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64" r:id="rId6"/>
    <p:sldId id="292" r:id="rId7"/>
    <p:sldId id="265" r:id="rId8"/>
    <p:sldId id="266" r:id="rId9"/>
    <p:sldId id="267" r:id="rId10"/>
    <p:sldId id="273" r:id="rId11"/>
    <p:sldId id="274" r:id="rId12"/>
    <p:sldId id="275" r:id="rId13"/>
    <p:sldId id="268" r:id="rId14"/>
    <p:sldId id="269" r:id="rId15"/>
    <p:sldId id="271" r:id="rId16"/>
    <p:sldId id="272" r:id="rId17"/>
    <p:sldId id="276" r:id="rId18"/>
    <p:sldId id="277" r:id="rId19"/>
    <p:sldId id="278" r:id="rId20"/>
    <p:sldId id="293" r:id="rId21"/>
    <p:sldId id="294" r:id="rId22"/>
    <p:sldId id="279" r:id="rId23"/>
    <p:sldId id="299" r:id="rId24"/>
    <p:sldId id="285" r:id="rId25"/>
    <p:sldId id="302" r:id="rId26"/>
    <p:sldId id="303" r:id="rId27"/>
    <p:sldId id="295" r:id="rId28"/>
    <p:sldId id="297" r:id="rId29"/>
    <p:sldId id="300" r:id="rId30"/>
    <p:sldId id="298" r:id="rId31"/>
    <p:sldId id="301"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74" d="100"/>
          <a:sy n="74" d="100"/>
        </p:scale>
        <p:origin x="3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joiner\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joiner\Documents\Book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a:t>Without DR Plan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Disaster Trend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val>
            <c:numRef>
              <c:f>Sheet1!$B$2:$B$18</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12.5</c:v>
                </c:pt>
                <c:pt idx="14">
                  <c:v>12.75</c:v>
                </c:pt>
                <c:pt idx="15">
                  <c:v>11.75</c:v>
                </c:pt>
                <c:pt idx="16">
                  <c:v>10.7</c:v>
                </c:pt>
              </c:numCache>
            </c:numRef>
          </c:val>
          <c:smooth val="0"/>
          <c:extLst>
            <c:ext xmlns:c16="http://schemas.microsoft.com/office/drawing/2014/chart" uri="{C3380CC4-5D6E-409C-BE32-E72D297353CC}">
              <c16:uniqueId val="{00000000-B835-40EE-A720-940D82771C4C}"/>
            </c:ext>
          </c:extLst>
        </c:ser>
        <c:ser>
          <c:idx val="2"/>
          <c:order val="1"/>
          <c:tx>
            <c:strRef>
              <c:f>Sheet1!$C$1</c:f>
              <c:strCache>
                <c:ptCount val="1"/>
                <c:pt idx="0">
                  <c:v>Response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Sheet1!$C$2:$C$18</c:f>
              <c:numCache>
                <c:formatCode>General</c:formatCode>
                <c:ptCount val="17"/>
                <c:pt idx="0">
                  <c:v>0</c:v>
                </c:pt>
                <c:pt idx="1">
                  <c:v>0</c:v>
                </c:pt>
                <c:pt idx="2">
                  <c:v>0.5</c:v>
                </c:pt>
                <c:pt idx="3">
                  <c:v>1</c:v>
                </c:pt>
                <c:pt idx="4">
                  <c:v>3</c:v>
                </c:pt>
                <c:pt idx="5">
                  <c:v>4.5</c:v>
                </c:pt>
                <c:pt idx="6">
                  <c:v>6</c:v>
                </c:pt>
                <c:pt idx="7">
                  <c:v>7</c:v>
                </c:pt>
                <c:pt idx="8">
                  <c:v>8.5</c:v>
                </c:pt>
                <c:pt idx="9">
                  <c:v>9.5</c:v>
                </c:pt>
                <c:pt idx="10">
                  <c:v>10.5</c:v>
                </c:pt>
                <c:pt idx="11">
                  <c:v>11.75</c:v>
                </c:pt>
                <c:pt idx="12">
                  <c:v>12.5</c:v>
                </c:pt>
                <c:pt idx="13">
                  <c:v>13</c:v>
                </c:pt>
                <c:pt idx="14">
                  <c:v>13</c:v>
                </c:pt>
                <c:pt idx="15">
                  <c:v>12</c:v>
                </c:pt>
                <c:pt idx="16">
                  <c:v>11</c:v>
                </c:pt>
              </c:numCache>
            </c:numRef>
          </c:val>
          <c:smooth val="0"/>
          <c:extLst>
            <c:ext xmlns:c16="http://schemas.microsoft.com/office/drawing/2014/chart" uri="{C3380CC4-5D6E-409C-BE32-E72D297353CC}">
              <c16:uniqueId val="{00000001-B835-40EE-A720-940D82771C4C}"/>
            </c:ext>
          </c:extLst>
        </c:ser>
        <c:dLbls>
          <c:showLegendKey val="0"/>
          <c:showVal val="0"/>
          <c:showCatName val="0"/>
          <c:showSerName val="0"/>
          <c:showPercent val="0"/>
          <c:showBubbleSize val="0"/>
        </c:dLbls>
        <c:marker val="1"/>
        <c:smooth val="0"/>
        <c:axId val="468966224"/>
        <c:axId val="984839136"/>
      </c:lineChart>
      <c:catAx>
        <c:axId val="468966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839136"/>
        <c:crosses val="autoZero"/>
        <c:auto val="1"/>
        <c:lblAlgn val="ctr"/>
        <c:lblOffset val="100"/>
        <c:noMultiLvlLbl val="0"/>
      </c:catAx>
      <c:valAx>
        <c:axId val="9848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96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a:t>With DR Plan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Disaster Trend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val>
            <c:numRef>
              <c:f>Sheet1!$B$2:$B$18</c:f>
              <c:numCache>
                <c:formatCode>General</c:formatCode>
                <c:ptCount val="17"/>
                <c:pt idx="0">
                  <c:v>0</c:v>
                </c:pt>
                <c:pt idx="1">
                  <c:v>1</c:v>
                </c:pt>
                <c:pt idx="2">
                  <c:v>2</c:v>
                </c:pt>
                <c:pt idx="3">
                  <c:v>3</c:v>
                </c:pt>
                <c:pt idx="4">
                  <c:v>4</c:v>
                </c:pt>
                <c:pt idx="5">
                  <c:v>5.5</c:v>
                </c:pt>
                <c:pt idx="6">
                  <c:v>5.25</c:v>
                </c:pt>
                <c:pt idx="7">
                  <c:v>4.75</c:v>
                </c:pt>
                <c:pt idx="8">
                  <c:v>4</c:v>
                </c:pt>
                <c:pt idx="9">
                  <c:v>3</c:v>
                </c:pt>
                <c:pt idx="10">
                  <c:v>2</c:v>
                </c:pt>
                <c:pt idx="11">
                  <c:v>0</c:v>
                </c:pt>
                <c:pt idx="12">
                  <c:v>0</c:v>
                </c:pt>
                <c:pt idx="13">
                  <c:v>0</c:v>
                </c:pt>
                <c:pt idx="14">
                  <c:v>0</c:v>
                </c:pt>
                <c:pt idx="15">
                  <c:v>0</c:v>
                </c:pt>
                <c:pt idx="16">
                  <c:v>0</c:v>
                </c:pt>
              </c:numCache>
            </c:numRef>
          </c:val>
          <c:smooth val="0"/>
          <c:extLst>
            <c:ext xmlns:c16="http://schemas.microsoft.com/office/drawing/2014/chart" uri="{C3380CC4-5D6E-409C-BE32-E72D297353CC}">
              <c16:uniqueId val="{00000000-0A53-498E-A8C1-1F7FEDEB5F0E}"/>
            </c:ext>
          </c:extLst>
        </c:ser>
        <c:ser>
          <c:idx val="2"/>
          <c:order val="1"/>
          <c:tx>
            <c:strRef>
              <c:f>Sheet1!$C$1</c:f>
              <c:strCache>
                <c:ptCount val="1"/>
                <c:pt idx="0">
                  <c:v>Response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Sheet1!$C$2:$C$18</c:f>
              <c:numCache>
                <c:formatCode>General</c:formatCode>
                <c:ptCount val="17"/>
                <c:pt idx="0">
                  <c:v>0</c:v>
                </c:pt>
                <c:pt idx="1">
                  <c:v>0.5</c:v>
                </c:pt>
                <c:pt idx="2">
                  <c:v>1.75</c:v>
                </c:pt>
                <c:pt idx="3">
                  <c:v>4</c:v>
                </c:pt>
                <c:pt idx="4">
                  <c:v>5</c:v>
                </c:pt>
                <c:pt idx="5">
                  <c:v>6</c:v>
                </c:pt>
                <c:pt idx="6">
                  <c:v>5.5</c:v>
                </c:pt>
                <c:pt idx="7">
                  <c:v>5</c:v>
                </c:pt>
                <c:pt idx="8">
                  <c:v>4.2</c:v>
                </c:pt>
                <c:pt idx="9">
                  <c:v>3.15</c:v>
                </c:pt>
                <c:pt idx="10">
                  <c:v>2.2000000000000002</c:v>
                </c:pt>
                <c:pt idx="11">
                  <c:v>0.15</c:v>
                </c:pt>
                <c:pt idx="12">
                  <c:v>0</c:v>
                </c:pt>
                <c:pt idx="13">
                  <c:v>0</c:v>
                </c:pt>
                <c:pt idx="14">
                  <c:v>0</c:v>
                </c:pt>
                <c:pt idx="15">
                  <c:v>0</c:v>
                </c:pt>
                <c:pt idx="16">
                  <c:v>0</c:v>
                </c:pt>
              </c:numCache>
            </c:numRef>
          </c:val>
          <c:smooth val="0"/>
          <c:extLst>
            <c:ext xmlns:c16="http://schemas.microsoft.com/office/drawing/2014/chart" uri="{C3380CC4-5D6E-409C-BE32-E72D297353CC}">
              <c16:uniqueId val="{00000001-0A53-498E-A8C1-1F7FEDEB5F0E}"/>
            </c:ext>
          </c:extLst>
        </c:ser>
        <c:dLbls>
          <c:showLegendKey val="0"/>
          <c:showVal val="0"/>
          <c:showCatName val="0"/>
          <c:showSerName val="0"/>
          <c:showPercent val="0"/>
          <c:showBubbleSize val="0"/>
        </c:dLbls>
        <c:marker val="1"/>
        <c:smooth val="0"/>
        <c:axId val="468966224"/>
        <c:axId val="984839136"/>
      </c:lineChart>
      <c:catAx>
        <c:axId val="468966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839136"/>
        <c:crosses val="autoZero"/>
        <c:auto val="1"/>
        <c:lblAlgn val="ctr"/>
        <c:lblOffset val="100"/>
        <c:noMultiLvlLbl val="0"/>
      </c:catAx>
      <c:valAx>
        <c:axId val="9848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96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90D2E-32BC-44DD-ACF2-DFFB47BC4F1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A18E41-6E61-4A2C-B0D5-7DF30C21ACD8}">
      <dgm:prSet/>
      <dgm:spPr/>
      <dgm:t>
        <a:bodyPr/>
        <a:lstStyle/>
        <a:p>
          <a:r>
            <a:rPr lang="en-US"/>
            <a:t>PII – Personally Identifiable Information</a:t>
          </a:r>
        </a:p>
      </dgm:t>
    </dgm:pt>
    <dgm:pt modelId="{B25C45E7-EF6B-4268-98FB-6B8B9E3AF71C}" type="parTrans" cxnId="{BB8F6117-F159-4F80-A469-5C84162B494C}">
      <dgm:prSet/>
      <dgm:spPr/>
      <dgm:t>
        <a:bodyPr/>
        <a:lstStyle/>
        <a:p>
          <a:endParaRPr lang="en-US"/>
        </a:p>
      </dgm:t>
    </dgm:pt>
    <dgm:pt modelId="{1904D3FF-AFFE-4856-8BA4-2A01A9AD7CAC}" type="sibTrans" cxnId="{BB8F6117-F159-4F80-A469-5C84162B494C}">
      <dgm:prSet/>
      <dgm:spPr/>
      <dgm:t>
        <a:bodyPr/>
        <a:lstStyle/>
        <a:p>
          <a:endParaRPr lang="en-US"/>
        </a:p>
      </dgm:t>
    </dgm:pt>
    <dgm:pt modelId="{9229F986-68E0-46B2-8DDF-1F9C95FA8F61}">
      <dgm:prSet/>
      <dgm:spPr/>
      <dgm:t>
        <a:bodyPr/>
        <a:lstStyle/>
        <a:p>
          <a:r>
            <a:rPr lang="en-US"/>
            <a:t>PHI – Personal Health Information</a:t>
          </a:r>
        </a:p>
      </dgm:t>
    </dgm:pt>
    <dgm:pt modelId="{B3CC7053-9B7F-4E70-8FE8-DCD3103A1342}" type="parTrans" cxnId="{D7031FD7-E845-4D5B-B872-2709BE165C39}">
      <dgm:prSet/>
      <dgm:spPr/>
      <dgm:t>
        <a:bodyPr/>
        <a:lstStyle/>
        <a:p>
          <a:endParaRPr lang="en-US"/>
        </a:p>
      </dgm:t>
    </dgm:pt>
    <dgm:pt modelId="{BC2ABC99-5C5C-42BD-AD94-1CE8FCED0017}" type="sibTrans" cxnId="{D7031FD7-E845-4D5B-B872-2709BE165C39}">
      <dgm:prSet/>
      <dgm:spPr/>
      <dgm:t>
        <a:bodyPr/>
        <a:lstStyle/>
        <a:p>
          <a:endParaRPr lang="en-US"/>
        </a:p>
      </dgm:t>
    </dgm:pt>
    <dgm:pt modelId="{EA1DAA91-2195-40E6-BFA8-22FB71665659}">
      <dgm:prSet/>
      <dgm:spPr/>
      <dgm:t>
        <a:bodyPr/>
        <a:lstStyle/>
        <a:p>
          <a:r>
            <a:rPr lang="en-US"/>
            <a:t>HIPAA (Heath Insurance Portability and Accountability Act)</a:t>
          </a:r>
        </a:p>
      </dgm:t>
    </dgm:pt>
    <dgm:pt modelId="{70D1A7FD-5B6B-456F-9345-FA00BC9E92B9}" type="parTrans" cxnId="{3F5E2827-8414-4344-81EA-60D3EDF65047}">
      <dgm:prSet/>
      <dgm:spPr/>
      <dgm:t>
        <a:bodyPr/>
        <a:lstStyle/>
        <a:p>
          <a:endParaRPr lang="en-US"/>
        </a:p>
      </dgm:t>
    </dgm:pt>
    <dgm:pt modelId="{E2671668-7048-4AE1-9CD9-EF0B13F2AB1B}" type="sibTrans" cxnId="{3F5E2827-8414-4344-81EA-60D3EDF65047}">
      <dgm:prSet/>
      <dgm:spPr/>
      <dgm:t>
        <a:bodyPr/>
        <a:lstStyle/>
        <a:p>
          <a:endParaRPr lang="en-US"/>
        </a:p>
      </dgm:t>
    </dgm:pt>
    <dgm:pt modelId="{2AA6EA30-F294-482B-85FD-EF0B45DA53EB}">
      <dgm:prSet/>
      <dgm:spPr/>
      <dgm:t>
        <a:bodyPr/>
        <a:lstStyle/>
        <a:p>
          <a:r>
            <a:rPr lang="en-US"/>
            <a:t>PIFI – Personal Identifiable Financial Info. </a:t>
          </a:r>
        </a:p>
      </dgm:t>
    </dgm:pt>
    <dgm:pt modelId="{414C1DA2-B21C-47A6-BA4D-9CB21BA12D42}" type="parTrans" cxnId="{15525E03-925E-4939-A391-968D1829F71E}">
      <dgm:prSet/>
      <dgm:spPr/>
      <dgm:t>
        <a:bodyPr/>
        <a:lstStyle/>
        <a:p>
          <a:endParaRPr lang="en-US"/>
        </a:p>
      </dgm:t>
    </dgm:pt>
    <dgm:pt modelId="{4E26D913-14AC-4527-882A-648B66C18427}" type="sibTrans" cxnId="{15525E03-925E-4939-A391-968D1829F71E}">
      <dgm:prSet/>
      <dgm:spPr/>
      <dgm:t>
        <a:bodyPr/>
        <a:lstStyle/>
        <a:p>
          <a:endParaRPr lang="en-US"/>
        </a:p>
      </dgm:t>
    </dgm:pt>
    <dgm:pt modelId="{5B1DE82C-4736-42C7-87D8-A9C3797D74F3}">
      <dgm:prSet/>
      <dgm:spPr/>
      <dgm:t>
        <a:bodyPr/>
        <a:lstStyle/>
        <a:p>
          <a:r>
            <a:rPr lang="en-US"/>
            <a:t>Question – How many files in your County currently contain this type of information? </a:t>
          </a:r>
        </a:p>
      </dgm:t>
    </dgm:pt>
    <dgm:pt modelId="{62CE5371-45E2-4F72-BA1E-33A56AC52B06}" type="parTrans" cxnId="{F5D89A62-F582-4281-9BA9-87BB76D8B09E}">
      <dgm:prSet/>
      <dgm:spPr/>
      <dgm:t>
        <a:bodyPr/>
        <a:lstStyle/>
        <a:p>
          <a:endParaRPr lang="en-US"/>
        </a:p>
      </dgm:t>
    </dgm:pt>
    <dgm:pt modelId="{C59E5F25-4F5C-43D1-B2BF-F862BA1E6889}" type="sibTrans" cxnId="{F5D89A62-F582-4281-9BA9-87BB76D8B09E}">
      <dgm:prSet/>
      <dgm:spPr/>
      <dgm:t>
        <a:bodyPr/>
        <a:lstStyle/>
        <a:p>
          <a:endParaRPr lang="en-US"/>
        </a:p>
      </dgm:t>
    </dgm:pt>
    <dgm:pt modelId="{D1DAE58A-AF13-42EF-9473-852B908520B1}">
      <dgm:prSet/>
      <dgm:spPr/>
      <dgm:t>
        <a:bodyPr/>
        <a:lstStyle/>
        <a:p>
          <a:r>
            <a:rPr lang="en-US"/>
            <a:t>Is this information protected?</a:t>
          </a:r>
        </a:p>
      </dgm:t>
    </dgm:pt>
    <dgm:pt modelId="{6DFBCDAC-42C9-4EDA-8203-A7A10309BC8B}" type="parTrans" cxnId="{EC6826E5-C9F5-49B2-B16D-44AD2EFF285D}">
      <dgm:prSet/>
      <dgm:spPr/>
      <dgm:t>
        <a:bodyPr/>
        <a:lstStyle/>
        <a:p>
          <a:endParaRPr lang="en-US"/>
        </a:p>
      </dgm:t>
    </dgm:pt>
    <dgm:pt modelId="{401820E1-8621-4595-8BD0-E1C2AD616D85}" type="sibTrans" cxnId="{EC6826E5-C9F5-49B2-B16D-44AD2EFF285D}">
      <dgm:prSet/>
      <dgm:spPr/>
      <dgm:t>
        <a:bodyPr/>
        <a:lstStyle/>
        <a:p>
          <a:endParaRPr lang="en-US"/>
        </a:p>
      </dgm:t>
    </dgm:pt>
    <dgm:pt modelId="{5B0A2C9C-72F3-4178-A34C-C2147A15CB76}" type="pres">
      <dgm:prSet presAssocID="{09390D2E-32BC-44DD-ACF2-DFFB47BC4F1A}" presName="root" presStyleCnt="0">
        <dgm:presLayoutVars>
          <dgm:dir/>
          <dgm:resizeHandles val="exact"/>
        </dgm:presLayoutVars>
      </dgm:prSet>
      <dgm:spPr/>
    </dgm:pt>
    <dgm:pt modelId="{617AA7DF-28DD-4E9C-A53E-CD50971A1DAC}" type="pres">
      <dgm:prSet presAssocID="{9CA18E41-6E61-4A2C-B0D5-7DF30C21ACD8}" presName="compNode" presStyleCnt="0"/>
      <dgm:spPr/>
    </dgm:pt>
    <dgm:pt modelId="{94B8BC68-D168-424B-8239-7509B3FE586F}" type="pres">
      <dgm:prSet presAssocID="{9CA18E41-6E61-4A2C-B0D5-7DF30C21ACD8}" presName="bgRect" presStyleLbl="bgShp" presStyleIdx="0" presStyleCnt="5"/>
      <dgm:spPr/>
    </dgm:pt>
    <dgm:pt modelId="{75ECCC28-DFB0-4AC8-B1EF-37A42EEE6065}" type="pres">
      <dgm:prSet presAssocID="{9CA18E41-6E61-4A2C-B0D5-7DF30C21ACD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8576AA8-C9FB-4A5C-9A16-D32FFC648D7E}" type="pres">
      <dgm:prSet presAssocID="{9CA18E41-6E61-4A2C-B0D5-7DF30C21ACD8}" presName="spaceRect" presStyleCnt="0"/>
      <dgm:spPr/>
    </dgm:pt>
    <dgm:pt modelId="{6A555EBE-BDE0-4F1D-B1F2-495B5B729B1D}" type="pres">
      <dgm:prSet presAssocID="{9CA18E41-6E61-4A2C-B0D5-7DF30C21ACD8}" presName="parTx" presStyleLbl="revTx" presStyleIdx="0" presStyleCnt="6">
        <dgm:presLayoutVars>
          <dgm:chMax val="0"/>
          <dgm:chPref val="0"/>
        </dgm:presLayoutVars>
      </dgm:prSet>
      <dgm:spPr/>
    </dgm:pt>
    <dgm:pt modelId="{58F10E02-9BA0-4C83-85D5-9EDB3AC3DABE}" type="pres">
      <dgm:prSet presAssocID="{1904D3FF-AFFE-4856-8BA4-2A01A9AD7CAC}" presName="sibTrans" presStyleCnt="0"/>
      <dgm:spPr/>
    </dgm:pt>
    <dgm:pt modelId="{B9E4AA96-6849-4D20-B6D6-F2B424722F64}" type="pres">
      <dgm:prSet presAssocID="{9229F986-68E0-46B2-8DDF-1F9C95FA8F61}" presName="compNode" presStyleCnt="0"/>
      <dgm:spPr/>
    </dgm:pt>
    <dgm:pt modelId="{309FABA1-4FEB-46DE-AE12-294870FB7AE6}" type="pres">
      <dgm:prSet presAssocID="{9229F986-68E0-46B2-8DDF-1F9C95FA8F61}" presName="bgRect" presStyleLbl="bgShp" presStyleIdx="1" presStyleCnt="5"/>
      <dgm:spPr/>
    </dgm:pt>
    <dgm:pt modelId="{F34F75D1-728A-4A89-93A7-77F6409CB530}" type="pres">
      <dgm:prSet presAssocID="{9229F986-68E0-46B2-8DDF-1F9C95FA8F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E73CBA0-50F9-44F0-86A1-62086D420E3B}" type="pres">
      <dgm:prSet presAssocID="{9229F986-68E0-46B2-8DDF-1F9C95FA8F61}" presName="spaceRect" presStyleCnt="0"/>
      <dgm:spPr/>
    </dgm:pt>
    <dgm:pt modelId="{3D181A2F-FD5A-48A1-A4E4-49D74DE6C9DE}" type="pres">
      <dgm:prSet presAssocID="{9229F986-68E0-46B2-8DDF-1F9C95FA8F61}" presName="parTx" presStyleLbl="revTx" presStyleIdx="1" presStyleCnt="6">
        <dgm:presLayoutVars>
          <dgm:chMax val="0"/>
          <dgm:chPref val="0"/>
        </dgm:presLayoutVars>
      </dgm:prSet>
      <dgm:spPr/>
    </dgm:pt>
    <dgm:pt modelId="{27169800-B1D6-441A-840C-B022C68BEAFB}" type="pres">
      <dgm:prSet presAssocID="{9229F986-68E0-46B2-8DDF-1F9C95FA8F61}" presName="desTx" presStyleLbl="revTx" presStyleIdx="2" presStyleCnt="6">
        <dgm:presLayoutVars/>
      </dgm:prSet>
      <dgm:spPr/>
    </dgm:pt>
    <dgm:pt modelId="{FA508537-F660-4BFE-9698-5DAE1234A697}" type="pres">
      <dgm:prSet presAssocID="{BC2ABC99-5C5C-42BD-AD94-1CE8FCED0017}" presName="sibTrans" presStyleCnt="0"/>
      <dgm:spPr/>
    </dgm:pt>
    <dgm:pt modelId="{E69710D6-9811-4DE5-8453-30AC9221F15A}" type="pres">
      <dgm:prSet presAssocID="{2AA6EA30-F294-482B-85FD-EF0B45DA53EB}" presName="compNode" presStyleCnt="0"/>
      <dgm:spPr/>
    </dgm:pt>
    <dgm:pt modelId="{77FD912B-E482-4BF2-B565-2DEDA2DF125E}" type="pres">
      <dgm:prSet presAssocID="{2AA6EA30-F294-482B-85FD-EF0B45DA53EB}" presName="bgRect" presStyleLbl="bgShp" presStyleIdx="2" presStyleCnt="5"/>
      <dgm:spPr/>
    </dgm:pt>
    <dgm:pt modelId="{5E21C283-3797-43D0-BAB0-6E13444D24F4}" type="pres">
      <dgm:prSet presAssocID="{2AA6EA30-F294-482B-85FD-EF0B45DA53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35A44BBC-D222-40DC-8508-00FF0F20D3F3}" type="pres">
      <dgm:prSet presAssocID="{2AA6EA30-F294-482B-85FD-EF0B45DA53EB}" presName="spaceRect" presStyleCnt="0"/>
      <dgm:spPr/>
    </dgm:pt>
    <dgm:pt modelId="{059DAD9A-C819-4131-9339-DE5F9FE083E6}" type="pres">
      <dgm:prSet presAssocID="{2AA6EA30-F294-482B-85FD-EF0B45DA53EB}" presName="parTx" presStyleLbl="revTx" presStyleIdx="3" presStyleCnt="6">
        <dgm:presLayoutVars>
          <dgm:chMax val="0"/>
          <dgm:chPref val="0"/>
        </dgm:presLayoutVars>
      </dgm:prSet>
      <dgm:spPr/>
    </dgm:pt>
    <dgm:pt modelId="{1948931B-0D07-4AA4-8B7A-3B45ABF3DEE7}" type="pres">
      <dgm:prSet presAssocID="{4E26D913-14AC-4527-882A-648B66C18427}" presName="sibTrans" presStyleCnt="0"/>
      <dgm:spPr/>
    </dgm:pt>
    <dgm:pt modelId="{B6F0F07D-83C1-44F8-9BF3-8021F4B74B1B}" type="pres">
      <dgm:prSet presAssocID="{5B1DE82C-4736-42C7-87D8-A9C3797D74F3}" presName="compNode" presStyleCnt="0"/>
      <dgm:spPr/>
    </dgm:pt>
    <dgm:pt modelId="{97EA929D-4813-43C6-B015-C0F731C5F600}" type="pres">
      <dgm:prSet presAssocID="{5B1DE82C-4736-42C7-87D8-A9C3797D74F3}" presName="bgRect" presStyleLbl="bgShp" presStyleIdx="3" presStyleCnt="5"/>
      <dgm:spPr/>
    </dgm:pt>
    <dgm:pt modelId="{9A8678EA-35FB-4095-BD7F-A167C28A5851}" type="pres">
      <dgm:prSet presAssocID="{5B1DE82C-4736-42C7-87D8-A9C3797D74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AC88DB73-E3DA-4241-BF7E-9ADF3D916F44}" type="pres">
      <dgm:prSet presAssocID="{5B1DE82C-4736-42C7-87D8-A9C3797D74F3}" presName="spaceRect" presStyleCnt="0"/>
      <dgm:spPr/>
    </dgm:pt>
    <dgm:pt modelId="{01F0E998-1507-4580-BA66-E213A34FE020}" type="pres">
      <dgm:prSet presAssocID="{5B1DE82C-4736-42C7-87D8-A9C3797D74F3}" presName="parTx" presStyleLbl="revTx" presStyleIdx="4" presStyleCnt="6">
        <dgm:presLayoutVars>
          <dgm:chMax val="0"/>
          <dgm:chPref val="0"/>
        </dgm:presLayoutVars>
      </dgm:prSet>
      <dgm:spPr/>
    </dgm:pt>
    <dgm:pt modelId="{B8F2DDFB-E159-4CFC-B623-C0521A263EF2}" type="pres">
      <dgm:prSet presAssocID="{C59E5F25-4F5C-43D1-B2BF-F862BA1E6889}" presName="sibTrans" presStyleCnt="0"/>
      <dgm:spPr/>
    </dgm:pt>
    <dgm:pt modelId="{7C9C1FA4-A7A5-4D1C-A2CC-5E3D67A79845}" type="pres">
      <dgm:prSet presAssocID="{D1DAE58A-AF13-42EF-9473-852B908520B1}" presName="compNode" presStyleCnt="0"/>
      <dgm:spPr/>
    </dgm:pt>
    <dgm:pt modelId="{04F719D8-4886-4FD8-BDB0-7AC70A26C608}" type="pres">
      <dgm:prSet presAssocID="{D1DAE58A-AF13-42EF-9473-852B908520B1}" presName="bgRect" presStyleLbl="bgShp" presStyleIdx="4" presStyleCnt="5"/>
      <dgm:spPr/>
    </dgm:pt>
    <dgm:pt modelId="{01C6E923-0793-4BEF-9B9B-DCF2DC143417}" type="pres">
      <dgm:prSet presAssocID="{D1DAE58A-AF13-42EF-9473-852B908520B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5F9DE779-647D-45D1-97A0-1B5B3D524F42}" type="pres">
      <dgm:prSet presAssocID="{D1DAE58A-AF13-42EF-9473-852B908520B1}" presName="spaceRect" presStyleCnt="0"/>
      <dgm:spPr/>
    </dgm:pt>
    <dgm:pt modelId="{309886FE-463F-47AE-8977-22CE4D459070}" type="pres">
      <dgm:prSet presAssocID="{D1DAE58A-AF13-42EF-9473-852B908520B1}" presName="parTx" presStyleLbl="revTx" presStyleIdx="5" presStyleCnt="6">
        <dgm:presLayoutVars>
          <dgm:chMax val="0"/>
          <dgm:chPref val="0"/>
        </dgm:presLayoutVars>
      </dgm:prSet>
      <dgm:spPr/>
    </dgm:pt>
  </dgm:ptLst>
  <dgm:cxnLst>
    <dgm:cxn modelId="{15525E03-925E-4939-A391-968D1829F71E}" srcId="{09390D2E-32BC-44DD-ACF2-DFFB47BC4F1A}" destId="{2AA6EA30-F294-482B-85FD-EF0B45DA53EB}" srcOrd="2" destOrd="0" parTransId="{414C1DA2-B21C-47A6-BA4D-9CB21BA12D42}" sibTransId="{4E26D913-14AC-4527-882A-648B66C18427}"/>
    <dgm:cxn modelId="{363CE307-0F37-49D0-AD22-F5DF8FB422D0}" type="presOf" srcId="{D1DAE58A-AF13-42EF-9473-852B908520B1}" destId="{309886FE-463F-47AE-8977-22CE4D459070}" srcOrd="0" destOrd="0" presId="urn:microsoft.com/office/officeart/2018/2/layout/IconVerticalSolidList"/>
    <dgm:cxn modelId="{BB8F6117-F159-4F80-A469-5C84162B494C}" srcId="{09390D2E-32BC-44DD-ACF2-DFFB47BC4F1A}" destId="{9CA18E41-6E61-4A2C-B0D5-7DF30C21ACD8}" srcOrd="0" destOrd="0" parTransId="{B25C45E7-EF6B-4268-98FB-6B8B9E3AF71C}" sibTransId="{1904D3FF-AFFE-4856-8BA4-2A01A9AD7CAC}"/>
    <dgm:cxn modelId="{3F5E2827-8414-4344-81EA-60D3EDF65047}" srcId="{9229F986-68E0-46B2-8DDF-1F9C95FA8F61}" destId="{EA1DAA91-2195-40E6-BFA8-22FB71665659}" srcOrd="0" destOrd="0" parTransId="{70D1A7FD-5B6B-456F-9345-FA00BC9E92B9}" sibTransId="{E2671668-7048-4AE1-9CD9-EF0B13F2AB1B}"/>
    <dgm:cxn modelId="{0F5D6F3C-865E-4880-A520-1302058286E7}" type="presOf" srcId="{9229F986-68E0-46B2-8DDF-1F9C95FA8F61}" destId="{3D181A2F-FD5A-48A1-A4E4-49D74DE6C9DE}" srcOrd="0" destOrd="0" presId="urn:microsoft.com/office/officeart/2018/2/layout/IconVerticalSolidList"/>
    <dgm:cxn modelId="{F5D89A62-F582-4281-9BA9-87BB76D8B09E}" srcId="{09390D2E-32BC-44DD-ACF2-DFFB47BC4F1A}" destId="{5B1DE82C-4736-42C7-87D8-A9C3797D74F3}" srcOrd="3" destOrd="0" parTransId="{62CE5371-45E2-4F72-BA1E-33A56AC52B06}" sibTransId="{C59E5F25-4F5C-43D1-B2BF-F862BA1E6889}"/>
    <dgm:cxn modelId="{56B97A78-77A4-4026-8FAB-6B96415D56F1}" type="presOf" srcId="{EA1DAA91-2195-40E6-BFA8-22FB71665659}" destId="{27169800-B1D6-441A-840C-B022C68BEAFB}" srcOrd="0" destOrd="0" presId="urn:microsoft.com/office/officeart/2018/2/layout/IconVerticalSolidList"/>
    <dgm:cxn modelId="{47AC7081-59E8-427A-A8B6-8CF8CAC2B89C}" type="presOf" srcId="{2AA6EA30-F294-482B-85FD-EF0B45DA53EB}" destId="{059DAD9A-C819-4131-9339-DE5F9FE083E6}" srcOrd="0" destOrd="0" presId="urn:microsoft.com/office/officeart/2018/2/layout/IconVerticalSolidList"/>
    <dgm:cxn modelId="{7E23B188-8F0F-40E4-B60E-CA8A3B2A36B1}" type="presOf" srcId="{9CA18E41-6E61-4A2C-B0D5-7DF30C21ACD8}" destId="{6A555EBE-BDE0-4F1D-B1F2-495B5B729B1D}" srcOrd="0" destOrd="0" presId="urn:microsoft.com/office/officeart/2018/2/layout/IconVerticalSolidList"/>
    <dgm:cxn modelId="{048F8FB1-5F92-4C7B-936E-DE0805240CBF}" type="presOf" srcId="{5B1DE82C-4736-42C7-87D8-A9C3797D74F3}" destId="{01F0E998-1507-4580-BA66-E213A34FE020}" srcOrd="0" destOrd="0" presId="urn:microsoft.com/office/officeart/2018/2/layout/IconVerticalSolidList"/>
    <dgm:cxn modelId="{3D3010BF-D1C9-4234-8CA6-0D3A4F7A2E0F}" type="presOf" srcId="{09390D2E-32BC-44DD-ACF2-DFFB47BC4F1A}" destId="{5B0A2C9C-72F3-4178-A34C-C2147A15CB76}" srcOrd="0" destOrd="0" presId="urn:microsoft.com/office/officeart/2018/2/layout/IconVerticalSolidList"/>
    <dgm:cxn modelId="{D7031FD7-E845-4D5B-B872-2709BE165C39}" srcId="{09390D2E-32BC-44DD-ACF2-DFFB47BC4F1A}" destId="{9229F986-68E0-46B2-8DDF-1F9C95FA8F61}" srcOrd="1" destOrd="0" parTransId="{B3CC7053-9B7F-4E70-8FE8-DCD3103A1342}" sibTransId="{BC2ABC99-5C5C-42BD-AD94-1CE8FCED0017}"/>
    <dgm:cxn modelId="{EC6826E5-C9F5-49B2-B16D-44AD2EFF285D}" srcId="{09390D2E-32BC-44DD-ACF2-DFFB47BC4F1A}" destId="{D1DAE58A-AF13-42EF-9473-852B908520B1}" srcOrd="4" destOrd="0" parTransId="{6DFBCDAC-42C9-4EDA-8203-A7A10309BC8B}" sibTransId="{401820E1-8621-4595-8BD0-E1C2AD616D85}"/>
    <dgm:cxn modelId="{E14E10C9-0F6C-4DA8-952F-CDDC4A0E042C}" type="presParOf" srcId="{5B0A2C9C-72F3-4178-A34C-C2147A15CB76}" destId="{617AA7DF-28DD-4E9C-A53E-CD50971A1DAC}" srcOrd="0" destOrd="0" presId="urn:microsoft.com/office/officeart/2018/2/layout/IconVerticalSolidList"/>
    <dgm:cxn modelId="{0D44D20D-97DD-4C83-A11F-DC8B6D1160FD}" type="presParOf" srcId="{617AA7DF-28DD-4E9C-A53E-CD50971A1DAC}" destId="{94B8BC68-D168-424B-8239-7509B3FE586F}" srcOrd="0" destOrd="0" presId="urn:microsoft.com/office/officeart/2018/2/layout/IconVerticalSolidList"/>
    <dgm:cxn modelId="{CDAD52F8-4ECE-4207-9DC7-AD99202F47B5}" type="presParOf" srcId="{617AA7DF-28DD-4E9C-A53E-CD50971A1DAC}" destId="{75ECCC28-DFB0-4AC8-B1EF-37A42EEE6065}" srcOrd="1" destOrd="0" presId="urn:microsoft.com/office/officeart/2018/2/layout/IconVerticalSolidList"/>
    <dgm:cxn modelId="{BFDC6E48-F601-4D4E-BFF2-BFDF620849BA}" type="presParOf" srcId="{617AA7DF-28DD-4E9C-A53E-CD50971A1DAC}" destId="{C8576AA8-C9FB-4A5C-9A16-D32FFC648D7E}" srcOrd="2" destOrd="0" presId="urn:microsoft.com/office/officeart/2018/2/layout/IconVerticalSolidList"/>
    <dgm:cxn modelId="{DE4E8330-F336-4AA9-9C68-822E62B6566C}" type="presParOf" srcId="{617AA7DF-28DD-4E9C-A53E-CD50971A1DAC}" destId="{6A555EBE-BDE0-4F1D-B1F2-495B5B729B1D}" srcOrd="3" destOrd="0" presId="urn:microsoft.com/office/officeart/2018/2/layout/IconVerticalSolidList"/>
    <dgm:cxn modelId="{7AA79FE0-D42B-45ED-8F46-B8E52A92B972}" type="presParOf" srcId="{5B0A2C9C-72F3-4178-A34C-C2147A15CB76}" destId="{58F10E02-9BA0-4C83-85D5-9EDB3AC3DABE}" srcOrd="1" destOrd="0" presId="urn:microsoft.com/office/officeart/2018/2/layout/IconVerticalSolidList"/>
    <dgm:cxn modelId="{215288C9-DF6C-4EB4-9317-9E0EFC1EB69D}" type="presParOf" srcId="{5B0A2C9C-72F3-4178-A34C-C2147A15CB76}" destId="{B9E4AA96-6849-4D20-B6D6-F2B424722F64}" srcOrd="2" destOrd="0" presId="urn:microsoft.com/office/officeart/2018/2/layout/IconVerticalSolidList"/>
    <dgm:cxn modelId="{5667B680-F368-40CC-8CD3-C63C13C79412}" type="presParOf" srcId="{B9E4AA96-6849-4D20-B6D6-F2B424722F64}" destId="{309FABA1-4FEB-46DE-AE12-294870FB7AE6}" srcOrd="0" destOrd="0" presId="urn:microsoft.com/office/officeart/2018/2/layout/IconVerticalSolidList"/>
    <dgm:cxn modelId="{634B888E-E101-4DCB-87AA-6A5C4C18EBC2}" type="presParOf" srcId="{B9E4AA96-6849-4D20-B6D6-F2B424722F64}" destId="{F34F75D1-728A-4A89-93A7-77F6409CB530}" srcOrd="1" destOrd="0" presId="urn:microsoft.com/office/officeart/2018/2/layout/IconVerticalSolidList"/>
    <dgm:cxn modelId="{E7B1FC04-8D38-494D-89C1-1286DA221B43}" type="presParOf" srcId="{B9E4AA96-6849-4D20-B6D6-F2B424722F64}" destId="{AE73CBA0-50F9-44F0-86A1-62086D420E3B}" srcOrd="2" destOrd="0" presId="urn:microsoft.com/office/officeart/2018/2/layout/IconVerticalSolidList"/>
    <dgm:cxn modelId="{3E271A72-3A88-4D3F-895A-2CE6143D88ED}" type="presParOf" srcId="{B9E4AA96-6849-4D20-B6D6-F2B424722F64}" destId="{3D181A2F-FD5A-48A1-A4E4-49D74DE6C9DE}" srcOrd="3" destOrd="0" presId="urn:microsoft.com/office/officeart/2018/2/layout/IconVerticalSolidList"/>
    <dgm:cxn modelId="{295C9800-4DD8-4AFC-965B-8E8AB24C3D86}" type="presParOf" srcId="{B9E4AA96-6849-4D20-B6D6-F2B424722F64}" destId="{27169800-B1D6-441A-840C-B022C68BEAFB}" srcOrd="4" destOrd="0" presId="urn:microsoft.com/office/officeart/2018/2/layout/IconVerticalSolidList"/>
    <dgm:cxn modelId="{1BF7C565-082D-4E27-A7AC-BEEC6D0B8AEB}" type="presParOf" srcId="{5B0A2C9C-72F3-4178-A34C-C2147A15CB76}" destId="{FA508537-F660-4BFE-9698-5DAE1234A697}" srcOrd="3" destOrd="0" presId="urn:microsoft.com/office/officeart/2018/2/layout/IconVerticalSolidList"/>
    <dgm:cxn modelId="{B2470557-A2FA-4FA8-8E07-3A89C3B34332}" type="presParOf" srcId="{5B0A2C9C-72F3-4178-A34C-C2147A15CB76}" destId="{E69710D6-9811-4DE5-8453-30AC9221F15A}" srcOrd="4" destOrd="0" presId="urn:microsoft.com/office/officeart/2018/2/layout/IconVerticalSolidList"/>
    <dgm:cxn modelId="{F2E82269-43CC-435A-A489-C4DF90533E7A}" type="presParOf" srcId="{E69710D6-9811-4DE5-8453-30AC9221F15A}" destId="{77FD912B-E482-4BF2-B565-2DEDA2DF125E}" srcOrd="0" destOrd="0" presId="urn:microsoft.com/office/officeart/2018/2/layout/IconVerticalSolidList"/>
    <dgm:cxn modelId="{52D1DFD8-0B10-4410-A2A0-9C161F54471C}" type="presParOf" srcId="{E69710D6-9811-4DE5-8453-30AC9221F15A}" destId="{5E21C283-3797-43D0-BAB0-6E13444D24F4}" srcOrd="1" destOrd="0" presId="urn:microsoft.com/office/officeart/2018/2/layout/IconVerticalSolidList"/>
    <dgm:cxn modelId="{6ABC304B-B719-4EB9-8E9B-F1BC0346DB67}" type="presParOf" srcId="{E69710D6-9811-4DE5-8453-30AC9221F15A}" destId="{35A44BBC-D222-40DC-8508-00FF0F20D3F3}" srcOrd="2" destOrd="0" presId="urn:microsoft.com/office/officeart/2018/2/layout/IconVerticalSolidList"/>
    <dgm:cxn modelId="{FA7C4487-0780-4946-BE21-04228FBFA0AE}" type="presParOf" srcId="{E69710D6-9811-4DE5-8453-30AC9221F15A}" destId="{059DAD9A-C819-4131-9339-DE5F9FE083E6}" srcOrd="3" destOrd="0" presId="urn:microsoft.com/office/officeart/2018/2/layout/IconVerticalSolidList"/>
    <dgm:cxn modelId="{69F6457F-F672-4222-8287-C2530BDB36CA}" type="presParOf" srcId="{5B0A2C9C-72F3-4178-A34C-C2147A15CB76}" destId="{1948931B-0D07-4AA4-8B7A-3B45ABF3DEE7}" srcOrd="5" destOrd="0" presId="urn:microsoft.com/office/officeart/2018/2/layout/IconVerticalSolidList"/>
    <dgm:cxn modelId="{2A8C93D3-FD61-430E-AA47-C9976E99F34C}" type="presParOf" srcId="{5B0A2C9C-72F3-4178-A34C-C2147A15CB76}" destId="{B6F0F07D-83C1-44F8-9BF3-8021F4B74B1B}" srcOrd="6" destOrd="0" presId="urn:microsoft.com/office/officeart/2018/2/layout/IconVerticalSolidList"/>
    <dgm:cxn modelId="{A2583B51-4725-441A-8D22-74B798C67981}" type="presParOf" srcId="{B6F0F07D-83C1-44F8-9BF3-8021F4B74B1B}" destId="{97EA929D-4813-43C6-B015-C0F731C5F600}" srcOrd="0" destOrd="0" presId="urn:microsoft.com/office/officeart/2018/2/layout/IconVerticalSolidList"/>
    <dgm:cxn modelId="{45D14A70-F483-47E8-988F-AC6BFCB5CC15}" type="presParOf" srcId="{B6F0F07D-83C1-44F8-9BF3-8021F4B74B1B}" destId="{9A8678EA-35FB-4095-BD7F-A167C28A5851}" srcOrd="1" destOrd="0" presId="urn:microsoft.com/office/officeart/2018/2/layout/IconVerticalSolidList"/>
    <dgm:cxn modelId="{14E9A915-3285-4C20-815C-831C86830031}" type="presParOf" srcId="{B6F0F07D-83C1-44F8-9BF3-8021F4B74B1B}" destId="{AC88DB73-E3DA-4241-BF7E-9ADF3D916F44}" srcOrd="2" destOrd="0" presId="urn:microsoft.com/office/officeart/2018/2/layout/IconVerticalSolidList"/>
    <dgm:cxn modelId="{DDB38E82-60F9-42D5-9AE0-1686086E806E}" type="presParOf" srcId="{B6F0F07D-83C1-44F8-9BF3-8021F4B74B1B}" destId="{01F0E998-1507-4580-BA66-E213A34FE020}" srcOrd="3" destOrd="0" presId="urn:microsoft.com/office/officeart/2018/2/layout/IconVerticalSolidList"/>
    <dgm:cxn modelId="{794B2380-1F22-428F-93AE-0DDC8F9862C2}" type="presParOf" srcId="{5B0A2C9C-72F3-4178-A34C-C2147A15CB76}" destId="{B8F2DDFB-E159-4CFC-B623-C0521A263EF2}" srcOrd="7" destOrd="0" presId="urn:microsoft.com/office/officeart/2018/2/layout/IconVerticalSolidList"/>
    <dgm:cxn modelId="{57DBFB47-BB4B-4400-A79F-870B2896F692}" type="presParOf" srcId="{5B0A2C9C-72F3-4178-A34C-C2147A15CB76}" destId="{7C9C1FA4-A7A5-4D1C-A2CC-5E3D67A79845}" srcOrd="8" destOrd="0" presId="urn:microsoft.com/office/officeart/2018/2/layout/IconVerticalSolidList"/>
    <dgm:cxn modelId="{45825943-EE7F-43A3-A742-E4A66E14E196}" type="presParOf" srcId="{7C9C1FA4-A7A5-4D1C-A2CC-5E3D67A79845}" destId="{04F719D8-4886-4FD8-BDB0-7AC70A26C608}" srcOrd="0" destOrd="0" presId="urn:microsoft.com/office/officeart/2018/2/layout/IconVerticalSolidList"/>
    <dgm:cxn modelId="{80E35E9A-D926-42C3-8C93-9F2F80E64C25}" type="presParOf" srcId="{7C9C1FA4-A7A5-4D1C-A2CC-5E3D67A79845}" destId="{01C6E923-0793-4BEF-9B9B-DCF2DC143417}" srcOrd="1" destOrd="0" presId="urn:microsoft.com/office/officeart/2018/2/layout/IconVerticalSolidList"/>
    <dgm:cxn modelId="{9C5434B1-EDB5-424E-A4D4-E9E38AD17035}" type="presParOf" srcId="{7C9C1FA4-A7A5-4D1C-A2CC-5E3D67A79845}" destId="{5F9DE779-647D-45D1-97A0-1B5B3D524F42}" srcOrd="2" destOrd="0" presId="urn:microsoft.com/office/officeart/2018/2/layout/IconVerticalSolidList"/>
    <dgm:cxn modelId="{07393F1D-CC86-4A67-B2A8-11731A9E26A4}" type="presParOf" srcId="{7C9C1FA4-A7A5-4D1C-A2CC-5E3D67A79845}" destId="{309886FE-463F-47AE-8977-22CE4D45907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8BC68-D168-424B-8239-7509B3FE586F}">
      <dsp:nvSpPr>
        <dsp:cNvPr id="0" name=""/>
        <dsp:cNvSpPr/>
      </dsp:nvSpPr>
      <dsp:spPr>
        <a:xfrm>
          <a:off x="0" y="4325"/>
          <a:ext cx="6912245" cy="921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CCC28-DFB0-4AC8-B1EF-37A42EEE6065}">
      <dsp:nvSpPr>
        <dsp:cNvPr id="0" name=""/>
        <dsp:cNvSpPr/>
      </dsp:nvSpPr>
      <dsp:spPr>
        <a:xfrm>
          <a:off x="278715" y="211634"/>
          <a:ext cx="506754" cy="5067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555EBE-BDE0-4F1D-B1F2-495B5B729B1D}">
      <dsp:nvSpPr>
        <dsp:cNvPr id="0" name=""/>
        <dsp:cNvSpPr/>
      </dsp:nvSpPr>
      <dsp:spPr>
        <a:xfrm>
          <a:off x="1064184" y="4325"/>
          <a:ext cx="584806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844550">
            <a:lnSpc>
              <a:spcPct val="90000"/>
            </a:lnSpc>
            <a:spcBef>
              <a:spcPct val="0"/>
            </a:spcBef>
            <a:spcAft>
              <a:spcPct val="35000"/>
            </a:spcAft>
            <a:buNone/>
          </a:pPr>
          <a:r>
            <a:rPr lang="en-US" sz="1900" kern="1200"/>
            <a:t>PII – Personally Identifiable Information</a:t>
          </a:r>
        </a:p>
      </dsp:txBody>
      <dsp:txXfrm>
        <a:off x="1064184" y="4325"/>
        <a:ext cx="5848060" cy="921371"/>
      </dsp:txXfrm>
    </dsp:sp>
    <dsp:sp modelId="{309FABA1-4FEB-46DE-AE12-294870FB7AE6}">
      <dsp:nvSpPr>
        <dsp:cNvPr id="0" name=""/>
        <dsp:cNvSpPr/>
      </dsp:nvSpPr>
      <dsp:spPr>
        <a:xfrm>
          <a:off x="0" y="1156040"/>
          <a:ext cx="6912245" cy="921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F75D1-728A-4A89-93A7-77F6409CB530}">
      <dsp:nvSpPr>
        <dsp:cNvPr id="0" name=""/>
        <dsp:cNvSpPr/>
      </dsp:nvSpPr>
      <dsp:spPr>
        <a:xfrm>
          <a:off x="278715" y="1363349"/>
          <a:ext cx="506754" cy="5067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81A2F-FD5A-48A1-A4E4-49D74DE6C9DE}">
      <dsp:nvSpPr>
        <dsp:cNvPr id="0" name=""/>
        <dsp:cNvSpPr/>
      </dsp:nvSpPr>
      <dsp:spPr>
        <a:xfrm>
          <a:off x="1064184" y="1156040"/>
          <a:ext cx="311051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844550">
            <a:lnSpc>
              <a:spcPct val="90000"/>
            </a:lnSpc>
            <a:spcBef>
              <a:spcPct val="0"/>
            </a:spcBef>
            <a:spcAft>
              <a:spcPct val="35000"/>
            </a:spcAft>
            <a:buNone/>
          </a:pPr>
          <a:r>
            <a:rPr lang="en-US" sz="1900" kern="1200"/>
            <a:t>PHI – Personal Health Information</a:t>
          </a:r>
        </a:p>
      </dsp:txBody>
      <dsp:txXfrm>
        <a:off x="1064184" y="1156040"/>
        <a:ext cx="3110510" cy="921371"/>
      </dsp:txXfrm>
    </dsp:sp>
    <dsp:sp modelId="{27169800-B1D6-441A-840C-B022C68BEAFB}">
      <dsp:nvSpPr>
        <dsp:cNvPr id="0" name=""/>
        <dsp:cNvSpPr/>
      </dsp:nvSpPr>
      <dsp:spPr>
        <a:xfrm>
          <a:off x="4174694" y="1156040"/>
          <a:ext cx="273755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755650">
            <a:lnSpc>
              <a:spcPct val="90000"/>
            </a:lnSpc>
            <a:spcBef>
              <a:spcPct val="0"/>
            </a:spcBef>
            <a:spcAft>
              <a:spcPct val="35000"/>
            </a:spcAft>
            <a:buNone/>
          </a:pPr>
          <a:r>
            <a:rPr lang="en-US" sz="1700" kern="1200"/>
            <a:t>HIPAA (Heath Insurance Portability and Accountability Act)</a:t>
          </a:r>
        </a:p>
      </dsp:txBody>
      <dsp:txXfrm>
        <a:off x="4174694" y="1156040"/>
        <a:ext cx="2737550" cy="921371"/>
      </dsp:txXfrm>
    </dsp:sp>
    <dsp:sp modelId="{77FD912B-E482-4BF2-B565-2DEDA2DF125E}">
      <dsp:nvSpPr>
        <dsp:cNvPr id="0" name=""/>
        <dsp:cNvSpPr/>
      </dsp:nvSpPr>
      <dsp:spPr>
        <a:xfrm>
          <a:off x="0" y="2307755"/>
          <a:ext cx="6912245" cy="921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1C283-3797-43D0-BAB0-6E13444D24F4}">
      <dsp:nvSpPr>
        <dsp:cNvPr id="0" name=""/>
        <dsp:cNvSpPr/>
      </dsp:nvSpPr>
      <dsp:spPr>
        <a:xfrm>
          <a:off x="278715" y="2515064"/>
          <a:ext cx="506754" cy="5067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DAD9A-C819-4131-9339-DE5F9FE083E6}">
      <dsp:nvSpPr>
        <dsp:cNvPr id="0" name=""/>
        <dsp:cNvSpPr/>
      </dsp:nvSpPr>
      <dsp:spPr>
        <a:xfrm>
          <a:off x="1064184" y="2307755"/>
          <a:ext cx="584806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844550">
            <a:lnSpc>
              <a:spcPct val="90000"/>
            </a:lnSpc>
            <a:spcBef>
              <a:spcPct val="0"/>
            </a:spcBef>
            <a:spcAft>
              <a:spcPct val="35000"/>
            </a:spcAft>
            <a:buNone/>
          </a:pPr>
          <a:r>
            <a:rPr lang="en-US" sz="1900" kern="1200"/>
            <a:t>PIFI – Personal Identifiable Financial Info. </a:t>
          </a:r>
        </a:p>
      </dsp:txBody>
      <dsp:txXfrm>
        <a:off x="1064184" y="2307755"/>
        <a:ext cx="5848060" cy="921371"/>
      </dsp:txXfrm>
    </dsp:sp>
    <dsp:sp modelId="{97EA929D-4813-43C6-B015-C0F731C5F600}">
      <dsp:nvSpPr>
        <dsp:cNvPr id="0" name=""/>
        <dsp:cNvSpPr/>
      </dsp:nvSpPr>
      <dsp:spPr>
        <a:xfrm>
          <a:off x="0" y="3459470"/>
          <a:ext cx="6912245" cy="921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678EA-35FB-4095-BD7F-A167C28A5851}">
      <dsp:nvSpPr>
        <dsp:cNvPr id="0" name=""/>
        <dsp:cNvSpPr/>
      </dsp:nvSpPr>
      <dsp:spPr>
        <a:xfrm>
          <a:off x="278715" y="3666779"/>
          <a:ext cx="506754" cy="5067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F0E998-1507-4580-BA66-E213A34FE020}">
      <dsp:nvSpPr>
        <dsp:cNvPr id="0" name=""/>
        <dsp:cNvSpPr/>
      </dsp:nvSpPr>
      <dsp:spPr>
        <a:xfrm>
          <a:off x="1064184" y="3459470"/>
          <a:ext cx="584806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844550">
            <a:lnSpc>
              <a:spcPct val="90000"/>
            </a:lnSpc>
            <a:spcBef>
              <a:spcPct val="0"/>
            </a:spcBef>
            <a:spcAft>
              <a:spcPct val="35000"/>
            </a:spcAft>
            <a:buNone/>
          </a:pPr>
          <a:r>
            <a:rPr lang="en-US" sz="1900" kern="1200"/>
            <a:t>Question – How many files in your County currently contain this type of information? </a:t>
          </a:r>
        </a:p>
      </dsp:txBody>
      <dsp:txXfrm>
        <a:off x="1064184" y="3459470"/>
        <a:ext cx="5848060" cy="921371"/>
      </dsp:txXfrm>
    </dsp:sp>
    <dsp:sp modelId="{04F719D8-4886-4FD8-BDB0-7AC70A26C608}">
      <dsp:nvSpPr>
        <dsp:cNvPr id="0" name=""/>
        <dsp:cNvSpPr/>
      </dsp:nvSpPr>
      <dsp:spPr>
        <a:xfrm>
          <a:off x="0" y="4611185"/>
          <a:ext cx="6912245" cy="921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6E923-0793-4BEF-9B9B-DCF2DC143417}">
      <dsp:nvSpPr>
        <dsp:cNvPr id="0" name=""/>
        <dsp:cNvSpPr/>
      </dsp:nvSpPr>
      <dsp:spPr>
        <a:xfrm>
          <a:off x="278715" y="4818494"/>
          <a:ext cx="506754" cy="5067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9886FE-463F-47AE-8977-22CE4D459070}">
      <dsp:nvSpPr>
        <dsp:cNvPr id="0" name=""/>
        <dsp:cNvSpPr/>
      </dsp:nvSpPr>
      <dsp:spPr>
        <a:xfrm>
          <a:off x="1064184" y="4611185"/>
          <a:ext cx="5848060" cy="92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12" tIns="97512" rIns="97512" bIns="97512" numCol="1" spcCol="1270" anchor="ctr" anchorCtr="0">
          <a:noAutofit/>
        </a:bodyPr>
        <a:lstStyle/>
        <a:p>
          <a:pPr marL="0" lvl="0" indent="0" algn="l" defTabSz="844550">
            <a:lnSpc>
              <a:spcPct val="90000"/>
            </a:lnSpc>
            <a:spcBef>
              <a:spcPct val="0"/>
            </a:spcBef>
            <a:spcAft>
              <a:spcPct val="35000"/>
            </a:spcAft>
            <a:buNone/>
          </a:pPr>
          <a:r>
            <a:rPr lang="en-US" sz="1900" kern="1200"/>
            <a:t>Is this information protected?</a:t>
          </a:r>
        </a:p>
      </dsp:txBody>
      <dsp:txXfrm>
        <a:off x="1064184" y="4611185"/>
        <a:ext cx="5848060" cy="921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a:t>
            </a:r>
            <a:r>
              <a:rPr lang="en-US" baseline="0" dirty="0"/>
              <a:t> to the CGCIO program at CVIG</a:t>
            </a:r>
            <a:endParaRPr lang="en-US" dirty="0"/>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13</a:t>
            </a:fld>
            <a:endParaRPr lang="en-US" dirty="0"/>
          </a:p>
        </p:txBody>
      </p:sp>
    </p:spTree>
    <p:extLst>
      <p:ext uri="{BB962C8B-B14F-4D97-AF65-F5344CB8AC3E}">
        <p14:creationId xmlns:p14="http://schemas.microsoft.com/office/powerpoint/2010/main" val="379172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0" dirty="0"/>
              <a:t> A’s of IT Risk Management Commissioners should understand. </a:t>
            </a:r>
          </a:p>
          <a:p>
            <a:endParaRPr lang="en-US" baseline="0" dirty="0"/>
          </a:p>
          <a:p>
            <a:r>
              <a:rPr lang="en-US" baseline="0" dirty="0"/>
              <a:t>Availability – Which Business Processes have top priority, second, third, etc. – This is leaderships role to define.</a:t>
            </a:r>
          </a:p>
          <a:p>
            <a:endParaRPr lang="en-US" baseline="0" dirty="0"/>
          </a:p>
          <a:p>
            <a:r>
              <a:rPr lang="en-US" baseline="0" dirty="0"/>
              <a:t>Access – Focuses on the value of the information and the consequences for misuse</a:t>
            </a:r>
          </a:p>
          <a:p>
            <a:endParaRPr lang="en-US" baseline="0" dirty="0"/>
          </a:p>
          <a:p>
            <a:r>
              <a:rPr lang="en-US" baseline="0" dirty="0"/>
              <a:t>Accuracy – impact of incomplete and inaccurate information on strategies and decisions.</a:t>
            </a:r>
          </a:p>
          <a:p>
            <a:br>
              <a:rPr lang="en-US" baseline="0" dirty="0"/>
            </a:br>
            <a:r>
              <a:rPr lang="en-US" baseline="0" dirty="0"/>
              <a:t>Agility – On time, and under budget? What impact does the IT project have on larger strategies?</a:t>
            </a:r>
            <a:endParaRPr lang="en-US" dirty="0"/>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14</a:t>
            </a:fld>
            <a:endParaRPr lang="en-US" dirty="0"/>
          </a:p>
        </p:txBody>
      </p:sp>
    </p:spTree>
    <p:extLst>
      <p:ext uri="{BB962C8B-B14F-4D97-AF65-F5344CB8AC3E}">
        <p14:creationId xmlns:p14="http://schemas.microsoft.com/office/powerpoint/2010/main" val="370936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three big Red Flag</a:t>
            </a:r>
            <a:r>
              <a:rPr lang="en-US" baseline="0" dirty="0"/>
              <a:t> Data Types – then ask the question if they know how many files and which files contain this information. Is this information being protected?</a:t>
            </a:r>
            <a:endParaRPr lang="en-US" dirty="0"/>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15</a:t>
            </a:fld>
            <a:endParaRPr lang="en-US" dirty="0"/>
          </a:p>
        </p:txBody>
      </p:sp>
    </p:spTree>
    <p:extLst>
      <p:ext uri="{BB962C8B-B14F-4D97-AF65-F5344CB8AC3E}">
        <p14:creationId xmlns:p14="http://schemas.microsoft.com/office/powerpoint/2010/main" val="98340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three big Red Flag</a:t>
            </a:r>
            <a:r>
              <a:rPr lang="en-US" baseline="0" dirty="0"/>
              <a:t> Data Types – then ask the question if they know how many files and which files contain this information. Is this information being protected?</a:t>
            </a:r>
            <a:endParaRPr lang="en-US" dirty="0"/>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16</a:t>
            </a:fld>
            <a:endParaRPr lang="en-US" dirty="0"/>
          </a:p>
        </p:txBody>
      </p:sp>
    </p:spTree>
    <p:extLst>
      <p:ext uri="{BB962C8B-B14F-4D97-AF65-F5344CB8AC3E}">
        <p14:creationId xmlns:p14="http://schemas.microsoft.com/office/powerpoint/2010/main" val="129615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hyperlink" Target="http://www.cviog.uga.edu/cgci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skleo.com/bank-account-hacked-good-security/"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duotone>
              <a:prstClr val="black"/>
              <a:schemeClr val="tx2">
                <a:tint val="45000"/>
                <a:satMod val="400000"/>
              </a:schemeClr>
            </a:duotone>
            <a:alphaModFix amt="12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Georgia GMIS</a:t>
            </a:r>
          </a:p>
        </p:txBody>
      </p:sp>
      <p:pic>
        <p:nvPicPr>
          <p:cNvPr id="8" name="Picture 7" descr="A picture containing text, sign&#10;&#10;Description automatically generated">
            <a:extLst>
              <a:ext uri="{FF2B5EF4-FFF2-40B4-BE49-F238E27FC236}">
                <a16:creationId xmlns:a16="http://schemas.microsoft.com/office/drawing/2014/main" id="{CBF43559-BE59-393B-80E0-A73646200620}"/>
              </a:ext>
            </a:extLst>
          </p:cNvPr>
          <p:cNvPicPr>
            <a:picLocks noChangeAspect="1"/>
          </p:cNvPicPr>
          <p:nvPr/>
        </p:nvPicPr>
        <p:blipFill>
          <a:blip r:embed="rId4"/>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5CE7-7A4F-2D35-B58C-3939FBD58735}"/>
              </a:ext>
            </a:extLst>
          </p:cNvPr>
          <p:cNvSpPr>
            <a:spLocks noGrp="1"/>
          </p:cNvSpPr>
          <p:nvPr>
            <p:ph type="title"/>
          </p:nvPr>
        </p:nvSpPr>
        <p:spPr/>
        <p:txBody>
          <a:bodyPr/>
          <a:lstStyle/>
          <a:p>
            <a:r>
              <a:rPr lang="en-US" dirty="0"/>
              <a:t>Georgia GMIS Goals and Objectives</a:t>
            </a:r>
          </a:p>
        </p:txBody>
      </p:sp>
      <p:sp>
        <p:nvSpPr>
          <p:cNvPr id="3" name="Text Placeholder 2">
            <a:extLst>
              <a:ext uri="{FF2B5EF4-FFF2-40B4-BE49-F238E27FC236}">
                <a16:creationId xmlns:a16="http://schemas.microsoft.com/office/drawing/2014/main" id="{DA93F7EB-0DE4-DFE2-3D9A-386C1A1F9269}"/>
              </a:ext>
            </a:extLst>
          </p:cNvPr>
          <p:cNvSpPr>
            <a:spLocks noGrp="1"/>
          </p:cNvSpPr>
          <p:nvPr>
            <p:ph type="body" idx="1"/>
          </p:nvPr>
        </p:nvSpPr>
        <p:spPr>
          <a:xfrm>
            <a:off x="1024564" y="1521773"/>
            <a:ext cx="9429679" cy="576262"/>
          </a:xfrm>
        </p:spPr>
        <p:txBody>
          <a:bodyPr/>
          <a:lstStyle/>
          <a:p>
            <a:r>
              <a:rPr lang="en-US" dirty="0"/>
              <a:t>Goal 1: Expand Georgia GMIS Education and Certification Program</a:t>
            </a:r>
          </a:p>
        </p:txBody>
      </p:sp>
      <p:sp>
        <p:nvSpPr>
          <p:cNvPr id="4" name="Text Placeholder 3">
            <a:extLst>
              <a:ext uri="{FF2B5EF4-FFF2-40B4-BE49-F238E27FC236}">
                <a16:creationId xmlns:a16="http://schemas.microsoft.com/office/drawing/2014/main" id="{655C0A54-2E2E-907A-B0EA-D6DA20CA4B0D}"/>
              </a:ext>
            </a:extLst>
          </p:cNvPr>
          <p:cNvSpPr>
            <a:spLocks noGrp="1"/>
          </p:cNvSpPr>
          <p:nvPr>
            <p:ph type="body" sz="half" idx="15"/>
          </p:nvPr>
        </p:nvSpPr>
        <p:spPr>
          <a:xfrm>
            <a:off x="1024564" y="2211532"/>
            <a:ext cx="10197893" cy="3589338"/>
          </a:xfrm>
        </p:spPr>
        <p:txBody>
          <a:bodyPr>
            <a:normAutofit/>
          </a:bodyPr>
          <a:lstStyle/>
          <a:p>
            <a:pPr algn="l" fontAlgn="base"/>
            <a:r>
              <a:rPr lang="en-US" sz="2000" b="1" i="0" dirty="0">
                <a:solidFill>
                  <a:schemeClr val="tx1"/>
                </a:solidFill>
                <a:effectLst/>
              </a:rPr>
              <a:t>Objectives:</a:t>
            </a:r>
            <a:endParaRPr lang="en-US" sz="2000" b="0" i="0" dirty="0">
              <a:solidFill>
                <a:schemeClr val="tx1"/>
              </a:solidFill>
              <a:effectLst/>
            </a:endParaRPr>
          </a:p>
          <a:p>
            <a:pPr algn="l" fontAlgn="base">
              <a:buFont typeface="+mj-lt"/>
              <a:buAutoNum type="arabicPeriod"/>
            </a:pPr>
            <a:r>
              <a:rPr lang="en-US" sz="2000" b="0" i="0" dirty="0">
                <a:solidFill>
                  <a:schemeClr val="tx1"/>
                </a:solidFill>
                <a:effectLst/>
              </a:rPr>
              <a:t> Create list of certifications and identify SMEs to deliver curriculum; preference is to fast-track certification between conferences. </a:t>
            </a:r>
            <a:r>
              <a:rPr lang="en-US" sz="2000" b="1" i="0" dirty="0">
                <a:solidFill>
                  <a:srgbClr val="FF0000"/>
                </a:solidFill>
                <a:effectLst/>
              </a:rPr>
              <a:t>(2 conf. per year)</a:t>
            </a:r>
          </a:p>
          <a:p>
            <a:pPr algn="l" fontAlgn="base">
              <a:buFont typeface="+mj-lt"/>
              <a:buAutoNum type="arabicPeriod"/>
            </a:pPr>
            <a:r>
              <a:rPr lang="en-US" sz="2000" b="0" i="0" dirty="0">
                <a:solidFill>
                  <a:schemeClr val="tx1"/>
                </a:solidFill>
                <a:effectLst/>
              </a:rPr>
              <a:t> Secure Geek Trak coalition w/ Augusta Tech or other training institutions to offer various locations to attend training. </a:t>
            </a:r>
            <a:r>
              <a:rPr lang="en-US" sz="2000" b="1" i="0" dirty="0">
                <a:solidFill>
                  <a:srgbClr val="FF0000"/>
                </a:solidFill>
                <a:effectLst/>
              </a:rPr>
              <a:t>(Designed for your technical person)</a:t>
            </a:r>
          </a:p>
          <a:p>
            <a:pPr algn="l" fontAlgn="base">
              <a:buFont typeface="+mj-lt"/>
              <a:buAutoNum type="arabicPeriod"/>
            </a:pPr>
            <a:r>
              <a:rPr lang="en-US" sz="2000" b="0" i="0" dirty="0">
                <a:solidFill>
                  <a:schemeClr val="tx1"/>
                </a:solidFill>
                <a:effectLst/>
              </a:rPr>
              <a:t> Implement GMIS membership education referral program.</a:t>
            </a:r>
          </a:p>
          <a:p>
            <a:pPr algn="l" fontAlgn="base">
              <a:buFont typeface="+mj-lt"/>
              <a:buAutoNum type="arabicPeriod"/>
            </a:pPr>
            <a:r>
              <a:rPr lang="en-US" sz="2000" b="0" i="0" dirty="0">
                <a:solidFill>
                  <a:schemeClr val="tx1"/>
                </a:solidFill>
                <a:effectLst/>
              </a:rPr>
              <a:t> Provide access to professional services through GA GMIS listserv and other collaboration portals. </a:t>
            </a:r>
            <a:r>
              <a:rPr lang="en-US" sz="2000" b="1" i="0" dirty="0">
                <a:solidFill>
                  <a:srgbClr val="FF0000"/>
                </a:solidFill>
                <a:effectLst/>
              </a:rPr>
              <a:t>( Collaboration portal high usage)</a:t>
            </a:r>
          </a:p>
          <a:p>
            <a:endParaRPr lang="en-US" dirty="0"/>
          </a:p>
        </p:txBody>
      </p:sp>
      <p:pic>
        <p:nvPicPr>
          <p:cNvPr id="9" name="Picture 8" descr="A picture containing text, sign&#10;&#10;Description automatically generated">
            <a:extLst>
              <a:ext uri="{FF2B5EF4-FFF2-40B4-BE49-F238E27FC236}">
                <a16:creationId xmlns:a16="http://schemas.microsoft.com/office/drawing/2014/main" id="{5435AF62-1B81-1239-73B7-E58941DF544D}"/>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424873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5CE7-7A4F-2D35-B58C-3939FBD58735}"/>
              </a:ext>
            </a:extLst>
          </p:cNvPr>
          <p:cNvSpPr>
            <a:spLocks noGrp="1"/>
          </p:cNvSpPr>
          <p:nvPr>
            <p:ph type="title"/>
          </p:nvPr>
        </p:nvSpPr>
        <p:spPr/>
        <p:txBody>
          <a:bodyPr/>
          <a:lstStyle/>
          <a:p>
            <a:r>
              <a:rPr lang="en-US" dirty="0"/>
              <a:t>Georgia GMIS Goals and Objectives</a:t>
            </a:r>
          </a:p>
        </p:txBody>
      </p:sp>
      <p:sp>
        <p:nvSpPr>
          <p:cNvPr id="5" name="Text Placeholder 4">
            <a:extLst>
              <a:ext uri="{FF2B5EF4-FFF2-40B4-BE49-F238E27FC236}">
                <a16:creationId xmlns:a16="http://schemas.microsoft.com/office/drawing/2014/main" id="{3A4A5FE9-A81E-4EC0-1E4A-827AFCD35E2E}"/>
              </a:ext>
            </a:extLst>
          </p:cNvPr>
          <p:cNvSpPr>
            <a:spLocks noGrp="1"/>
          </p:cNvSpPr>
          <p:nvPr>
            <p:ph type="body" sz="quarter" idx="3"/>
          </p:nvPr>
        </p:nvSpPr>
        <p:spPr>
          <a:xfrm>
            <a:off x="969818" y="1466356"/>
            <a:ext cx="10034650" cy="576262"/>
          </a:xfrm>
        </p:spPr>
        <p:txBody>
          <a:bodyPr/>
          <a:lstStyle/>
          <a:p>
            <a:r>
              <a:rPr lang="en-US" dirty="0"/>
              <a:t>Goal 2: Growth and Customer Service</a:t>
            </a:r>
          </a:p>
        </p:txBody>
      </p:sp>
      <p:sp>
        <p:nvSpPr>
          <p:cNvPr id="6" name="Text Placeholder 5">
            <a:extLst>
              <a:ext uri="{FF2B5EF4-FFF2-40B4-BE49-F238E27FC236}">
                <a16:creationId xmlns:a16="http://schemas.microsoft.com/office/drawing/2014/main" id="{F37D51CC-AE3F-FF08-6546-DAAE620A79BF}"/>
              </a:ext>
            </a:extLst>
          </p:cNvPr>
          <p:cNvSpPr>
            <a:spLocks noGrp="1"/>
          </p:cNvSpPr>
          <p:nvPr>
            <p:ph type="body" sz="half" idx="16"/>
          </p:nvPr>
        </p:nvSpPr>
        <p:spPr>
          <a:xfrm>
            <a:off x="969818" y="2175906"/>
            <a:ext cx="10034650" cy="3589338"/>
          </a:xfrm>
        </p:spPr>
        <p:txBody>
          <a:bodyPr>
            <a:normAutofit/>
          </a:bodyPr>
          <a:lstStyle/>
          <a:p>
            <a:pPr algn="l" fontAlgn="base"/>
            <a:r>
              <a:rPr lang="en-US" sz="2000" b="1" i="0" dirty="0">
                <a:solidFill>
                  <a:schemeClr val="tx1"/>
                </a:solidFill>
                <a:effectLst/>
              </a:rPr>
              <a:t>Objectives:</a:t>
            </a:r>
            <a:endParaRPr lang="en-US" sz="2000" b="0" i="0" dirty="0">
              <a:solidFill>
                <a:schemeClr val="tx1"/>
              </a:solidFill>
              <a:effectLst/>
            </a:endParaRPr>
          </a:p>
          <a:p>
            <a:pPr algn="l" fontAlgn="base">
              <a:buFont typeface="+mj-lt"/>
              <a:buAutoNum type="arabicPeriod"/>
            </a:pPr>
            <a:r>
              <a:rPr lang="en-US" sz="2000" b="0" i="0" dirty="0">
                <a:solidFill>
                  <a:schemeClr val="tx1"/>
                </a:solidFill>
                <a:effectLst/>
              </a:rPr>
              <a:t> Establish mentorship program for new agencies to ensure long term engagement and increase membership.</a:t>
            </a:r>
          </a:p>
          <a:p>
            <a:pPr algn="l" fontAlgn="base">
              <a:buFont typeface="+mj-lt"/>
              <a:buAutoNum type="arabicPeriod"/>
            </a:pPr>
            <a:r>
              <a:rPr lang="en-US" sz="2000" b="0" i="0" dirty="0">
                <a:solidFill>
                  <a:schemeClr val="tx1"/>
                </a:solidFill>
                <a:effectLst/>
              </a:rPr>
              <a:t> Foster relationships with GMA (Georgia Municipal Association), GTA (Georgia Technology Authority), TAG (Technology Association of Georgia) and other State agencies for stronger technology collaboration.</a:t>
            </a:r>
          </a:p>
          <a:p>
            <a:pPr algn="l" fontAlgn="base">
              <a:buFont typeface="+mj-lt"/>
              <a:buAutoNum type="arabicPeriod"/>
            </a:pPr>
            <a:r>
              <a:rPr lang="en-US" sz="2000" b="0" i="0" dirty="0">
                <a:solidFill>
                  <a:schemeClr val="tx1"/>
                </a:solidFill>
                <a:effectLst/>
              </a:rPr>
              <a:t> Provide monthly virtual training on relevant topics to enhance constituents level of understanding on specifics trending issues.</a:t>
            </a:r>
          </a:p>
          <a:p>
            <a:pPr algn="l" fontAlgn="base">
              <a:buFont typeface="+mj-lt"/>
              <a:buAutoNum type="arabicPeriod"/>
            </a:pPr>
            <a:r>
              <a:rPr lang="en-US" sz="2000" b="0" i="0" dirty="0">
                <a:solidFill>
                  <a:schemeClr val="tx1"/>
                </a:solidFill>
                <a:effectLst/>
              </a:rPr>
              <a:t> GMIS Leadership will attend other state conferences to provide awareness to Georgia GMIS.</a:t>
            </a:r>
          </a:p>
          <a:p>
            <a:endParaRPr lang="en-US" dirty="0"/>
          </a:p>
        </p:txBody>
      </p:sp>
      <p:pic>
        <p:nvPicPr>
          <p:cNvPr id="7" name="Picture 6" descr="A picture containing text, sign&#10;&#10;Description automatically generated">
            <a:extLst>
              <a:ext uri="{FF2B5EF4-FFF2-40B4-BE49-F238E27FC236}">
                <a16:creationId xmlns:a16="http://schemas.microsoft.com/office/drawing/2014/main" id="{FACAD4B7-5642-EFC2-B7E1-8F4C0BD85447}"/>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84767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0D61-B0F9-8BE0-D68B-215397EA7BA0}"/>
              </a:ext>
            </a:extLst>
          </p:cNvPr>
          <p:cNvSpPr>
            <a:spLocks noGrp="1"/>
          </p:cNvSpPr>
          <p:nvPr>
            <p:ph type="title"/>
          </p:nvPr>
        </p:nvSpPr>
        <p:spPr/>
        <p:txBody>
          <a:bodyPr/>
          <a:lstStyle/>
          <a:p>
            <a:r>
              <a:rPr lang="en-US" dirty="0"/>
              <a:t>GMIS Membership Benefits</a:t>
            </a:r>
          </a:p>
        </p:txBody>
      </p:sp>
      <p:sp>
        <p:nvSpPr>
          <p:cNvPr id="3" name="Content Placeholder 2">
            <a:extLst>
              <a:ext uri="{FF2B5EF4-FFF2-40B4-BE49-F238E27FC236}">
                <a16:creationId xmlns:a16="http://schemas.microsoft.com/office/drawing/2014/main" id="{80F4A994-D585-8E0D-2E8B-A2F595679D17}"/>
              </a:ext>
            </a:extLst>
          </p:cNvPr>
          <p:cNvSpPr>
            <a:spLocks noGrp="1"/>
          </p:cNvSpPr>
          <p:nvPr>
            <p:ph idx="1"/>
          </p:nvPr>
        </p:nvSpPr>
        <p:spPr>
          <a:xfrm>
            <a:off x="979100" y="1512908"/>
            <a:ext cx="10233800" cy="4351338"/>
          </a:xfrm>
        </p:spPr>
        <p:txBody>
          <a:bodyPr>
            <a:normAutofit/>
          </a:bodyPr>
          <a:lstStyle/>
          <a:p>
            <a:pPr algn="l">
              <a:buFont typeface="Arial" panose="020B0604020202020204" pitchFamily="34" charset="0"/>
              <a:buChar char="•"/>
            </a:pPr>
            <a:r>
              <a:rPr lang="en-US" sz="2400" b="0" i="0" dirty="0">
                <a:solidFill>
                  <a:schemeClr val="tx1"/>
                </a:solidFill>
                <a:effectLst/>
              </a:rPr>
              <a:t>Participate in a Membership Referral Program to reduce the cost of your agency membership.</a:t>
            </a:r>
          </a:p>
          <a:p>
            <a:pPr algn="l">
              <a:buFont typeface="Arial" panose="020B0604020202020204" pitchFamily="34" charset="0"/>
              <a:buChar char="•"/>
            </a:pPr>
            <a:r>
              <a:rPr lang="en-US" sz="2400" b="0" i="0" dirty="0">
                <a:solidFill>
                  <a:schemeClr val="tx1"/>
                </a:solidFill>
                <a:effectLst/>
              </a:rPr>
              <a:t>Network with your peers from hundreds of agencies throughout the United States and internationally.</a:t>
            </a:r>
          </a:p>
          <a:p>
            <a:pPr algn="l">
              <a:buFont typeface="Arial" panose="020B0604020202020204" pitchFamily="34" charset="0"/>
              <a:buChar char="•"/>
            </a:pPr>
            <a:r>
              <a:rPr lang="en-US" sz="2400" b="0" i="0" dirty="0">
                <a:solidFill>
                  <a:schemeClr val="tx1"/>
                </a:solidFill>
                <a:effectLst/>
              </a:rPr>
              <a:t>Participate in The Atlas and Info-Tech through the GMIS Partnerships with these organizations</a:t>
            </a:r>
          </a:p>
          <a:p>
            <a:pPr algn="l">
              <a:buFont typeface="Arial" panose="020B0604020202020204" pitchFamily="34" charset="0"/>
              <a:buChar char="•"/>
            </a:pPr>
            <a:r>
              <a:rPr lang="en-US" sz="2400" b="0" i="0" dirty="0">
                <a:solidFill>
                  <a:schemeClr val="tx1"/>
                </a:solidFill>
                <a:effectLst/>
              </a:rPr>
              <a:t>Participate closer to home in activities hosted by GMIS chapters. Many chapters offer free workshops and annual in-state conferences.</a:t>
            </a:r>
          </a:p>
          <a:p>
            <a:pPr marL="0" indent="0" algn="l">
              <a:buNone/>
            </a:pPr>
            <a:endParaRPr lang="en-US" b="0" i="0" dirty="0">
              <a:solidFill>
                <a:srgbClr val="000000"/>
              </a:solidFill>
              <a:effectLst/>
              <a:latin typeface="Roboto" panose="02000000000000000000" pitchFamily="2" charset="0"/>
            </a:endParaRPr>
          </a:p>
          <a:p>
            <a:endParaRPr lang="en-US" dirty="0"/>
          </a:p>
        </p:txBody>
      </p:sp>
      <p:pic>
        <p:nvPicPr>
          <p:cNvPr id="4" name="Picture 3" descr="A picture containing text, sign&#10;&#10;Description automatically generated">
            <a:extLst>
              <a:ext uri="{FF2B5EF4-FFF2-40B4-BE49-F238E27FC236}">
                <a16:creationId xmlns:a16="http://schemas.microsoft.com/office/drawing/2014/main" id="{EEAA6C2A-FFAB-3A29-59FB-BBFBEB9BF2B5}"/>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221453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0BDD4-F346-C0F4-8F83-07F4D46EE47C}"/>
              </a:ext>
            </a:extLst>
          </p:cNvPr>
          <p:cNvSpPr>
            <a:spLocks noGrp="1"/>
          </p:cNvSpPr>
          <p:nvPr>
            <p:ph type="title"/>
          </p:nvPr>
        </p:nvSpPr>
        <p:spPr>
          <a:xfrm>
            <a:off x="838201" y="365125"/>
            <a:ext cx="3435625" cy="1325563"/>
          </a:xfrm>
        </p:spPr>
        <p:txBody>
          <a:bodyPr vert="horz" lIns="91440" tIns="45720" rIns="91440" bIns="45720" rtlCol="0" anchor="ctr">
            <a:normAutofit/>
          </a:bodyPr>
          <a:lstStyle/>
          <a:p>
            <a:r>
              <a:rPr lang="en-US" sz="4000">
                <a:gradFill flip="none" rotWithShape="1">
                  <a:gsLst>
                    <a:gs pos="28000">
                      <a:srgbClr val="EDEDED"/>
                    </a:gs>
                    <a:gs pos="0">
                      <a:srgbClr val="BFBFBF"/>
                    </a:gs>
                    <a:gs pos="100000">
                      <a:srgbClr val="FFFFFF"/>
                    </a:gs>
                  </a:gsLst>
                  <a:lin ang="4800000" scaled="0"/>
                  <a:tileRect/>
                </a:gradFill>
              </a:rPr>
              <a:t>CGCIO</a:t>
            </a:r>
          </a:p>
        </p:txBody>
      </p:sp>
      <p:sp>
        <p:nvSpPr>
          <p:cNvPr id="4" name="Text Placeholder 3">
            <a:extLst>
              <a:ext uri="{FF2B5EF4-FFF2-40B4-BE49-F238E27FC236}">
                <a16:creationId xmlns:a16="http://schemas.microsoft.com/office/drawing/2014/main" id="{5AEBE2D9-3268-624C-7D4B-0891493D71E5}"/>
              </a:ext>
            </a:extLst>
          </p:cNvPr>
          <p:cNvSpPr>
            <a:spLocks noGrp="1"/>
          </p:cNvSpPr>
          <p:nvPr>
            <p:ph type="body" sz="half" idx="2"/>
          </p:nvPr>
        </p:nvSpPr>
        <p:spPr>
          <a:xfrm>
            <a:off x="666974" y="1825625"/>
            <a:ext cx="3606853" cy="4351338"/>
          </a:xfrm>
        </p:spPr>
        <p:txBody>
          <a:bodyPr vert="horz" lIns="91440" tIns="45720" rIns="91440" bIns="45720" rtlCol="0">
            <a:normAutofit/>
          </a:bodyPr>
          <a:lstStyle/>
          <a:p>
            <a:pPr indent="-228600">
              <a:buFont typeface="Arial" panose="020B0604020202020204" pitchFamily="34" charset="0"/>
              <a:buChar char="•"/>
            </a:pPr>
            <a:r>
              <a:rPr lang="en-US" sz="1700" b="1" dirty="0">
                <a:gradFill>
                  <a:gsLst>
                    <a:gs pos="34000">
                      <a:srgbClr val="EDEDED"/>
                    </a:gs>
                    <a:gs pos="0">
                      <a:srgbClr val="BFBFBF"/>
                    </a:gs>
                    <a:gs pos="100000">
                      <a:srgbClr val="FFFFFF"/>
                    </a:gs>
                  </a:gsLst>
                  <a:lin ang="4800000" scaled="0"/>
                </a:gradFill>
              </a:rPr>
              <a:t>The Certified Government Chief Information Officer™ (CGCIO™) </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emerging technologies</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security</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ethics</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contract management</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interpersonal communication</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project and resource management</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sustainability</a:t>
            </a:r>
          </a:p>
          <a:p>
            <a:pPr marL="285750" indent="-228600">
              <a:buFont typeface="Arial" panose="020B0604020202020204" pitchFamily="34" charset="0"/>
              <a:buChar char="•"/>
            </a:pPr>
            <a:r>
              <a:rPr lang="en-US" sz="1700" dirty="0">
                <a:gradFill>
                  <a:gsLst>
                    <a:gs pos="34000">
                      <a:srgbClr val="EDEDED"/>
                    </a:gs>
                    <a:gs pos="0">
                      <a:srgbClr val="BFBFBF"/>
                    </a:gs>
                    <a:gs pos="100000">
                      <a:srgbClr val="FFFFFF"/>
                    </a:gs>
                  </a:gsLst>
                  <a:lin ang="4800000" scaled="0"/>
                </a:gradFill>
              </a:rPr>
              <a:t>other related topics</a:t>
            </a:r>
          </a:p>
          <a:p>
            <a:pPr indent="-228600">
              <a:buFont typeface="Arial" panose="020B0604020202020204" pitchFamily="34" charset="0"/>
              <a:buChar char="•"/>
            </a:pPr>
            <a:endParaRPr lang="en-US" sz="1700" dirty="0">
              <a:gradFill>
                <a:gsLst>
                  <a:gs pos="34000">
                    <a:srgbClr val="EDEDED"/>
                  </a:gs>
                  <a:gs pos="0">
                    <a:srgbClr val="BFBFBF"/>
                  </a:gs>
                  <a:gs pos="100000">
                    <a:srgbClr val="FFFFFF"/>
                  </a:gs>
                </a:gsLst>
                <a:lin ang="4800000" scaled="0"/>
              </a:gradFill>
            </a:endParaRPr>
          </a:p>
        </p:txBody>
      </p:sp>
      <p:pic>
        <p:nvPicPr>
          <p:cNvPr id="5" name="Content Placeholder 4">
            <a:hlinkClick r:id="rId4"/>
            <a:extLst>
              <a:ext uri="{FF2B5EF4-FFF2-40B4-BE49-F238E27FC236}">
                <a16:creationId xmlns:a16="http://schemas.microsoft.com/office/drawing/2014/main" id="{73AF2980-8920-23B6-584F-0830F8672AEB}"/>
              </a:ext>
            </a:extLst>
          </p:cNvPr>
          <p:cNvPicPr>
            <a:picLocks noGrp="1"/>
          </p:cNvPicPr>
          <p:nvPr>
            <p:ph idx="1"/>
          </p:nvPr>
        </p:nvPicPr>
        <p:blipFill rotWithShape="1">
          <a:blip r:embed="rId5"/>
          <a:srcRect l="27564" t="24497" r="50641" b="6001"/>
          <a:stretch/>
        </p:blipFill>
        <p:spPr bwMode="auto">
          <a:xfrm>
            <a:off x="5339707" y="643464"/>
            <a:ext cx="6184151" cy="5571072"/>
          </a:xfrm>
          <a:prstGeom prst="rect">
            <a:avLst/>
          </a:prstGeom>
          <a:extLst>
            <a:ext uri="{53640926-AAD7-44D8-BBD7-CCE9431645EC}">
              <a14:shadowObscured xmlns:a14="http://schemas.microsoft.com/office/drawing/2010/main"/>
            </a:ext>
          </a:extLst>
        </p:spPr>
      </p:pic>
      <p:pic>
        <p:nvPicPr>
          <p:cNvPr id="6" name="Picture 5" descr="A picture containing text, sign&#10;&#10;Description automatically generated">
            <a:extLst>
              <a:ext uri="{FF2B5EF4-FFF2-40B4-BE49-F238E27FC236}">
                <a16:creationId xmlns:a16="http://schemas.microsoft.com/office/drawing/2014/main" id="{A471FCA8-DD2D-9EF4-172F-A4F74C426467}"/>
              </a:ext>
            </a:extLst>
          </p:cNvPr>
          <p:cNvPicPr>
            <a:picLocks noChangeAspect="1"/>
          </p:cNvPicPr>
          <p:nvPr/>
        </p:nvPicPr>
        <p:blipFill>
          <a:blip r:embed="rId6"/>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80073950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CE1D-A643-13AB-F0DF-4E1D54EB3111}"/>
              </a:ext>
            </a:extLst>
          </p:cNvPr>
          <p:cNvSpPr>
            <a:spLocks noGrp="1"/>
          </p:cNvSpPr>
          <p:nvPr>
            <p:ph type="title"/>
          </p:nvPr>
        </p:nvSpPr>
        <p:spPr>
          <a:xfrm>
            <a:off x="810490" y="337416"/>
            <a:ext cx="10515600" cy="1325563"/>
          </a:xfrm>
        </p:spPr>
        <p:txBody>
          <a:bodyPr>
            <a:normAutofit fontScale="90000"/>
          </a:bodyPr>
          <a:lstStyle/>
          <a:p>
            <a:r>
              <a:rPr lang="en-US" dirty="0"/>
              <a:t>IT Risk Management</a:t>
            </a:r>
            <a:br>
              <a:rPr lang="en-US" dirty="0"/>
            </a:br>
            <a:r>
              <a:rPr lang="en-US" dirty="0"/>
              <a:t>(Cybersecurity)</a:t>
            </a:r>
          </a:p>
        </p:txBody>
      </p:sp>
      <p:sp>
        <p:nvSpPr>
          <p:cNvPr id="3" name="Content Placeholder 2">
            <a:extLst>
              <a:ext uri="{FF2B5EF4-FFF2-40B4-BE49-F238E27FC236}">
                <a16:creationId xmlns:a16="http://schemas.microsoft.com/office/drawing/2014/main" id="{7A876E20-34ED-C640-8EB8-393C35A5F7D2}"/>
              </a:ext>
            </a:extLst>
          </p:cNvPr>
          <p:cNvSpPr>
            <a:spLocks noGrp="1"/>
          </p:cNvSpPr>
          <p:nvPr>
            <p:ph idx="1"/>
          </p:nvPr>
        </p:nvSpPr>
        <p:spPr>
          <a:xfrm>
            <a:off x="1120000" y="2082924"/>
            <a:ext cx="10233800" cy="4351338"/>
          </a:xfrm>
        </p:spPr>
        <p:txBody>
          <a:bodyPr/>
          <a:lstStyle/>
          <a:p>
            <a:r>
              <a:rPr lang="en-US" dirty="0"/>
              <a:t>Manage Risks, Not Eliminate them</a:t>
            </a:r>
          </a:p>
          <a:p>
            <a:r>
              <a:rPr lang="en-US" dirty="0"/>
              <a:t>IT Risk Management – 4 A’s</a:t>
            </a:r>
          </a:p>
          <a:p>
            <a:pPr lvl="1"/>
            <a:r>
              <a:rPr lang="en-US" dirty="0"/>
              <a:t>Availability </a:t>
            </a:r>
          </a:p>
          <a:p>
            <a:pPr lvl="1"/>
            <a:r>
              <a:rPr lang="en-US" dirty="0"/>
              <a:t>Access</a:t>
            </a:r>
          </a:p>
          <a:p>
            <a:pPr lvl="1"/>
            <a:r>
              <a:rPr lang="en-US" dirty="0"/>
              <a:t>Accuracy</a:t>
            </a:r>
          </a:p>
          <a:p>
            <a:pPr lvl="1"/>
            <a:r>
              <a:rPr lang="en-US" dirty="0"/>
              <a:t>Agility</a:t>
            </a: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3F63E7D6-6126-ABF1-91F4-04645C394D18}"/>
              </a:ext>
            </a:extLst>
          </p:cNvPr>
          <p:cNvPicPr>
            <a:picLocks noChangeAspect="1"/>
          </p:cNvPicPr>
          <p:nvPr/>
        </p:nvPicPr>
        <p:blipFill>
          <a:blip r:embed="rId3"/>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142131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218F-7570-C896-16FD-1F3317470B8D}"/>
              </a:ext>
            </a:extLst>
          </p:cNvPr>
          <p:cNvSpPr>
            <a:spLocks noGrp="1"/>
          </p:cNvSpPr>
          <p:nvPr>
            <p:ph type="title"/>
          </p:nvPr>
        </p:nvSpPr>
        <p:spPr/>
        <p:txBody>
          <a:bodyPr/>
          <a:lstStyle/>
          <a:p>
            <a:r>
              <a:rPr lang="en-US" dirty="0"/>
              <a:t>Cybersecurity</a:t>
            </a:r>
          </a:p>
        </p:txBody>
      </p:sp>
      <p:sp>
        <p:nvSpPr>
          <p:cNvPr id="3" name="Content Placeholder 2">
            <a:extLst>
              <a:ext uri="{FF2B5EF4-FFF2-40B4-BE49-F238E27FC236}">
                <a16:creationId xmlns:a16="http://schemas.microsoft.com/office/drawing/2014/main" id="{49ADB8D7-1AE0-EFDA-796C-AAFEF97EBBF9}"/>
              </a:ext>
            </a:extLst>
          </p:cNvPr>
          <p:cNvSpPr>
            <a:spLocks noGrp="1"/>
          </p:cNvSpPr>
          <p:nvPr>
            <p:ph idx="1"/>
          </p:nvPr>
        </p:nvSpPr>
        <p:spPr/>
        <p:txBody>
          <a:bodyPr/>
          <a:lstStyle/>
          <a:p>
            <a:r>
              <a:rPr lang="en-US" dirty="0">
                <a:solidFill>
                  <a:srgbClr val="FF0000"/>
                </a:solidFill>
              </a:rPr>
              <a:t>People are likely the weakest link !</a:t>
            </a:r>
          </a:p>
          <a:p>
            <a:r>
              <a:rPr lang="en-US" dirty="0"/>
              <a:t>Process – Policies and Procedures</a:t>
            </a:r>
          </a:p>
          <a:p>
            <a:r>
              <a:rPr lang="en-US" dirty="0"/>
              <a:t>Systems and Data</a:t>
            </a:r>
          </a:p>
          <a:p>
            <a:r>
              <a:rPr lang="en-US" dirty="0"/>
              <a:t>Would you know if you were hacked?</a:t>
            </a: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04CF5ECF-4C34-02CA-8F55-42C05EC580A3}"/>
              </a:ext>
            </a:extLst>
          </p:cNvPr>
          <p:cNvPicPr>
            <a:picLocks noChangeAspect="1"/>
          </p:cNvPicPr>
          <p:nvPr/>
        </p:nvPicPr>
        <p:blipFill>
          <a:blip r:embed="rId3"/>
          <a:stretch>
            <a:fillRect/>
          </a:stretch>
        </p:blipFill>
        <p:spPr>
          <a:xfrm>
            <a:off x="279017" y="5617029"/>
            <a:ext cx="2154472" cy="937594"/>
          </a:xfrm>
          <a:prstGeom prst="rect">
            <a:avLst/>
          </a:prstGeom>
        </p:spPr>
      </p:pic>
      <p:pic>
        <p:nvPicPr>
          <p:cNvPr id="5" name="Picture 4">
            <a:extLst>
              <a:ext uri="{FF2B5EF4-FFF2-40B4-BE49-F238E27FC236}">
                <a16:creationId xmlns:a16="http://schemas.microsoft.com/office/drawing/2014/main" id="{75B9B530-4F00-29C5-8D22-AA6E39F936E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49754" y="4001294"/>
            <a:ext cx="3892492" cy="2043558"/>
          </a:xfrm>
          <a:prstGeom prst="rect">
            <a:avLst/>
          </a:prstGeom>
        </p:spPr>
      </p:pic>
    </p:spTree>
    <p:extLst>
      <p:ext uri="{BB962C8B-B14F-4D97-AF65-F5344CB8AC3E}">
        <p14:creationId xmlns:p14="http://schemas.microsoft.com/office/powerpoint/2010/main" val="135915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4FC70-BFA1-5C5E-95E1-A1A69108E459}"/>
              </a:ext>
            </a:extLst>
          </p:cNvPr>
          <p:cNvSpPr>
            <a:spLocks noGrp="1"/>
          </p:cNvSpPr>
          <p:nvPr>
            <p:ph type="title"/>
          </p:nvPr>
        </p:nvSpPr>
        <p:spPr>
          <a:xfrm>
            <a:off x="647889" y="1349680"/>
            <a:ext cx="2931320" cy="4449541"/>
          </a:xfrm>
        </p:spPr>
        <p:txBody>
          <a:bodyPr anchor="t">
            <a:normAutofit/>
          </a:bodyPr>
          <a:lstStyle/>
          <a:p>
            <a:r>
              <a:rPr lang="en-US" sz="3700">
                <a:solidFill>
                  <a:schemeClr val="tx1"/>
                </a:solidFill>
              </a:rPr>
              <a:t>Cybersecurity</a:t>
            </a:r>
          </a:p>
        </p:txBody>
      </p:sp>
      <p:pic>
        <p:nvPicPr>
          <p:cNvPr id="4" name="Picture 3" descr="A picture containing text, sign&#10;&#10;Description automatically generated">
            <a:extLst>
              <a:ext uri="{FF2B5EF4-FFF2-40B4-BE49-F238E27FC236}">
                <a16:creationId xmlns:a16="http://schemas.microsoft.com/office/drawing/2014/main" id="{AD1994FA-C627-1C3C-0D33-7CCFCE7411E0}"/>
              </a:ext>
            </a:extLst>
          </p:cNvPr>
          <p:cNvPicPr>
            <a:picLocks noChangeAspect="1"/>
          </p:cNvPicPr>
          <p:nvPr/>
        </p:nvPicPr>
        <p:blipFill>
          <a:blip r:embed="rId4"/>
          <a:stretch>
            <a:fillRect/>
          </a:stretch>
        </p:blipFill>
        <p:spPr>
          <a:xfrm>
            <a:off x="279017" y="5617029"/>
            <a:ext cx="2154472" cy="937594"/>
          </a:xfrm>
          <a:prstGeom prst="rect">
            <a:avLst/>
          </a:prstGeom>
        </p:spPr>
      </p:pic>
      <p:graphicFrame>
        <p:nvGraphicFramePr>
          <p:cNvPr id="6" name="Content Placeholder 2">
            <a:extLst>
              <a:ext uri="{FF2B5EF4-FFF2-40B4-BE49-F238E27FC236}">
                <a16:creationId xmlns:a16="http://schemas.microsoft.com/office/drawing/2014/main" id="{4B98E3DF-EBD6-1A8B-E65D-787EE3FF9807}"/>
              </a:ext>
            </a:extLst>
          </p:cNvPr>
          <p:cNvGraphicFramePr>
            <a:graphicFrameLocks noGrp="1"/>
          </p:cNvGraphicFramePr>
          <p:nvPr>
            <p:ph idx="1"/>
            <p:extLst>
              <p:ext uri="{D42A27DB-BD31-4B8C-83A1-F6EECF244321}">
                <p14:modId xmlns:p14="http://schemas.microsoft.com/office/powerpoint/2010/main" val="1676149866"/>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9353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ED08-8EAD-7934-A1B2-0A2547698797}"/>
              </a:ext>
            </a:extLst>
          </p:cNvPr>
          <p:cNvSpPr>
            <a:spLocks noGrp="1"/>
          </p:cNvSpPr>
          <p:nvPr>
            <p:ph type="title"/>
          </p:nvPr>
        </p:nvSpPr>
        <p:spPr/>
        <p:txBody>
          <a:bodyPr/>
          <a:lstStyle/>
          <a:p>
            <a:r>
              <a:rPr lang="en-US" dirty="0"/>
              <a:t>Cyber Security Best practices</a:t>
            </a:r>
          </a:p>
        </p:txBody>
      </p:sp>
      <p:sp>
        <p:nvSpPr>
          <p:cNvPr id="3" name="Content Placeholder 2">
            <a:extLst>
              <a:ext uri="{FF2B5EF4-FFF2-40B4-BE49-F238E27FC236}">
                <a16:creationId xmlns:a16="http://schemas.microsoft.com/office/drawing/2014/main" id="{2C177FD0-5B12-8121-508B-EB5D1265C3B7}"/>
              </a:ext>
            </a:extLst>
          </p:cNvPr>
          <p:cNvSpPr>
            <a:spLocks noGrp="1"/>
          </p:cNvSpPr>
          <p:nvPr>
            <p:ph idx="1"/>
          </p:nvPr>
        </p:nvSpPr>
        <p:spPr/>
        <p:txBody>
          <a:bodyPr/>
          <a:lstStyle/>
          <a:p>
            <a:r>
              <a:rPr lang="en-US" dirty="0"/>
              <a:t>Have a password management software that sends updates to change passwords every 90 days</a:t>
            </a:r>
          </a:p>
          <a:p>
            <a:r>
              <a:rPr lang="en-US" dirty="0"/>
              <a:t>Mandatory 2FA</a:t>
            </a:r>
          </a:p>
          <a:p>
            <a:r>
              <a:rPr lang="en-US" dirty="0"/>
              <a:t>Install Endpoint protection software immediately</a:t>
            </a:r>
          </a:p>
          <a:p>
            <a:r>
              <a:rPr lang="en-US" dirty="0"/>
              <a:t>Provide Security Awareness Training every quarter</a:t>
            </a:r>
          </a:p>
          <a:p>
            <a:r>
              <a:rPr lang="en-US" dirty="0"/>
              <a:t>Monitor website usage</a:t>
            </a:r>
          </a:p>
          <a:p>
            <a:r>
              <a:rPr lang="en-US" dirty="0"/>
              <a:t>Hold specific training with H.R. and Finance</a:t>
            </a:r>
          </a:p>
        </p:txBody>
      </p:sp>
    </p:spTree>
    <p:extLst>
      <p:ext uri="{BB962C8B-B14F-4D97-AF65-F5344CB8AC3E}">
        <p14:creationId xmlns:p14="http://schemas.microsoft.com/office/powerpoint/2010/main" val="42470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FC43-CE28-8C12-5EB1-CAFB7E7D3F54}"/>
              </a:ext>
            </a:extLst>
          </p:cNvPr>
          <p:cNvSpPr>
            <a:spLocks noGrp="1"/>
          </p:cNvSpPr>
          <p:nvPr>
            <p:ph type="title"/>
          </p:nvPr>
        </p:nvSpPr>
        <p:spPr/>
        <p:txBody>
          <a:bodyPr/>
          <a:lstStyle/>
          <a:p>
            <a:r>
              <a:rPr lang="en-US" dirty="0"/>
              <a:t>Cyber Best Practice Continued</a:t>
            </a:r>
          </a:p>
        </p:txBody>
      </p:sp>
      <p:sp>
        <p:nvSpPr>
          <p:cNvPr id="3" name="Content Placeholder 2">
            <a:extLst>
              <a:ext uri="{FF2B5EF4-FFF2-40B4-BE49-F238E27FC236}">
                <a16:creationId xmlns:a16="http://schemas.microsoft.com/office/drawing/2014/main" id="{414E5529-9434-D4CD-611A-1F5707736647}"/>
              </a:ext>
            </a:extLst>
          </p:cNvPr>
          <p:cNvSpPr>
            <a:spLocks noGrp="1"/>
          </p:cNvSpPr>
          <p:nvPr>
            <p:ph idx="1"/>
          </p:nvPr>
        </p:nvSpPr>
        <p:spPr/>
        <p:txBody>
          <a:bodyPr/>
          <a:lstStyle/>
          <a:p>
            <a:r>
              <a:rPr lang="en-US" dirty="0"/>
              <a:t>Conduct quarterly “Lunch/learn relative to Cyber Security and Phishing Campaigns</a:t>
            </a:r>
          </a:p>
          <a:p>
            <a:r>
              <a:rPr lang="en-US" dirty="0"/>
              <a:t>Become part of Human Resources Orientation to advise new users about Cyber protocol</a:t>
            </a:r>
          </a:p>
          <a:p>
            <a:r>
              <a:rPr lang="en-US" dirty="0"/>
              <a:t>Couple security training with H.R. mandated training to garner a lower insurance rate in the marketplace</a:t>
            </a:r>
          </a:p>
          <a:p>
            <a:r>
              <a:rPr lang="en-US" b="1" dirty="0">
                <a:solidFill>
                  <a:srgbClr val="FF0000"/>
                </a:solidFill>
              </a:rPr>
              <a:t>Ensure City and County Manager has by-In for mandatory security training</a:t>
            </a:r>
          </a:p>
        </p:txBody>
      </p:sp>
    </p:spTree>
    <p:extLst>
      <p:ext uri="{BB962C8B-B14F-4D97-AF65-F5344CB8AC3E}">
        <p14:creationId xmlns:p14="http://schemas.microsoft.com/office/powerpoint/2010/main" val="22030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2B4FC70-BFA1-5C5E-95E1-A1A69108E459}"/>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Summary</a:t>
            </a:r>
          </a:p>
        </p:txBody>
      </p:sp>
      <p:cxnSp>
        <p:nvCxnSpPr>
          <p:cNvPr id="11" name="Straight Connector 10">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1D7058-F6B1-6650-B8D3-04B41E435D6A}"/>
              </a:ext>
            </a:extLst>
          </p:cNvPr>
          <p:cNvSpPr>
            <a:spLocks noGrp="1"/>
          </p:cNvSpPr>
          <p:nvPr>
            <p:ph idx="1"/>
          </p:nvPr>
        </p:nvSpPr>
        <p:spPr>
          <a:xfrm>
            <a:off x="4996543" y="1115786"/>
            <a:ext cx="5713790" cy="4626428"/>
          </a:xfrm>
        </p:spPr>
        <p:txBody>
          <a:bodyPr anchor="ctr">
            <a:normAutofit/>
          </a:bodyPr>
          <a:lstStyle/>
          <a:p>
            <a:pPr marL="0" indent="0">
              <a:buNone/>
            </a:pPr>
            <a:r>
              <a:rPr lang="en-US" sz="2400" dirty="0">
                <a:solidFill>
                  <a:schemeClr val="tx1">
                    <a:lumMod val="95000"/>
                  </a:schemeClr>
                </a:solidFill>
              </a:rPr>
              <a:t>The current culture of Cyber Attacks has caused a paradigm shift in the way we conduct business and communicate with each other. we believe that collaboration is the key to a robust fortification. Sharing ideas, resources, and open communication adds to operation efficiency. As we work to expand our agencies, garner Subject Matter Experts, make edits and amendments to our organization will foster a welcoming/rewarding environment.   </a:t>
            </a:r>
          </a:p>
          <a:p>
            <a:pPr marL="0" indent="0">
              <a:buNone/>
            </a:pPr>
            <a:endParaRPr lang="en-US" sz="2000" dirty="0">
              <a:solidFill>
                <a:schemeClr val="tx1">
                  <a:lumMod val="95000"/>
                </a:schemeClr>
              </a:solidFill>
            </a:endParaRPr>
          </a:p>
        </p:txBody>
      </p:sp>
      <p:pic>
        <p:nvPicPr>
          <p:cNvPr id="4" name="Picture 3" descr="A picture containing text, sign&#10;&#10;Description automatically generated">
            <a:extLst>
              <a:ext uri="{FF2B5EF4-FFF2-40B4-BE49-F238E27FC236}">
                <a16:creationId xmlns:a16="http://schemas.microsoft.com/office/drawing/2014/main" id="{AD1994FA-C627-1C3C-0D33-7CCFCE7411E0}"/>
              </a:ext>
            </a:extLst>
          </p:cNvPr>
          <p:cNvPicPr>
            <a:picLocks noChangeAspect="1"/>
          </p:cNvPicPr>
          <p:nvPr/>
        </p:nvPicPr>
        <p:blipFill>
          <a:blip r:embed="rId3"/>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190188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F367-6BAC-B50C-C7A2-1A8F95DBB5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E51FB5E-8999-A9E4-50CE-D65812088BEC}"/>
              </a:ext>
            </a:extLst>
          </p:cNvPr>
          <p:cNvSpPr>
            <a:spLocks noGrp="1"/>
          </p:cNvSpPr>
          <p:nvPr>
            <p:ph idx="1"/>
          </p:nvPr>
        </p:nvSpPr>
        <p:spPr/>
        <p:txBody>
          <a:bodyPr/>
          <a:lstStyle/>
          <a:p>
            <a:r>
              <a:rPr lang="en-US" dirty="0"/>
              <a:t>Introduction​ GMIS/History</a:t>
            </a:r>
          </a:p>
          <a:p>
            <a:r>
              <a:rPr lang="en-US" dirty="0"/>
              <a:t>Best Practices across the state</a:t>
            </a:r>
          </a:p>
          <a:p>
            <a:r>
              <a:rPr lang="en-US" dirty="0"/>
              <a:t>​Areas of growth</a:t>
            </a:r>
          </a:p>
          <a:p>
            <a:r>
              <a:rPr lang="en-US" dirty="0"/>
              <a:t>Cyber Security </a:t>
            </a: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5C8CAB3B-6723-4701-304F-18884C18C865}"/>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546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FC70-BFA1-5C5E-95E1-A1A69108E459}"/>
              </a:ext>
            </a:extLst>
          </p:cNvPr>
          <p:cNvSpPr>
            <a:spLocks noGrp="1"/>
          </p:cNvSpPr>
          <p:nvPr>
            <p:ph type="title"/>
          </p:nvPr>
        </p:nvSpPr>
        <p:spPr/>
        <p:txBody>
          <a:bodyPr>
            <a:normAutofit/>
          </a:bodyPr>
          <a:lstStyle/>
          <a:p>
            <a:pPr algn="ctr"/>
            <a:r>
              <a:rPr lang="en-US" sz="6600" b="1" dirty="0"/>
              <a:t>Disaster Recovery</a:t>
            </a:r>
          </a:p>
        </p:txBody>
      </p:sp>
      <p:pic>
        <p:nvPicPr>
          <p:cNvPr id="4" name="Picture 3" descr="A picture containing text, sign&#10;&#10;Description automatically generated">
            <a:extLst>
              <a:ext uri="{FF2B5EF4-FFF2-40B4-BE49-F238E27FC236}">
                <a16:creationId xmlns:a16="http://schemas.microsoft.com/office/drawing/2014/main" id="{AD1994FA-C627-1C3C-0D33-7CCFCE7411E0}"/>
              </a:ext>
            </a:extLst>
          </p:cNvPr>
          <p:cNvPicPr>
            <a:picLocks noChangeAspect="1"/>
          </p:cNvPicPr>
          <p:nvPr/>
        </p:nvPicPr>
        <p:blipFill>
          <a:blip r:embed="rId2"/>
          <a:stretch>
            <a:fillRect/>
          </a:stretch>
        </p:blipFill>
        <p:spPr>
          <a:xfrm>
            <a:off x="279017" y="5617029"/>
            <a:ext cx="2154472" cy="937594"/>
          </a:xfrm>
          <a:prstGeom prst="rect">
            <a:avLst/>
          </a:prstGeom>
        </p:spPr>
      </p:pic>
      <p:sp>
        <p:nvSpPr>
          <p:cNvPr id="6" name="Content Placeholder 5">
            <a:extLst>
              <a:ext uri="{FF2B5EF4-FFF2-40B4-BE49-F238E27FC236}">
                <a16:creationId xmlns:a16="http://schemas.microsoft.com/office/drawing/2014/main" id="{BCE11FA3-8CE9-1ADE-8040-AC882586B93F}"/>
              </a:ext>
            </a:extLst>
          </p:cNvPr>
          <p:cNvSpPr>
            <a:spLocks noGrp="1"/>
          </p:cNvSpPr>
          <p:nvPr>
            <p:ph idx="1"/>
          </p:nvPr>
        </p:nvSpPr>
        <p:spPr>
          <a:xfrm>
            <a:off x="502920" y="1825625"/>
            <a:ext cx="11219688" cy="4351338"/>
          </a:xfrm>
        </p:spPr>
        <p:txBody>
          <a:bodyPr>
            <a:normAutofit/>
          </a:bodyPr>
          <a:lstStyle/>
          <a:p>
            <a:pPr marL="0" indent="0" algn="ctr">
              <a:buNone/>
            </a:pPr>
            <a:endParaRPr lang="en-US" sz="4400" b="1" i="0" dirty="0">
              <a:solidFill>
                <a:schemeClr val="bg1"/>
              </a:solidFill>
              <a:effectLst/>
              <a:highlight>
                <a:srgbClr val="FFFF00"/>
              </a:highlight>
              <a:latin typeface="+mj-lt"/>
            </a:endParaRPr>
          </a:p>
          <a:p>
            <a:pPr marL="0" indent="0" algn="ctr">
              <a:buNone/>
            </a:pPr>
            <a:r>
              <a:rPr lang="en-US" sz="4400" b="1" i="0" dirty="0">
                <a:solidFill>
                  <a:schemeClr val="bg1"/>
                </a:solidFill>
                <a:effectLst/>
                <a:highlight>
                  <a:srgbClr val="FFFF00"/>
                </a:highlight>
                <a:latin typeface="+mj-lt"/>
              </a:rPr>
              <a:t>“If you fail to plan, you are planning to fail!”</a:t>
            </a:r>
            <a:endParaRPr lang="en-US" sz="4400" b="1" dirty="0">
              <a:solidFill>
                <a:schemeClr val="bg1"/>
              </a:solidFill>
              <a:highlight>
                <a:srgbClr val="FFFF00"/>
              </a:highlight>
              <a:latin typeface="+mj-lt"/>
            </a:endParaRPr>
          </a:p>
        </p:txBody>
      </p:sp>
    </p:spTree>
    <p:extLst>
      <p:ext uri="{BB962C8B-B14F-4D97-AF65-F5344CB8AC3E}">
        <p14:creationId xmlns:p14="http://schemas.microsoft.com/office/powerpoint/2010/main" val="31340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078D-3A1D-0A30-60EC-A28BFAA3215B}"/>
              </a:ext>
            </a:extLst>
          </p:cNvPr>
          <p:cNvSpPr>
            <a:spLocks noGrp="1"/>
          </p:cNvSpPr>
          <p:nvPr>
            <p:ph type="title"/>
          </p:nvPr>
        </p:nvSpPr>
        <p:spPr>
          <a:xfrm>
            <a:off x="573025" y="365125"/>
            <a:ext cx="4436338" cy="1325563"/>
          </a:xfrm>
        </p:spPr>
        <p:txBody>
          <a:bodyPr>
            <a:normAutofit/>
          </a:bodyPr>
          <a:lstStyle/>
          <a:p>
            <a:r>
              <a:rPr lang="en-US" sz="4000" b="1" dirty="0">
                <a:gradFill flip="none" rotWithShape="1">
                  <a:gsLst>
                    <a:gs pos="28000">
                      <a:srgbClr val="EDEDED"/>
                    </a:gs>
                    <a:gs pos="0">
                      <a:srgbClr val="BFBFBF"/>
                    </a:gs>
                    <a:gs pos="100000">
                      <a:srgbClr val="FFFFFF"/>
                    </a:gs>
                  </a:gsLst>
                  <a:lin ang="4800000" scaled="0"/>
                  <a:tileRect/>
                </a:gradFill>
              </a:rPr>
              <a:t>Pathway to DR</a:t>
            </a:r>
          </a:p>
        </p:txBody>
      </p:sp>
      <p:sp>
        <p:nvSpPr>
          <p:cNvPr id="3" name="Content Placeholder 2">
            <a:extLst>
              <a:ext uri="{FF2B5EF4-FFF2-40B4-BE49-F238E27FC236}">
                <a16:creationId xmlns:a16="http://schemas.microsoft.com/office/drawing/2014/main" id="{10EEC1A5-8D18-D861-7C1A-54152C203A77}"/>
              </a:ext>
            </a:extLst>
          </p:cNvPr>
          <p:cNvSpPr>
            <a:spLocks noGrp="1"/>
          </p:cNvSpPr>
          <p:nvPr>
            <p:ph idx="1"/>
          </p:nvPr>
        </p:nvSpPr>
        <p:spPr>
          <a:xfrm>
            <a:off x="666974" y="1825625"/>
            <a:ext cx="3606853" cy="4351338"/>
          </a:xfrm>
        </p:spPr>
        <p:txBody>
          <a:bodyPr>
            <a:normAutofit/>
          </a:bodyPr>
          <a:lstStyle/>
          <a:p>
            <a:endParaRPr lang="en-US" sz="2000" dirty="0">
              <a:gradFill>
                <a:gsLst>
                  <a:gs pos="34000">
                    <a:srgbClr val="EDEDED"/>
                  </a:gs>
                  <a:gs pos="0">
                    <a:srgbClr val="BFBFBF"/>
                  </a:gs>
                  <a:gs pos="100000">
                    <a:srgbClr val="FFFFFF"/>
                  </a:gs>
                </a:gsLst>
                <a:lin ang="4800000" scaled="0"/>
              </a:gradFill>
            </a:endParaRPr>
          </a:p>
        </p:txBody>
      </p:sp>
      <p:pic>
        <p:nvPicPr>
          <p:cNvPr id="5" name="Picture 2" descr="disaster recovery testing">
            <a:extLst>
              <a:ext uri="{FF2B5EF4-FFF2-40B4-BE49-F238E27FC236}">
                <a16:creationId xmlns:a16="http://schemas.microsoft.com/office/drawing/2014/main" id="{BFF880AD-4AC8-C103-BE5A-3615D08E81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4539" y="1387679"/>
            <a:ext cx="6314487" cy="40826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BE8EFDBC-94D8-35BE-1C2A-44A113393C8D}"/>
              </a:ext>
            </a:extLst>
          </p:cNvPr>
          <p:cNvPicPr>
            <a:picLocks noChangeAspect="1"/>
          </p:cNvPicPr>
          <p:nvPr/>
        </p:nvPicPr>
        <p:blipFill>
          <a:blip r:embed="rId3"/>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30800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FC70-BFA1-5C5E-95E1-A1A69108E459}"/>
              </a:ext>
            </a:extLst>
          </p:cNvPr>
          <p:cNvSpPr>
            <a:spLocks noGrp="1"/>
          </p:cNvSpPr>
          <p:nvPr>
            <p:ph type="title"/>
          </p:nvPr>
        </p:nvSpPr>
        <p:spPr/>
        <p:txBody>
          <a:bodyPr>
            <a:normAutofit/>
          </a:bodyPr>
          <a:lstStyle/>
          <a:p>
            <a:r>
              <a:rPr lang="en-US" dirty="0"/>
              <a:t>Business Continuity</a:t>
            </a:r>
          </a:p>
        </p:txBody>
      </p:sp>
      <p:pic>
        <p:nvPicPr>
          <p:cNvPr id="4" name="Picture 3" descr="A picture containing text, sign&#10;&#10;Description automatically generated">
            <a:extLst>
              <a:ext uri="{FF2B5EF4-FFF2-40B4-BE49-F238E27FC236}">
                <a16:creationId xmlns:a16="http://schemas.microsoft.com/office/drawing/2014/main" id="{AD1994FA-C627-1C3C-0D33-7CCFCE7411E0}"/>
              </a:ext>
            </a:extLst>
          </p:cNvPr>
          <p:cNvPicPr>
            <a:picLocks noChangeAspect="1"/>
          </p:cNvPicPr>
          <p:nvPr/>
        </p:nvPicPr>
        <p:blipFill>
          <a:blip r:embed="rId2"/>
          <a:stretch>
            <a:fillRect/>
          </a:stretch>
        </p:blipFill>
        <p:spPr>
          <a:xfrm>
            <a:off x="279017" y="5617029"/>
            <a:ext cx="2154472" cy="937594"/>
          </a:xfrm>
          <a:prstGeom prst="rect">
            <a:avLst/>
          </a:prstGeom>
        </p:spPr>
      </p:pic>
      <p:graphicFrame>
        <p:nvGraphicFramePr>
          <p:cNvPr id="11" name="Chart 10">
            <a:extLst>
              <a:ext uri="{FF2B5EF4-FFF2-40B4-BE49-F238E27FC236}">
                <a16:creationId xmlns:a16="http://schemas.microsoft.com/office/drawing/2014/main" id="{68856C1E-5494-46E9-8335-FD9A62586FD7}"/>
              </a:ext>
            </a:extLst>
          </p:cNvPr>
          <p:cNvGraphicFramePr>
            <a:graphicFrameLocks/>
          </p:cNvGraphicFramePr>
          <p:nvPr>
            <p:extLst>
              <p:ext uri="{D42A27DB-BD31-4B8C-83A1-F6EECF244321}">
                <p14:modId xmlns:p14="http://schemas.microsoft.com/office/powerpoint/2010/main" val="3456496643"/>
              </p:ext>
            </p:extLst>
          </p:nvPr>
        </p:nvGraphicFramePr>
        <p:xfrm>
          <a:off x="1673352" y="1472184"/>
          <a:ext cx="9098280" cy="4818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21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FC70-BFA1-5C5E-95E1-A1A69108E459}"/>
              </a:ext>
            </a:extLst>
          </p:cNvPr>
          <p:cNvSpPr>
            <a:spLocks noGrp="1"/>
          </p:cNvSpPr>
          <p:nvPr>
            <p:ph type="title"/>
          </p:nvPr>
        </p:nvSpPr>
        <p:spPr/>
        <p:txBody>
          <a:bodyPr>
            <a:normAutofit/>
          </a:bodyPr>
          <a:lstStyle/>
          <a:p>
            <a:r>
              <a:rPr lang="en-US" dirty="0"/>
              <a:t>Business Continuity</a:t>
            </a:r>
          </a:p>
        </p:txBody>
      </p:sp>
      <p:pic>
        <p:nvPicPr>
          <p:cNvPr id="4" name="Picture 3" descr="A picture containing text, sign&#10;&#10;Description automatically generated">
            <a:extLst>
              <a:ext uri="{FF2B5EF4-FFF2-40B4-BE49-F238E27FC236}">
                <a16:creationId xmlns:a16="http://schemas.microsoft.com/office/drawing/2014/main" id="{AD1994FA-C627-1C3C-0D33-7CCFCE7411E0}"/>
              </a:ext>
            </a:extLst>
          </p:cNvPr>
          <p:cNvPicPr>
            <a:picLocks noChangeAspect="1"/>
          </p:cNvPicPr>
          <p:nvPr/>
        </p:nvPicPr>
        <p:blipFill>
          <a:blip r:embed="rId2"/>
          <a:stretch>
            <a:fillRect/>
          </a:stretch>
        </p:blipFill>
        <p:spPr>
          <a:xfrm>
            <a:off x="279017" y="5617029"/>
            <a:ext cx="2154472" cy="937594"/>
          </a:xfrm>
          <a:prstGeom prst="rect">
            <a:avLst/>
          </a:prstGeom>
        </p:spPr>
      </p:pic>
      <p:graphicFrame>
        <p:nvGraphicFramePr>
          <p:cNvPr id="5" name="Chart 4">
            <a:extLst>
              <a:ext uri="{FF2B5EF4-FFF2-40B4-BE49-F238E27FC236}">
                <a16:creationId xmlns:a16="http://schemas.microsoft.com/office/drawing/2014/main" id="{68856C1E-5494-46E9-8335-FD9A62586FD7}"/>
              </a:ext>
            </a:extLst>
          </p:cNvPr>
          <p:cNvGraphicFramePr>
            <a:graphicFrameLocks/>
          </p:cNvGraphicFramePr>
          <p:nvPr>
            <p:extLst>
              <p:ext uri="{D42A27DB-BD31-4B8C-83A1-F6EECF244321}">
                <p14:modId xmlns:p14="http://schemas.microsoft.com/office/powerpoint/2010/main" val="1697156271"/>
              </p:ext>
            </p:extLst>
          </p:nvPr>
        </p:nvGraphicFramePr>
        <p:xfrm>
          <a:off x="1343024" y="1773936"/>
          <a:ext cx="10214991" cy="4105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17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DEFB-A984-2F70-E6D8-B19291604215}"/>
              </a:ext>
            </a:extLst>
          </p:cNvPr>
          <p:cNvSpPr>
            <a:spLocks noGrp="1"/>
          </p:cNvSpPr>
          <p:nvPr>
            <p:ph type="title"/>
          </p:nvPr>
        </p:nvSpPr>
        <p:spPr/>
        <p:txBody>
          <a:bodyPr>
            <a:normAutofit/>
          </a:bodyPr>
          <a:lstStyle/>
          <a:p>
            <a:r>
              <a:rPr lang="en-US" b="1" dirty="0"/>
              <a:t>Causes of Disruption</a:t>
            </a:r>
          </a:p>
        </p:txBody>
      </p:sp>
      <p:sp>
        <p:nvSpPr>
          <p:cNvPr id="3" name="Content Placeholder 2">
            <a:extLst>
              <a:ext uri="{FF2B5EF4-FFF2-40B4-BE49-F238E27FC236}">
                <a16:creationId xmlns:a16="http://schemas.microsoft.com/office/drawing/2014/main" id="{D117E833-82AD-AA8B-6E32-F2815B87EE52}"/>
              </a:ext>
            </a:extLst>
          </p:cNvPr>
          <p:cNvSpPr>
            <a:spLocks noGrp="1"/>
          </p:cNvSpPr>
          <p:nvPr>
            <p:ph idx="1"/>
          </p:nvPr>
        </p:nvSpPr>
        <p:spPr/>
        <p:txBody>
          <a:bodyPr/>
          <a:lstStyle/>
          <a:p>
            <a:r>
              <a:rPr lang="en-US" dirty="0"/>
              <a:t>Natural disasters</a:t>
            </a:r>
          </a:p>
          <a:p>
            <a:r>
              <a:rPr lang="en-US" dirty="0"/>
              <a:t> War or terrorism</a:t>
            </a:r>
          </a:p>
          <a:p>
            <a:r>
              <a:rPr lang="en-US" dirty="0"/>
              <a:t>Civil disruption</a:t>
            </a:r>
          </a:p>
          <a:p>
            <a:r>
              <a:rPr lang="en-US" dirty="0"/>
              <a:t>Accident or human error</a:t>
            </a:r>
          </a:p>
          <a:p>
            <a:r>
              <a:rPr lang="en-US" dirty="0"/>
              <a:t>Cybercrime</a:t>
            </a:r>
          </a:p>
        </p:txBody>
      </p:sp>
    </p:spTree>
    <p:extLst>
      <p:ext uri="{BB962C8B-B14F-4D97-AF65-F5344CB8AC3E}">
        <p14:creationId xmlns:p14="http://schemas.microsoft.com/office/powerpoint/2010/main" val="279734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DEFB-A984-2F70-E6D8-B19291604215}"/>
              </a:ext>
            </a:extLst>
          </p:cNvPr>
          <p:cNvSpPr>
            <a:spLocks noGrp="1"/>
          </p:cNvSpPr>
          <p:nvPr>
            <p:ph type="title"/>
          </p:nvPr>
        </p:nvSpPr>
        <p:spPr/>
        <p:txBody>
          <a:bodyPr>
            <a:normAutofit/>
          </a:bodyPr>
          <a:lstStyle/>
          <a:p>
            <a:r>
              <a:rPr lang="en-US" b="1" dirty="0"/>
              <a:t>Extent of Disruption</a:t>
            </a:r>
          </a:p>
        </p:txBody>
      </p:sp>
      <p:sp>
        <p:nvSpPr>
          <p:cNvPr id="3" name="Content Placeholder 2">
            <a:extLst>
              <a:ext uri="{FF2B5EF4-FFF2-40B4-BE49-F238E27FC236}">
                <a16:creationId xmlns:a16="http://schemas.microsoft.com/office/drawing/2014/main" id="{D117E833-82AD-AA8B-6E32-F2815B87EE52}"/>
              </a:ext>
            </a:extLst>
          </p:cNvPr>
          <p:cNvSpPr>
            <a:spLocks noGrp="1"/>
          </p:cNvSpPr>
          <p:nvPr>
            <p:ph idx="1"/>
          </p:nvPr>
        </p:nvSpPr>
        <p:spPr/>
        <p:txBody>
          <a:bodyPr/>
          <a:lstStyle/>
          <a:p>
            <a:r>
              <a:rPr lang="en-US" dirty="0"/>
              <a:t>Single data center or building</a:t>
            </a:r>
          </a:p>
          <a:p>
            <a:r>
              <a:rPr lang="en-US" dirty="0"/>
              <a:t> Whole organization</a:t>
            </a:r>
          </a:p>
          <a:p>
            <a:r>
              <a:rPr lang="en-US" dirty="0"/>
              <a:t>City or County wide</a:t>
            </a:r>
          </a:p>
          <a:p>
            <a:r>
              <a:rPr lang="en-US" dirty="0"/>
              <a:t>Regional or national</a:t>
            </a:r>
          </a:p>
          <a:p>
            <a:r>
              <a:rPr lang="en-US" dirty="0"/>
              <a:t>Global</a:t>
            </a:r>
          </a:p>
        </p:txBody>
      </p:sp>
    </p:spTree>
    <p:extLst>
      <p:ext uri="{BB962C8B-B14F-4D97-AF65-F5344CB8AC3E}">
        <p14:creationId xmlns:p14="http://schemas.microsoft.com/office/powerpoint/2010/main" val="67280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DEFB-A984-2F70-E6D8-B19291604215}"/>
              </a:ext>
            </a:extLst>
          </p:cNvPr>
          <p:cNvSpPr>
            <a:spLocks noGrp="1"/>
          </p:cNvSpPr>
          <p:nvPr>
            <p:ph type="title"/>
          </p:nvPr>
        </p:nvSpPr>
        <p:spPr/>
        <p:txBody>
          <a:bodyPr>
            <a:normAutofit fontScale="90000"/>
          </a:bodyPr>
          <a:lstStyle/>
          <a:p>
            <a:r>
              <a:rPr lang="en-US" b="1" dirty="0"/>
              <a:t>Seven Key Elements in Your </a:t>
            </a:r>
            <a:br>
              <a:rPr lang="en-US" b="1" dirty="0"/>
            </a:br>
            <a:r>
              <a:rPr lang="en-US" b="1" dirty="0"/>
              <a:t>Business Continuity Playbook</a:t>
            </a:r>
          </a:p>
        </p:txBody>
      </p:sp>
      <p:sp>
        <p:nvSpPr>
          <p:cNvPr id="3" name="Content Placeholder 2">
            <a:extLst>
              <a:ext uri="{FF2B5EF4-FFF2-40B4-BE49-F238E27FC236}">
                <a16:creationId xmlns:a16="http://schemas.microsoft.com/office/drawing/2014/main" id="{D117E833-82AD-AA8B-6E32-F2815B87EE52}"/>
              </a:ext>
            </a:extLst>
          </p:cNvPr>
          <p:cNvSpPr>
            <a:spLocks noGrp="1"/>
          </p:cNvSpPr>
          <p:nvPr>
            <p:ph idx="1"/>
          </p:nvPr>
        </p:nvSpPr>
        <p:spPr/>
        <p:txBody>
          <a:bodyPr/>
          <a:lstStyle/>
          <a:p>
            <a:r>
              <a:rPr lang="en-US" dirty="0"/>
              <a:t>Dependable Business Continuity Team</a:t>
            </a:r>
          </a:p>
          <a:p>
            <a:r>
              <a:rPr lang="en-US" dirty="0"/>
              <a:t> Contact Information</a:t>
            </a:r>
          </a:p>
          <a:p>
            <a:r>
              <a:rPr lang="en-US" dirty="0"/>
              <a:t>Effective Communication Plan</a:t>
            </a:r>
          </a:p>
          <a:p>
            <a:r>
              <a:rPr lang="en-US" dirty="0"/>
              <a:t>Risk Assessment Plan</a:t>
            </a:r>
          </a:p>
          <a:p>
            <a:r>
              <a:rPr lang="en-US" dirty="0"/>
              <a:t>Business Impact Analysis (BIA)</a:t>
            </a:r>
          </a:p>
          <a:p>
            <a:r>
              <a:rPr lang="en-US" dirty="0"/>
              <a:t>Detail Response Plan</a:t>
            </a:r>
          </a:p>
          <a:p>
            <a:r>
              <a:rPr lang="en-US" dirty="0"/>
              <a:t>Test your Business Continuity Plan</a:t>
            </a:r>
          </a:p>
          <a:p>
            <a:pPr marL="0" indent="0">
              <a:buNone/>
            </a:pPr>
            <a:endParaRPr lang="en-US" dirty="0"/>
          </a:p>
        </p:txBody>
      </p:sp>
    </p:spTree>
    <p:extLst>
      <p:ext uri="{BB962C8B-B14F-4D97-AF65-F5344CB8AC3E}">
        <p14:creationId xmlns:p14="http://schemas.microsoft.com/office/powerpoint/2010/main" val="409925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DEFB-A984-2F70-E6D8-B19291604215}"/>
              </a:ext>
            </a:extLst>
          </p:cNvPr>
          <p:cNvSpPr>
            <a:spLocks noGrp="1"/>
          </p:cNvSpPr>
          <p:nvPr>
            <p:ph type="title"/>
          </p:nvPr>
        </p:nvSpPr>
        <p:spPr/>
        <p:txBody>
          <a:bodyPr>
            <a:normAutofit fontScale="90000"/>
          </a:bodyPr>
          <a:lstStyle/>
          <a:p>
            <a:r>
              <a:rPr lang="en-US" dirty="0"/>
              <a:t>Six Key Elements in Your </a:t>
            </a:r>
            <a:br>
              <a:rPr lang="en-US" dirty="0"/>
            </a:br>
            <a:r>
              <a:rPr lang="en-US" dirty="0"/>
              <a:t>Disaster Recovery Playbook</a:t>
            </a:r>
          </a:p>
        </p:txBody>
      </p:sp>
      <p:sp>
        <p:nvSpPr>
          <p:cNvPr id="3" name="Content Placeholder 2">
            <a:extLst>
              <a:ext uri="{FF2B5EF4-FFF2-40B4-BE49-F238E27FC236}">
                <a16:creationId xmlns:a16="http://schemas.microsoft.com/office/drawing/2014/main" id="{D117E833-82AD-AA8B-6E32-F2815B87EE52}"/>
              </a:ext>
            </a:extLst>
          </p:cNvPr>
          <p:cNvSpPr>
            <a:spLocks noGrp="1"/>
          </p:cNvSpPr>
          <p:nvPr>
            <p:ph idx="1"/>
          </p:nvPr>
        </p:nvSpPr>
        <p:spPr/>
        <p:txBody>
          <a:bodyPr/>
          <a:lstStyle/>
          <a:p>
            <a:r>
              <a:rPr lang="en-US" dirty="0"/>
              <a:t>Full inventory of your assets</a:t>
            </a:r>
          </a:p>
          <a:p>
            <a:r>
              <a:rPr lang="en-US" dirty="0"/>
              <a:t> Minimum acceptable impacts</a:t>
            </a:r>
          </a:p>
          <a:p>
            <a:r>
              <a:rPr lang="en-US" dirty="0"/>
              <a:t>Document DR processes</a:t>
            </a:r>
          </a:p>
          <a:p>
            <a:r>
              <a:rPr lang="en-US" dirty="0"/>
              <a:t>DR responsibilities</a:t>
            </a:r>
          </a:p>
          <a:p>
            <a:r>
              <a:rPr lang="en-US" dirty="0"/>
              <a:t>Communication plan</a:t>
            </a:r>
          </a:p>
          <a:p>
            <a:r>
              <a:rPr lang="en-US" dirty="0"/>
              <a:t>Training and rehearsal</a:t>
            </a:r>
          </a:p>
        </p:txBody>
      </p:sp>
    </p:spTree>
    <p:extLst>
      <p:ext uri="{BB962C8B-B14F-4D97-AF65-F5344CB8AC3E}">
        <p14:creationId xmlns:p14="http://schemas.microsoft.com/office/powerpoint/2010/main" val="118468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DEFB-A984-2F70-E6D8-B19291604215}"/>
              </a:ext>
            </a:extLst>
          </p:cNvPr>
          <p:cNvSpPr>
            <a:spLocks noGrp="1"/>
          </p:cNvSpPr>
          <p:nvPr>
            <p:ph type="title"/>
          </p:nvPr>
        </p:nvSpPr>
        <p:spPr/>
        <p:txBody>
          <a:bodyPr>
            <a:normAutofit/>
          </a:bodyPr>
          <a:lstStyle/>
          <a:p>
            <a:r>
              <a:rPr lang="en-US" b="1" dirty="0"/>
              <a:t>Key Recovery Objectives</a:t>
            </a:r>
          </a:p>
        </p:txBody>
      </p:sp>
      <p:sp>
        <p:nvSpPr>
          <p:cNvPr id="3" name="Content Placeholder 2">
            <a:extLst>
              <a:ext uri="{FF2B5EF4-FFF2-40B4-BE49-F238E27FC236}">
                <a16:creationId xmlns:a16="http://schemas.microsoft.com/office/drawing/2014/main" id="{D117E833-82AD-AA8B-6E32-F2815B87EE52}"/>
              </a:ext>
            </a:extLst>
          </p:cNvPr>
          <p:cNvSpPr>
            <a:spLocks noGrp="1"/>
          </p:cNvSpPr>
          <p:nvPr>
            <p:ph idx="1"/>
          </p:nvPr>
        </p:nvSpPr>
        <p:spPr/>
        <p:txBody>
          <a:bodyPr>
            <a:normAutofit/>
          </a:bodyPr>
          <a:lstStyle/>
          <a:p>
            <a:r>
              <a:rPr lang="en-US" dirty="0"/>
              <a:t>RTO is the goal your organization sets for the maximum length of time it should take to restore normal operations following an outage or data loss.</a:t>
            </a:r>
          </a:p>
          <a:p>
            <a:endParaRPr lang="en-US" dirty="0"/>
          </a:p>
          <a:p>
            <a:r>
              <a:rPr lang="en-US" dirty="0"/>
              <a:t>RPO is your goal for the maximum amount of data the organization can tolerate losing. This parameter is measured in time: from the moment a failure occurs to your last valid data backup. For example, if you experience a failure now and your last full data backup was 24 hours ago, the RPO is 24 hours. </a:t>
            </a:r>
          </a:p>
          <a:p>
            <a:endParaRPr lang="en-US" dirty="0"/>
          </a:p>
        </p:txBody>
      </p:sp>
    </p:spTree>
    <p:extLst>
      <p:ext uri="{BB962C8B-B14F-4D97-AF65-F5344CB8AC3E}">
        <p14:creationId xmlns:p14="http://schemas.microsoft.com/office/powerpoint/2010/main" val="31614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1283-0071-C45C-96E9-8F3F46D56C68}"/>
              </a:ext>
            </a:extLst>
          </p:cNvPr>
          <p:cNvSpPr>
            <a:spLocks noGrp="1"/>
          </p:cNvSpPr>
          <p:nvPr>
            <p:ph type="title"/>
          </p:nvPr>
        </p:nvSpPr>
        <p:spPr>
          <a:xfrm>
            <a:off x="838200" y="365125"/>
            <a:ext cx="7958667" cy="1137104"/>
          </a:xfrm>
        </p:spPr>
        <p:txBody>
          <a:bodyPr anchor="b">
            <a:normAutofit/>
          </a:bodyPr>
          <a:lstStyle/>
          <a:p>
            <a:r>
              <a:rPr lang="en-US" sz="4400" b="1" dirty="0">
                <a:solidFill>
                  <a:schemeClr val="tx1">
                    <a:lumMod val="95000"/>
                  </a:schemeClr>
                </a:solidFill>
              </a:rPr>
              <a:t>Conclusion</a:t>
            </a:r>
          </a:p>
        </p:txBody>
      </p:sp>
      <p:sp>
        <p:nvSpPr>
          <p:cNvPr id="3" name="Content Placeholder 2">
            <a:extLst>
              <a:ext uri="{FF2B5EF4-FFF2-40B4-BE49-F238E27FC236}">
                <a16:creationId xmlns:a16="http://schemas.microsoft.com/office/drawing/2014/main" id="{1D321481-9A2D-8D84-9E7E-40B4AEA39170}"/>
              </a:ext>
            </a:extLst>
          </p:cNvPr>
          <p:cNvSpPr>
            <a:spLocks noGrp="1"/>
          </p:cNvSpPr>
          <p:nvPr>
            <p:ph idx="1"/>
          </p:nvPr>
        </p:nvSpPr>
        <p:spPr>
          <a:xfrm>
            <a:off x="838200" y="1502229"/>
            <a:ext cx="10661469" cy="4351338"/>
          </a:xfrm>
        </p:spPr>
        <p:txBody>
          <a:bodyPr>
            <a:normAutofit/>
          </a:bodyPr>
          <a:lstStyle/>
          <a:p>
            <a:pPr marL="0" indent="0">
              <a:spcBef>
                <a:spcPts val="0"/>
              </a:spcBef>
              <a:buNone/>
            </a:pPr>
            <a:r>
              <a:rPr lang="en-US" sz="2200" dirty="0">
                <a:solidFill>
                  <a:schemeClr val="tx1">
                    <a:lumMod val="95000"/>
                  </a:schemeClr>
                </a:solidFill>
                <a:effectLst/>
                <a:ea typeface="Calibri" panose="020F0502020204030204" pitchFamily="34" charset="0"/>
                <a:cs typeface="Times New Roman" panose="02020603050405020304" pitchFamily="18" charset="0"/>
              </a:rPr>
              <a:t>It is important to define what a disaster is and to have a disaster recovery plan that reflects this definition and the impact that it may have on business outcomes. Create Recovery Time Objective (RTO) and Recovery Point Objective (RPO) based on impact analysis and risk assessments and then choose the appropriate architecture to mitigate against disasters. Ensure you have a plan and validate the plan with testing.</a:t>
            </a:r>
          </a:p>
          <a:p>
            <a:pPr marL="0" indent="0">
              <a:spcBef>
                <a:spcPts val="0"/>
              </a:spcBef>
              <a:buNone/>
            </a:pPr>
            <a:endParaRPr lang="en-US" sz="2200" dirty="0">
              <a:solidFill>
                <a:schemeClr val="tx1">
                  <a:lumMod val="95000"/>
                </a:schemeClr>
              </a:solidFill>
              <a:ea typeface="Calibri" panose="020F0502020204030204" pitchFamily="34" charset="0"/>
              <a:cs typeface="Times New Roman" panose="02020603050405020304" pitchFamily="18" charset="0"/>
            </a:endParaRPr>
          </a:p>
          <a:p>
            <a:pPr marL="0" indent="0">
              <a:spcBef>
                <a:spcPts val="0"/>
              </a:spcBef>
              <a:buNone/>
            </a:pPr>
            <a:r>
              <a:rPr lang="en-US" b="1" dirty="0">
                <a:solidFill>
                  <a:schemeClr val="tx1"/>
                </a:solidFill>
                <a:ea typeface="Calibri" panose="020F0502020204030204" pitchFamily="34" charset="0"/>
                <a:cs typeface="Times New Roman" panose="02020603050405020304" pitchFamily="18" charset="0"/>
              </a:rPr>
              <a:t>The Average is 20 days to recover from a disaster, depending on how well your plan, could shorten or lengthen your RPO</a:t>
            </a:r>
            <a:r>
              <a:rPr lang="en-US" b="1" dirty="0">
                <a:solidFill>
                  <a:schemeClr val="tx1"/>
                </a:solidFill>
                <a:effectLst/>
                <a:ea typeface="Calibri" panose="020F0502020204030204" pitchFamily="34" charset="0"/>
                <a:cs typeface="Times New Roman" panose="02020603050405020304" pitchFamily="18" charset="0"/>
              </a:rPr>
              <a:t> !</a:t>
            </a:r>
          </a:p>
          <a:p>
            <a:pPr>
              <a:spcBef>
                <a:spcPts val="0"/>
              </a:spcBef>
            </a:pPr>
            <a:endParaRPr lang="en-US" sz="2200" dirty="0">
              <a:solidFill>
                <a:schemeClr val="tx1">
                  <a:lumMod val="95000"/>
                </a:schemeClr>
              </a:solidFill>
              <a:ea typeface="Calibri" panose="020F0502020204030204" pitchFamily="34" charset="0"/>
              <a:cs typeface="Times New Roman" panose="02020603050405020304" pitchFamily="18" charset="0"/>
            </a:endParaRPr>
          </a:p>
          <a:p>
            <a:pPr marL="0" indent="0">
              <a:spcBef>
                <a:spcPts val="0"/>
              </a:spcBef>
              <a:buNone/>
            </a:pPr>
            <a:r>
              <a:rPr lang="en-US" sz="2200" dirty="0">
                <a:solidFill>
                  <a:schemeClr val="tx1">
                    <a:lumMod val="95000"/>
                  </a:schemeClr>
                </a:solidFill>
                <a:effectLst/>
                <a:ea typeface="Calibri" panose="020F0502020204030204" pitchFamily="34" charset="0"/>
                <a:cs typeface="Times New Roman" panose="02020603050405020304" pitchFamily="18" charset="0"/>
              </a:rPr>
              <a:t>You don’t want to tell your citizens their data is gone or your services will be down for extended amount of time. Treat disaster recovery  as you would in the public safety sector for life safety. </a:t>
            </a:r>
            <a:r>
              <a:rPr lang="en-US" sz="2200" dirty="0">
                <a:solidFill>
                  <a:schemeClr val="tx1">
                    <a:lumMod val="95000"/>
                  </a:schemeClr>
                </a:solidFill>
                <a:ea typeface="Calibri" panose="020F0502020204030204" pitchFamily="34" charset="0"/>
                <a:cs typeface="Times New Roman" panose="02020603050405020304" pitchFamily="18" charset="0"/>
              </a:rPr>
              <a:t>Cost will continue to grow in the future to meet the cyber insurance requirements and to allow for a faster and reliable disaster recovery.</a:t>
            </a:r>
            <a:endParaRPr lang="en-US" sz="2200" dirty="0">
              <a:solidFill>
                <a:schemeClr val="tx1">
                  <a:lumMod val="95000"/>
                </a:schemeClr>
              </a:solidFill>
              <a:effectLst/>
              <a:ea typeface="Calibri" panose="020F0502020204030204" pitchFamily="34" charset="0"/>
              <a:cs typeface="Times New Roman" panose="02020603050405020304" pitchFamily="18" charset="0"/>
            </a:endParaRPr>
          </a:p>
          <a:p>
            <a:pPr marL="0" indent="0">
              <a:buNone/>
            </a:pPr>
            <a:endParaRPr lang="en-US" sz="2200" dirty="0">
              <a:solidFill>
                <a:schemeClr val="tx1">
                  <a:lumMod val="95000"/>
                </a:schemeClr>
              </a:solidFill>
            </a:endParaRPr>
          </a:p>
        </p:txBody>
      </p:sp>
      <p:pic>
        <p:nvPicPr>
          <p:cNvPr id="4" name="Picture 3" descr="A picture containing text, sign&#10;&#10;Description automatically generated">
            <a:extLst>
              <a:ext uri="{FF2B5EF4-FFF2-40B4-BE49-F238E27FC236}">
                <a16:creationId xmlns:a16="http://schemas.microsoft.com/office/drawing/2014/main" id="{3A8D1BE7-88D0-665D-3BDB-DD1032BF3288}"/>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260269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6376-5596-77A8-FD0C-700991F01FE6}"/>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614E49FD-7EB6-F338-0A8D-ECA07C15A936}"/>
              </a:ext>
            </a:extLst>
          </p:cNvPr>
          <p:cNvSpPr>
            <a:spLocks noGrp="1"/>
          </p:cNvSpPr>
          <p:nvPr>
            <p:ph idx="1"/>
          </p:nvPr>
        </p:nvSpPr>
        <p:spPr/>
        <p:txBody>
          <a:bodyPr/>
          <a:lstStyle/>
          <a:p>
            <a:r>
              <a:rPr lang="en-US" dirty="0"/>
              <a:t>Infrastructure protection</a:t>
            </a:r>
          </a:p>
          <a:p>
            <a:r>
              <a:rPr lang="en-US" dirty="0"/>
              <a:t>Collaborative Software/Customer facing portals</a:t>
            </a:r>
          </a:p>
          <a:p>
            <a:r>
              <a:rPr lang="en-US" dirty="0"/>
              <a:t>Disaster Recovery Business Continuity</a:t>
            </a:r>
          </a:p>
          <a:p>
            <a:r>
              <a:rPr lang="en-US" dirty="0"/>
              <a:t>​Summary​</a:t>
            </a:r>
          </a:p>
          <a:p>
            <a:endParaRPr lang="en-US" dirty="0"/>
          </a:p>
        </p:txBody>
      </p:sp>
    </p:spTree>
    <p:extLst>
      <p:ext uri="{BB962C8B-B14F-4D97-AF65-F5344CB8AC3E}">
        <p14:creationId xmlns:p14="http://schemas.microsoft.com/office/powerpoint/2010/main" val="143843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A48A-EF11-BAFA-E778-92F5070DB2E6}"/>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THANK  YOU</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 ???</a:t>
            </a:r>
          </a:p>
        </p:txBody>
      </p:sp>
      <p:pic>
        <p:nvPicPr>
          <p:cNvPr id="7" name="Graphic 6" descr="Handshake">
            <a:extLst>
              <a:ext uri="{FF2B5EF4-FFF2-40B4-BE49-F238E27FC236}">
                <a16:creationId xmlns:a16="http://schemas.microsoft.com/office/drawing/2014/main" id="{F23B2674-5A24-CA08-3FD8-FABF5615EA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2864" y="810936"/>
            <a:ext cx="4608576" cy="4608576"/>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ABD721C0-DFD8-1938-E8DA-6683A9A42E55}"/>
              </a:ext>
            </a:extLst>
          </p:cNvPr>
          <p:cNvPicPr>
            <a:picLocks noChangeAspect="1"/>
          </p:cNvPicPr>
          <p:nvPr/>
        </p:nvPicPr>
        <p:blipFill>
          <a:blip r:embed="rId4"/>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233056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F367-6BAC-B50C-C7A2-1A8F95DBB5A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E51FB5E-8999-A9E4-50CE-D65812088BEC}"/>
              </a:ext>
            </a:extLst>
          </p:cNvPr>
          <p:cNvSpPr>
            <a:spLocks noGrp="1"/>
          </p:cNvSpPr>
          <p:nvPr>
            <p:ph idx="1"/>
          </p:nvPr>
        </p:nvSpPr>
        <p:spPr>
          <a:xfrm>
            <a:off x="838200" y="1421864"/>
            <a:ext cx="10233800" cy="4351338"/>
          </a:xfrm>
        </p:spPr>
        <p:txBody>
          <a:bodyPr>
            <a:normAutofit fontScale="92500"/>
          </a:bodyPr>
          <a:lstStyle/>
          <a:p>
            <a:pPr marL="0" indent="0">
              <a:lnSpc>
                <a:spcPct val="90000"/>
              </a:lnSpc>
              <a:spcAft>
                <a:spcPts val="600"/>
              </a:spcAft>
              <a:buNone/>
            </a:pPr>
            <a:r>
              <a:rPr lang="en-US" b="0" i="0" dirty="0">
                <a:effectLst/>
              </a:rPr>
              <a:t>Georgia GMIS (Government Management Science) is a State  chapter of GMIS International. Our chapter was founded in 1974. We have over 50 municipalities and counties combined through out the state of Georgia. Our certifications has expanded to include the following: </a:t>
            </a:r>
            <a:endParaRPr lang="en-US" dirty="0"/>
          </a:p>
          <a:p>
            <a:pPr lvl="1">
              <a:spcAft>
                <a:spcPts val="600"/>
              </a:spcAft>
            </a:pPr>
            <a:r>
              <a:rPr lang="en-US" dirty="0"/>
              <a:t>Educational Component UGA Carl Vinson Institute of Government, Duke University, University North Carolina </a:t>
            </a:r>
          </a:p>
          <a:p>
            <a:pPr lvl="1">
              <a:spcAft>
                <a:spcPts val="600"/>
              </a:spcAft>
            </a:pPr>
            <a:r>
              <a:rPr lang="en-US" b="1" dirty="0">
                <a:solidFill>
                  <a:srgbClr val="FF0000"/>
                </a:solidFill>
              </a:rPr>
              <a:t>L</a:t>
            </a:r>
            <a:r>
              <a:rPr lang="en-US" b="1" i="0" dirty="0">
                <a:solidFill>
                  <a:srgbClr val="FF0000"/>
                </a:solidFill>
                <a:effectLst/>
              </a:rPr>
              <a:t>ocal Certification LGCIO-Local Government Chief Information Officer</a:t>
            </a:r>
          </a:p>
          <a:p>
            <a:pPr lvl="1">
              <a:spcAft>
                <a:spcPts val="600"/>
              </a:spcAft>
            </a:pPr>
            <a:r>
              <a:rPr lang="en-US" b="1" dirty="0">
                <a:solidFill>
                  <a:srgbClr val="FF0000"/>
                </a:solidFill>
              </a:rPr>
              <a:t>National Certification CGCIO- National Certified Government Chief Information Officer</a:t>
            </a:r>
          </a:p>
          <a:p>
            <a:pPr lvl="1">
              <a:spcAft>
                <a:spcPts val="600"/>
              </a:spcAft>
            </a:pPr>
            <a:r>
              <a:rPr lang="en-US" dirty="0"/>
              <a:t>18 months program composed of Technology project, Finance, and Human Resources classes</a:t>
            </a: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5C8CAB3B-6723-4701-304F-18884C18C865}"/>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330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FF62-E605-BB6A-9C74-33D00CB137D6}"/>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7FF0D1B2-9686-F1AB-1380-2311F7BC6E58}"/>
              </a:ext>
            </a:extLst>
          </p:cNvPr>
          <p:cNvSpPr>
            <a:spLocks noGrp="1"/>
          </p:cNvSpPr>
          <p:nvPr>
            <p:ph idx="1"/>
          </p:nvPr>
        </p:nvSpPr>
        <p:spPr/>
        <p:txBody>
          <a:bodyPr/>
          <a:lstStyle/>
          <a:p>
            <a:pPr marL="0" indent="0">
              <a:buNone/>
            </a:pPr>
            <a:r>
              <a:rPr lang="en-US" b="0" i="0" dirty="0">
                <a:solidFill>
                  <a:schemeClr val="tx1"/>
                </a:solidFill>
                <a:effectLst/>
              </a:rPr>
              <a:t>The Georgia Chapter of Government Management Information Sciences (GA-GMIS) will be the foremost association for connecting public service information technology professionals in Georgia.</a:t>
            </a: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36B75DB4-8846-76C5-71C0-3896A00A0623}"/>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11576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FF62-E605-BB6A-9C74-33D00CB137D6}"/>
              </a:ext>
            </a:extLst>
          </p:cNvPr>
          <p:cNvSpPr>
            <a:spLocks noGrp="1"/>
          </p:cNvSpPr>
          <p:nvPr>
            <p:ph type="title"/>
          </p:nvPr>
        </p:nvSpPr>
        <p:spPr/>
        <p:txBody>
          <a:bodyPr/>
          <a:lstStyle/>
          <a:p>
            <a:r>
              <a:rPr lang="en-US" dirty="0"/>
              <a:t>Mission</a:t>
            </a:r>
          </a:p>
        </p:txBody>
      </p:sp>
      <p:sp>
        <p:nvSpPr>
          <p:cNvPr id="3" name="Content Placeholder 2">
            <a:extLst>
              <a:ext uri="{FF2B5EF4-FFF2-40B4-BE49-F238E27FC236}">
                <a16:creationId xmlns:a16="http://schemas.microsoft.com/office/drawing/2014/main" id="{7FF0D1B2-9686-F1AB-1380-2311F7BC6E58}"/>
              </a:ext>
            </a:extLst>
          </p:cNvPr>
          <p:cNvSpPr>
            <a:spLocks noGrp="1"/>
          </p:cNvSpPr>
          <p:nvPr>
            <p:ph idx="1"/>
          </p:nvPr>
        </p:nvSpPr>
        <p:spPr/>
        <p:txBody>
          <a:bodyPr/>
          <a:lstStyle/>
          <a:p>
            <a:pPr marL="0" indent="0">
              <a:buNone/>
            </a:pPr>
            <a:r>
              <a:rPr lang="en-US" b="0" i="0" dirty="0">
                <a:solidFill>
                  <a:schemeClr val="tx1"/>
                </a:solidFill>
                <a:effectLst/>
              </a:rPr>
              <a:t>The purpose of Georgia GMIS is to provide a forum for the exchange of ideas, information, and techniques to foster enhancements in hardware, software and communications development as they relate to government activities. We will maintain an atmosphere of trust, support and mutual respect among all GMIS members while working to foster an environment of openness and candor in the internal decision-making process.</a:t>
            </a:r>
            <a:endParaRPr lang="en-US" dirty="0">
              <a:solidFill>
                <a:schemeClr val="tx1"/>
              </a:solidFill>
            </a:endParaRPr>
          </a:p>
          <a:p>
            <a:pPr marL="0" indent="0">
              <a:buNone/>
            </a:pPr>
            <a:endParaRPr lang="en-US" dirty="0"/>
          </a:p>
        </p:txBody>
      </p:sp>
      <p:pic>
        <p:nvPicPr>
          <p:cNvPr id="4" name="Picture 3" descr="A picture containing text, sign&#10;&#10;Description automatically generated">
            <a:extLst>
              <a:ext uri="{FF2B5EF4-FFF2-40B4-BE49-F238E27FC236}">
                <a16:creationId xmlns:a16="http://schemas.microsoft.com/office/drawing/2014/main" id="{36B75DB4-8846-76C5-71C0-3896A00A0623}"/>
              </a:ext>
            </a:extLst>
          </p:cNvPr>
          <p:cNvPicPr>
            <a:picLocks noChangeAspect="1"/>
          </p:cNvPicPr>
          <p:nvPr/>
        </p:nvPicPr>
        <p:blipFill>
          <a:blip r:embed="rId2"/>
          <a:stretch>
            <a:fillRect/>
          </a:stretch>
        </p:blipFill>
        <p:spPr>
          <a:xfrm>
            <a:off x="279017" y="5617029"/>
            <a:ext cx="2154472" cy="937594"/>
          </a:xfrm>
          <a:prstGeom prst="rect">
            <a:avLst/>
          </a:prstGeom>
        </p:spPr>
      </p:pic>
    </p:spTree>
    <p:extLst>
      <p:ext uri="{BB962C8B-B14F-4D97-AF65-F5344CB8AC3E}">
        <p14:creationId xmlns:p14="http://schemas.microsoft.com/office/powerpoint/2010/main" val="39200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E740-61C1-B1F4-C465-D246609FDEB4}"/>
              </a:ext>
            </a:extLst>
          </p:cNvPr>
          <p:cNvSpPr>
            <a:spLocks noGrp="1"/>
          </p:cNvSpPr>
          <p:nvPr>
            <p:ph type="title"/>
          </p:nvPr>
        </p:nvSpPr>
        <p:spPr/>
        <p:txBody>
          <a:bodyPr/>
          <a:lstStyle/>
          <a:p>
            <a:r>
              <a:rPr lang="en-US" dirty="0"/>
              <a:t>Meet Our Board Leadership</a:t>
            </a:r>
          </a:p>
        </p:txBody>
      </p:sp>
      <p:pic>
        <p:nvPicPr>
          <p:cNvPr id="3" name="Picture 2" descr="A picture containing text, sign&#10;&#10;Description automatically generated">
            <a:extLst>
              <a:ext uri="{FF2B5EF4-FFF2-40B4-BE49-F238E27FC236}">
                <a16:creationId xmlns:a16="http://schemas.microsoft.com/office/drawing/2014/main" id="{AEB92FA8-9DBF-181C-0D5D-E13E89312CD6}"/>
              </a:ext>
            </a:extLst>
          </p:cNvPr>
          <p:cNvPicPr>
            <a:picLocks noChangeAspect="1"/>
          </p:cNvPicPr>
          <p:nvPr/>
        </p:nvPicPr>
        <p:blipFill>
          <a:blip r:embed="rId2"/>
          <a:stretch>
            <a:fillRect/>
          </a:stretch>
        </p:blipFill>
        <p:spPr>
          <a:xfrm>
            <a:off x="279017" y="5617029"/>
            <a:ext cx="2154472" cy="937594"/>
          </a:xfrm>
          <a:prstGeom prst="rect">
            <a:avLst/>
          </a:prstGeom>
        </p:spPr>
      </p:pic>
      <p:sp>
        <p:nvSpPr>
          <p:cNvPr id="8" name="TextBox 7">
            <a:extLst>
              <a:ext uri="{FF2B5EF4-FFF2-40B4-BE49-F238E27FC236}">
                <a16:creationId xmlns:a16="http://schemas.microsoft.com/office/drawing/2014/main" id="{64F848D1-625B-0808-6CF4-B1F073A573EA}"/>
              </a:ext>
            </a:extLst>
          </p:cNvPr>
          <p:cNvSpPr txBox="1"/>
          <p:nvPr/>
        </p:nvSpPr>
        <p:spPr>
          <a:xfrm>
            <a:off x="560832" y="4287584"/>
            <a:ext cx="2596896" cy="954107"/>
          </a:xfrm>
          <a:prstGeom prst="rect">
            <a:avLst/>
          </a:prstGeom>
          <a:noFill/>
        </p:spPr>
        <p:txBody>
          <a:bodyPr wrap="square" rtlCol="0">
            <a:spAutoFit/>
          </a:bodyPr>
          <a:lstStyle/>
          <a:p>
            <a:pPr algn="ctr"/>
            <a:r>
              <a:rPr lang="en-US" sz="2000" b="1" dirty="0"/>
              <a:t>MICHAEL HICKS</a:t>
            </a:r>
          </a:p>
          <a:p>
            <a:pPr algn="ctr"/>
            <a:endParaRPr lang="en-US" dirty="0"/>
          </a:p>
          <a:p>
            <a:pPr algn="ctr"/>
            <a:r>
              <a:rPr lang="en-US" dirty="0"/>
              <a:t>President</a:t>
            </a:r>
          </a:p>
        </p:txBody>
      </p:sp>
      <p:sp>
        <p:nvSpPr>
          <p:cNvPr id="9" name="TextBox 8">
            <a:extLst>
              <a:ext uri="{FF2B5EF4-FFF2-40B4-BE49-F238E27FC236}">
                <a16:creationId xmlns:a16="http://schemas.microsoft.com/office/drawing/2014/main" id="{5D09C02C-BAA3-2AD4-E28A-0AECB6101780}"/>
              </a:ext>
            </a:extLst>
          </p:cNvPr>
          <p:cNvSpPr txBox="1"/>
          <p:nvPr/>
        </p:nvSpPr>
        <p:spPr>
          <a:xfrm>
            <a:off x="3360420" y="4287584"/>
            <a:ext cx="2596896" cy="954107"/>
          </a:xfrm>
          <a:prstGeom prst="rect">
            <a:avLst/>
          </a:prstGeom>
          <a:noFill/>
        </p:spPr>
        <p:txBody>
          <a:bodyPr wrap="square" rtlCol="0">
            <a:spAutoFit/>
          </a:bodyPr>
          <a:lstStyle/>
          <a:p>
            <a:pPr algn="ctr"/>
            <a:r>
              <a:rPr lang="en-US" sz="2000" b="1" dirty="0"/>
              <a:t>JONATHAN REICH</a:t>
            </a:r>
          </a:p>
          <a:p>
            <a:pPr algn="ctr"/>
            <a:endParaRPr lang="en-US" dirty="0"/>
          </a:p>
          <a:p>
            <a:pPr algn="ctr"/>
            <a:r>
              <a:rPr lang="en-US" dirty="0"/>
              <a:t>1</a:t>
            </a:r>
            <a:r>
              <a:rPr lang="en-US" baseline="30000" dirty="0"/>
              <a:t>st</a:t>
            </a:r>
            <a:r>
              <a:rPr lang="en-US" dirty="0"/>
              <a:t> Vice President</a:t>
            </a:r>
          </a:p>
        </p:txBody>
      </p:sp>
      <p:sp>
        <p:nvSpPr>
          <p:cNvPr id="10" name="TextBox 9">
            <a:extLst>
              <a:ext uri="{FF2B5EF4-FFF2-40B4-BE49-F238E27FC236}">
                <a16:creationId xmlns:a16="http://schemas.microsoft.com/office/drawing/2014/main" id="{97C96550-B675-806B-5017-62377D83F49E}"/>
              </a:ext>
            </a:extLst>
          </p:cNvPr>
          <p:cNvSpPr txBox="1"/>
          <p:nvPr/>
        </p:nvSpPr>
        <p:spPr>
          <a:xfrm>
            <a:off x="6160008" y="4257895"/>
            <a:ext cx="2596896" cy="954107"/>
          </a:xfrm>
          <a:prstGeom prst="rect">
            <a:avLst/>
          </a:prstGeom>
          <a:noFill/>
        </p:spPr>
        <p:txBody>
          <a:bodyPr wrap="square" rtlCol="0">
            <a:spAutoFit/>
          </a:bodyPr>
          <a:lstStyle/>
          <a:p>
            <a:pPr algn="ctr"/>
            <a:r>
              <a:rPr lang="en-US" sz="2000" b="1" dirty="0"/>
              <a:t>JAMIE POWNALL</a:t>
            </a:r>
          </a:p>
          <a:p>
            <a:pPr algn="ctr"/>
            <a:endParaRPr lang="en-US" dirty="0"/>
          </a:p>
          <a:p>
            <a:pPr algn="ctr"/>
            <a:r>
              <a:rPr lang="en-US" dirty="0"/>
              <a:t>2</a:t>
            </a:r>
            <a:r>
              <a:rPr lang="en-US" baseline="30000" dirty="0"/>
              <a:t>ND</a:t>
            </a:r>
            <a:r>
              <a:rPr lang="en-US" dirty="0"/>
              <a:t> Vice President</a:t>
            </a:r>
          </a:p>
        </p:txBody>
      </p:sp>
      <p:sp>
        <p:nvSpPr>
          <p:cNvPr id="11" name="TextBox 10">
            <a:extLst>
              <a:ext uri="{FF2B5EF4-FFF2-40B4-BE49-F238E27FC236}">
                <a16:creationId xmlns:a16="http://schemas.microsoft.com/office/drawing/2014/main" id="{70E98E1E-568C-B742-CE12-0B4851909D1D}"/>
              </a:ext>
            </a:extLst>
          </p:cNvPr>
          <p:cNvSpPr txBox="1"/>
          <p:nvPr/>
        </p:nvSpPr>
        <p:spPr>
          <a:xfrm>
            <a:off x="8820120" y="4287584"/>
            <a:ext cx="2596896" cy="954107"/>
          </a:xfrm>
          <a:prstGeom prst="rect">
            <a:avLst/>
          </a:prstGeom>
          <a:noFill/>
        </p:spPr>
        <p:txBody>
          <a:bodyPr wrap="square" rtlCol="0">
            <a:spAutoFit/>
          </a:bodyPr>
          <a:lstStyle/>
          <a:p>
            <a:pPr algn="ctr"/>
            <a:r>
              <a:rPr lang="en-US" sz="2000" b="1" dirty="0"/>
              <a:t>JONATHAN TAYLOR</a:t>
            </a:r>
          </a:p>
          <a:p>
            <a:pPr algn="ctr"/>
            <a:endParaRPr lang="en-US" dirty="0"/>
          </a:p>
          <a:p>
            <a:pPr algn="ctr"/>
            <a:r>
              <a:rPr lang="en-US" dirty="0"/>
              <a:t>3</a:t>
            </a:r>
            <a:r>
              <a:rPr lang="en-US" baseline="30000" dirty="0"/>
              <a:t>RD</a:t>
            </a:r>
            <a:r>
              <a:rPr lang="en-US" dirty="0"/>
              <a:t> Vice President</a:t>
            </a:r>
          </a:p>
        </p:txBody>
      </p:sp>
      <p:pic>
        <p:nvPicPr>
          <p:cNvPr id="2050" name="Picture 2">
            <a:extLst>
              <a:ext uri="{FF2B5EF4-FFF2-40B4-BE49-F238E27FC236}">
                <a16:creationId xmlns:a16="http://schemas.microsoft.com/office/drawing/2014/main" id="{D9AA4A3A-3B70-E31D-4EED-D7588C957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17" y="1730936"/>
            <a:ext cx="2154144" cy="25566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79FC2E9-2161-CF9D-BEA8-46DDCA462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519" y="1690687"/>
            <a:ext cx="2190633" cy="25968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837CC07-4F77-D401-893D-75BCE1742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841" y="1660305"/>
            <a:ext cx="2215671" cy="26272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02D5C17-F18B-B7BC-394F-39CA073FF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315" y="1660305"/>
            <a:ext cx="2215671" cy="26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7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DFDE-24E4-7649-0F16-F5938076B696}"/>
              </a:ext>
            </a:extLst>
          </p:cNvPr>
          <p:cNvSpPr>
            <a:spLocks noGrp="1"/>
          </p:cNvSpPr>
          <p:nvPr>
            <p:ph type="title"/>
          </p:nvPr>
        </p:nvSpPr>
        <p:spPr/>
        <p:txBody>
          <a:bodyPr/>
          <a:lstStyle/>
          <a:p>
            <a:r>
              <a:rPr lang="en-US" dirty="0"/>
              <a:t>Meet Our Extended Board Team</a:t>
            </a:r>
          </a:p>
        </p:txBody>
      </p:sp>
      <p:pic>
        <p:nvPicPr>
          <p:cNvPr id="3" name="Picture 2" descr="A picture containing text, sign&#10;&#10;Description automatically generated">
            <a:extLst>
              <a:ext uri="{FF2B5EF4-FFF2-40B4-BE49-F238E27FC236}">
                <a16:creationId xmlns:a16="http://schemas.microsoft.com/office/drawing/2014/main" id="{295CC2F3-EAA2-9305-7182-0E364CE54C5C}"/>
              </a:ext>
            </a:extLst>
          </p:cNvPr>
          <p:cNvPicPr>
            <a:picLocks noChangeAspect="1"/>
          </p:cNvPicPr>
          <p:nvPr/>
        </p:nvPicPr>
        <p:blipFill>
          <a:blip r:embed="rId2"/>
          <a:stretch>
            <a:fillRect/>
          </a:stretch>
        </p:blipFill>
        <p:spPr>
          <a:xfrm>
            <a:off x="279017" y="5617029"/>
            <a:ext cx="2154472" cy="937594"/>
          </a:xfrm>
          <a:prstGeom prst="rect">
            <a:avLst/>
          </a:prstGeom>
        </p:spPr>
      </p:pic>
      <p:sp>
        <p:nvSpPr>
          <p:cNvPr id="11" name="TextBox 10">
            <a:extLst>
              <a:ext uri="{FF2B5EF4-FFF2-40B4-BE49-F238E27FC236}">
                <a16:creationId xmlns:a16="http://schemas.microsoft.com/office/drawing/2014/main" id="{94D63D1F-A348-DA1F-727B-48769CE6FB12}"/>
              </a:ext>
            </a:extLst>
          </p:cNvPr>
          <p:cNvSpPr txBox="1"/>
          <p:nvPr/>
        </p:nvSpPr>
        <p:spPr>
          <a:xfrm>
            <a:off x="3827695" y="3358620"/>
            <a:ext cx="2029968" cy="584775"/>
          </a:xfrm>
          <a:prstGeom prst="rect">
            <a:avLst/>
          </a:prstGeom>
          <a:noFill/>
        </p:spPr>
        <p:txBody>
          <a:bodyPr wrap="square" rtlCol="0">
            <a:spAutoFit/>
          </a:bodyPr>
          <a:lstStyle/>
          <a:p>
            <a:pPr algn="ctr"/>
            <a:r>
              <a:rPr lang="en-US" sz="1600" b="1" dirty="0"/>
              <a:t>JAIME MONTALVO</a:t>
            </a:r>
          </a:p>
          <a:p>
            <a:pPr algn="ctr"/>
            <a:r>
              <a:rPr lang="en-US" sz="1600" dirty="0"/>
              <a:t>Secretary</a:t>
            </a:r>
          </a:p>
        </p:txBody>
      </p:sp>
      <p:sp>
        <p:nvSpPr>
          <p:cNvPr id="12" name="TextBox 11">
            <a:extLst>
              <a:ext uri="{FF2B5EF4-FFF2-40B4-BE49-F238E27FC236}">
                <a16:creationId xmlns:a16="http://schemas.microsoft.com/office/drawing/2014/main" id="{516CCC37-1AC5-9CD6-AAB3-2BB83CE2901E}"/>
              </a:ext>
            </a:extLst>
          </p:cNvPr>
          <p:cNvSpPr txBox="1"/>
          <p:nvPr/>
        </p:nvSpPr>
        <p:spPr>
          <a:xfrm>
            <a:off x="5110973" y="5973063"/>
            <a:ext cx="2029968" cy="830997"/>
          </a:xfrm>
          <a:prstGeom prst="rect">
            <a:avLst/>
          </a:prstGeom>
          <a:noFill/>
        </p:spPr>
        <p:txBody>
          <a:bodyPr wrap="square" rtlCol="0">
            <a:spAutoFit/>
          </a:bodyPr>
          <a:lstStyle/>
          <a:p>
            <a:pPr algn="ctr"/>
            <a:r>
              <a:rPr lang="en-US" sz="1600" b="1" dirty="0"/>
              <a:t>MIKE HOURIHAN</a:t>
            </a:r>
          </a:p>
          <a:p>
            <a:pPr algn="ctr"/>
            <a:r>
              <a:rPr lang="en-US" sz="1600" dirty="0"/>
              <a:t>UGA Education Partner</a:t>
            </a:r>
          </a:p>
        </p:txBody>
      </p:sp>
      <p:sp>
        <p:nvSpPr>
          <p:cNvPr id="14" name="TextBox 13">
            <a:extLst>
              <a:ext uri="{FF2B5EF4-FFF2-40B4-BE49-F238E27FC236}">
                <a16:creationId xmlns:a16="http://schemas.microsoft.com/office/drawing/2014/main" id="{47E35CB2-3858-005D-5610-CFD5C2315EEE}"/>
              </a:ext>
            </a:extLst>
          </p:cNvPr>
          <p:cNvSpPr txBox="1"/>
          <p:nvPr/>
        </p:nvSpPr>
        <p:spPr>
          <a:xfrm>
            <a:off x="1271016" y="3389398"/>
            <a:ext cx="2029968" cy="584775"/>
          </a:xfrm>
          <a:prstGeom prst="rect">
            <a:avLst/>
          </a:prstGeom>
          <a:noFill/>
        </p:spPr>
        <p:txBody>
          <a:bodyPr wrap="square" rtlCol="0">
            <a:spAutoFit/>
          </a:bodyPr>
          <a:lstStyle/>
          <a:p>
            <a:pPr algn="ctr"/>
            <a:r>
              <a:rPr lang="en-US" sz="1600" b="1" dirty="0"/>
              <a:t>BEN BRENGMAN</a:t>
            </a:r>
          </a:p>
          <a:p>
            <a:pPr algn="ctr"/>
            <a:r>
              <a:rPr lang="en-US" sz="1600" dirty="0"/>
              <a:t>Executive Director</a:t>
            </a:r>
          </a:p>
        </p:txBody>
      </p:sp>
      <p:sp>
        <p:nvSpPr>
          <p:cNvPr id="15" name="TextBox 14">
            <a:extLst>
              <a:ext uri="{FF2B5EF4-FFF2-40B4-BE49-F238E27FC236}">
                <a16:creationId xmlns:a16="http://schemas.microsoft.com/office/drawing/2014/main" id="{8694B375-42A3-ECF9-1D37-99CCFE756DE0}"/>
              </a:ext>
            </a:extLst>
          </p:cNvPr>
          <p:cNvSpPr txBox="1"/>
          <p:nvPr/>
        </p:nvSpPr>
        <p:spPr>
          <a:xfrm>
            <a:off x="6385560" y="3358620"/>
            <a:ext cx="2029968" cy="769441"/>
          </a:xfrm>
          <a:prstGeom prst="rect">
            <a:avLst/>
          </a:prstGeom>
          <a:noFill/>
        </p:spPr>
        <p:txBody>
          <a:bodyPr wrap="square" rtlCol="0">
            <a:spAutoFit/>
          </a:bodyPr>
          <a:lstStyle/>
          <a:p>
            <a:pPr algn="ctr"/>
            <a:r>
              <a:rPr lang="en-US" sz="1600" b="1" dirty="0"/>
              <a:t>KAREN KNIGHT</a:t>
            </a:r>
          </a:p>
          <a:p>
            <a:pPr algn="ctr"/>
            <a:r>
              <a:rPr lang="en-US" sz="1400" dirty="0"/>
              <a:t>Director of Corporate Sponsorship</a:t>
            </a:r>
          </a:p>
        </p:txBody>
      </p:sp>
      <p:sp>
        <p:nvSpPr>
          <p:cNvPr id="16" name="TextBox 15">
            <a:extLst>
              <a:ext uri="{FF2B5EF4-FFF2-40B4-BE49-F238E27FC236}">
                <a16:creationId xmlns:a16="http://schemas.microsoft.com/office/drawing/2014/main" id="{E3815B7B-5BAD-1E86-190F-CCD43CAEF5F0}"/>
              </a:ext>
            </a:extLst>
          </p:cNvPr>
          <p:cNvSpPr txBox="1"/>
          <p:nvPr/>
        </p:nvSpPr>
        <p:spPr>
          <a:xfrm>
            <a:off x="8942239" y="3370721"/>
            <a:ext cx="2029968" cy="584775"/>
          </a:xfrm>
          <a:prstGeom prst="rect">
            <a:avLst/>
          </a:prstGeom>
          <a:noFill/>
        </p:spPr>
        <p:txBody>
          <a:bodyPr wrap="square" rtlCol="0">
            <a:spAutoFit/>
          </a:bodyPr>
          <a:lstStyle/>
          <a:p>
            <a:pPr algn="ctr"/>
            <a:r>
              <a:rPr lang="en-US" sz="1600" b="1" dirty="0"/>
              <a:t>KELVIN JOINER</a:t>
            </a:r>
          </a:p>
          <a:p>
            <a:pPr algn="ctr"/>
            <a:r>
              <a:rPr lang="en-US" sz="1600" dirty="0"/>
              <a:t>Treasurer</a:t>
            </a:r>
          </a:p>
        </p:txBody>
      </p:sp>
      <p:sp>
        <p:nvSpPr>
          <p:cNvPr id="18" name="TextBox 17">
            <a:extLst>
              <a:ext uri="{FF2B5EF4-FFF2-40B4-BE49-F238E27FC236}">
                <a16:creationId xmlns:a16="http://schemas.microsoft.com/office/drawing/2014/main" id="{AF0C0F79-4506-64BE-67F1-1341FFEE4834}"/>
              </a:ext>
            </a:extLst>
          </p:cNvPr>
          <p:cNvSpPr txBox="1"/>
          <p:nvPr/>
        </p:nvSpPr>
        <p:spPr>
          <a:xfrm>
            <a:off x="2472038" y="5973064"/>
            <a:ext cx="2029968" cy="830997"/>
          </a:xfrm>
          <a:prstGeom prst="rect">
            <a:avLst/>
          </a:prstGeom>
          <a:noFill/>
        </p:spPr>
        <p:txBody>
          <a:bodyPr wrap="square" rtlCol="0">
            <a:spAutoFit/>
          </a:bodyPr>
          <a:lstStyle/>
          <a:p>
            <a:pPr algn="ctr"/>
            <a:r>
              <a:rPr lang="en-US" sz="1600" b="1" dirty="0"/>
              <a:t>MARCI  CAMPBELL</a:t>
            </a:r>
          </a:p>
          <a:p>
            <a:pPr algn="ctr"/>
            <a:r>
              <a:rPr lang="en-US" sz="1600" dirty="0"/>
              <a:t>UGA Education Partner</a:t>
            </a:r>
          </a:p>
        </p:txBody>
      </p:sp>
      <p:sp>
        <p:nvSpPr>
          <p:cNvPr id="20" name="TextBox 19">
            <a:extLst>
              <a:ext uri="{FF2B5EF4-FFF2-40B4-BE49-F238E27FC236}">
                <a16:creationId xmlns:a16="http://schemas.microsoft.com/office/drawing/2014/main" id="{C3E12002-0668-07DF-E51E-305C2BFB880B}"/>
              </a:ext>
            </a:extLst>
          </p:cNvPr>
          <p:cNvSpPr txBox="1"/>
          <p:nvPr/>
        </p:nvSpPr>
        <p:spPr>
          <a:xfrm>
            <a:off x="7905460" y="5945170"/>
            <a:ext cx="2029968" cy="584775"/>
          </a:xfrm>
          <a:prstGeom prst="rect">
            <a:avLst/>
          </a:prstGeom>
          <a:noFill/>
        </p:spPr>
        <p:txBody>
          <a:bodyPr wrap="square" rtlCol="0">
            <a:spAutoFit/>
          </a:bodyPr>
          <a:lstStyle/>
          <a:p>
            <a:pPr algn="ctr"/>
            <a:r>
              <a:rPr lang="en-US" sz="1600" b="1" dirty="0"/>
              <a:t>TIFFANY SMITH</a:t>
            </a:r>
          </a:p>
          <a:p>
            <a:pPr algn="ctr"/>
            <a:r>
              <a:rPr lang="en-US" sz="1600" dirty="0"/>
              <a:t>UGA Partner</a:t>
            </a:r>
          </a:p>
        </p:txBody>
      </p:sp>
      <p:pic>
        <p:nvPicPr>
          <p:cNvPr id="5122" name="Picture 2">
            <a:extLst>
              <a:ext uri="{FF2B5EF4-FFF2-40B4-BE49-F238E27FC236}">
                <a16:creationId xmlns:a16="http://schemas.microsoft.com/office/drawing/2014/main" id="{A52AB967-C351-2998-DAC3-AE2413D7E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674" y="1545579"/>
            <a:ext cx="1553936" cy="18442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E9FD3B4-8B53-159A-79C2-0ABE07255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9613" y="1545336"/>
            <a:ext cx="1556568" cy="18457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E1825E0-E265-DED8-50C8-E77586CF9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886" y="1545336"/>
            <a:ext cx="1555159" cy="18440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2D17C6EE-27E9-4F1F-0049-9E69112F92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957" y="1506394"/>
            <a:ext cx="1588556" cy="18853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CB0D6578-1C72-9657-D602-03C534D2B7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159" y="4141177"/>
            <a:ext cx="1560586" cy="185218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B75D514D-1318-A240-C30D-1E4F2F7578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410" y="4143728"/>
            <a:ext cx="1560585" cy="185049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Tiffany Sargent">
            <a:extLst>
              <a:ext uri="{FF2B5EF4-FFF2-40B4-BE49-F238E27FC236}">
                <a16:creationId xmlns:a16="http://schemas.microsoft.com/office/drawing/2014/main" id="{2E00207D-EC4A-3C21-8605-30BC5B4DC8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3361" y="4135491"/>
            <a:ext cx="1560587" cy="18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0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E39D-B561-687C-74E3-D08F13B8DD3F}"/>
              </a:ext>
            </a:extLst>
          </p:cNvPr>
          <p:cNvSpPr>
            <a:spLocks noGrp="1"/>
          </p:cNvSpPr>
          <p:nvPr>
            <p:ph type="title"/>
          </p:nvPr>
        </p:nvSpPr>
        <p:spPr/>
        <p:txBody>
          <a:bodyPr/>
          <a:lstStyle/>
          <a:p>
            <a:r>
              <a:rPr lang="en-US" dirty="0"/>
              <a:t>Areas Of Growth</a:t>
            </a:r>
          </a:p>
        </p:txBody>
      </p:sp>
      <p:pic>
        <p:nvPicPr>
          <p:cNvPr id="3" name="Picture 2" descr="A picture containing text, sign&#10;&#10;Description automatically generated">
            <a:extLst>
              <a:ext uri="{FF2B5EF4-FFF2-40B4-BE49-F238E27FC236}">
                <a16:creationId xmlns:a16="http://schemas.microsoft.com/office/drawing/2014/main" id="{DD842F46-8E8E-D722-EE0F-B4C8D5A2F122}"/>
              </a:ext>
            </a:extLst>
          </p:cNvPr>
          <p:cNvPicPr>
            <a:picLocks noChangeAspect="1"/>
          </p:cNvPicPr>
          <p:nvPr/>
        </p:nvPicPr>
        <p:blipFill>
          <a:blip r:embed="rId2"/>
          <a:stretch>
            <a:fillRect/>
          </a:stretch>
        </p:blipFill>
        <p:spPr>
          <a:xfrm>
            <a:off x="279017" y="5617029"/>
            <a:ext cx="2154472" cy="937594"/>
          </a:xfrm>
          <a:prstGeom prst="rect">
            <a:avLst/>
          </a:prstGeom>
        </p:spPr>
      </p:pic>
      <p:sp>
        <p:nvSpPr>
          <p:cNvPr id="4" name="Text Placeholder 18">
            <a:extLst>
              <a:ext uri="{FF2B5EF4-FFF2-40B4-BE49-F238E27FC236}">
                <a16:creationId xmlns:a16="http://schemas.microsoft.com/office/drawing/2014/main" id="{698A2FDD-3C86-66EB-6058-D90646D0771F}"/>
              </a:ext>
            </a:extLst>
          </p:cNvPr>
          <p:cNvSpPr txBox="1">
            <a:spLocks/>
          </p:cNvSpPr>
          <p:nvPr/>
        </p:nvSpPr>
        <p:spPr>
          <a:xfrm>
            <a:off x="541648" y="2456048"/>
            <a:ext cx="2011680" cy="2825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Outreach Committee</a:t>
            </a:r>
          </a:p>
        </p:txBody>
      </p:sp>
      <p:pic>
        <p:nvPicPr>
          <p:cNvPr id="5" name="Picture Placeholder 291" descr="checklist icon">
            <a:extLst>
              <a:ext uri="{FF2B5EF4-FFF2-40B4-BE49-F238E27FC236}">
                <a16:creationId xmlns:a16="http://schemas.microsoft.com/office/drawing/2014/main" id="{FCB23514-0195-050A-501A-023B1F5B6DF7}"/>
              </a:ext>
            </a:extLst>
          </p:cNvPr>
          <p:cNvPicPr>
            <a:picLocks noChangeAspect="1"/>
          </p:cNvPicPr>
          <p:nvPr/>
        </p:nvPicPr>
        <p:blipFill rotWithShape="1">
          <a:blip r:embed="rId3"/>
          <a:srcRect/>
          <a:stretch/>
        </p:blipFill>
        <p:spPr>
          <a:xfrm>
            <a:off x="1195444" y="1675626"/>
            <a:ext cx="704088" cy="704088"/>
          </a:xfrm>
          <a:prstGeom prst="ellipse">
            <a:avLst/>
          </a:prstGeom>
        </p:spPr>
      </p:pic>
      <p:sp>
        <p:nvSpPr>
          <p:cNvPr id="6" name="Text Placeholder 23">
            <a:extLst>
              <a:ext uri="{FF2B5EF4-FFF2-40B4-BE49-F238E27FC236}">
                <a16:creationId xmlns:a16="http://schemas.microsoft.com/office/drawing/2014/main" id="{91211434-6DDA-16AB-AB74-DC36449C9E0D}"/>
              </a:ext>
            </a:extLst>
          </p:cNvPr>
          <p:cNvSpPr txBox="1">
            <a:spLocks/>
          </p:cNvSpPr>
          <p:nvPr/>
        </p:nvSpPr>
        <p:spPr>
          <a:xfrm>
            <a:off x="587368" y="3540054"/>
            <a:ext cx="19202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Jonathan Taylor</a:t>
            </a:r>
          </a:p>
          <a:p>
            <a:pPr marL="0" indent="0" algn="ctr">
              <a:buNone/>
            </a:pPr>
            <a:r>
              <a:rPr lang="en-US" sz="2000" dirty="0"/>
              <a:t>Chair</a:t>
            </a:r>
          </a:p>
        </p:txBody>
      </p:sp>
      <p:sp>
        <p:nvSpPr>
          <p:cNvPr id="7" name="Text Placeholder 19">
            <a:extLst>
              <a:ext uri="{FF2B5EF4-FFF2-40B4-BE49-F238E27FC236}">
                <a16:creationId xmlns:a16="http://schemas.microsoft.com/office/drawing/2014/main" id="{970B91B8-E318-C8E5-95EF-D73B2AFF564F}"/>
              </a:ext>
            </a:extLst>
          </p:cNvPr>
          <p:cNvSpPr txBox="1">
            <a:spLocks/>
          </p:cNvSpPr>
          <p:nvPr/>
        </p:nvSpPr>
        <p:spPr>
          <a:xfrm>
            <a:off x="2757220" y="2455495"/>
            <a:ext cx="2011680" cy="2825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Education Committee</a:t>
            </a:r>
          </a:p>
          <a:p>
            <a:endParaRPr lang="en-US" dirty="0"/>
          </a:p>
        </p:txBody>
      </p:sp>
      <p:pic>
        <p:nvPicPr>
          <p:cNvPr id="8" name="Picture Placeholder 289" descr="person with loud speaker icon">
            <a:extLst>
              <a:ext uri="{FF2B5EF4-FFF2-40B4-BE49-F238E27FC236}">
                <a16:creationId xmlns:a16="http://schemas.microsoft.com/office/drawing/2014/main" id="{CAAAD4E2-548E-D19E-5C1A-7CD56DF1361F}"/>
              </a:ext>
            </a:extLst>
          </p:cNvPr>
          <p:cNvPicPr>
            <a:picLocks noChangeAspect="1"/>
          </p:cNvPicPr>
          <p:nvPr/>
        </p:nvPicPr>
        <p:blipFill rotWithShape="1">
          <a:blip r:embed="rId4"/>
          <a:srcRect t="113" b="113"/>
          <a:stretch/>
        </p:blipFill>
        <p:spPr>
          <a:xfrm>
            <a:off x="3411017" y="1675626"/>
            <a:ext cx="704088" cy="704088"/>
          </a:xfrm>
          <a:prstGeom prst="ellipse">
            <a:avLst/>
          </a:prstGeom>
        </p:spPr>
      </p:pic>
      <p:sp>
        <p:nvSpPr>
          <p:cNvPr id="9" name="Text Placeholder 24">
            <a:extLst>
              <a:ext uri="{FF2B5EF4-FFF2-40B4-BE49-F238E27FC236}">
                <a16:creationId xmlns:a16="http://schemas.microsoft.com/office/drawing/2014/main" id="{487BA005-6F7E-9949-5BC9-DC2B847748D6}"/>
              </a:ext>
            </a:extLst>
          </p:cNvPr>
          <p:cNvSpPr txBox="1">
            <a:spLocks/>
          </p:cNvSpPr>
          <p:nvPr/>
        </p:nvSpPr>
        <p:spPr>
          <a:xfrm>
            <a:off x="2802940" y="3540054"/>
            <a:ext cx="19202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Jamie </a:t>
            </a:r>
            <a:r>
              <a:rPr lang="en-US" sz="1800" dirty="0" err="1"/>
              <a:t>Pownall</a:t>
            </a:r>
            <a:endParaRPr lang="en-US" sz="1800" dirty="0"/>
          </a:p>
          <a:p>
            <a:pPr marL="0" indent="0" algn="ctr">
              <a:buNone/>
            </a:pPr>
            <a:r>
              <a:rPr lang="en-US" sz="1800" dirty="0"/>
              <a:t>Chair</a:t>
            </a:r>
          </a:p>
        </p:txBody>
      </p:sp>
      <p:sp>
        <p:nvSpPr>
          <p:cNvPr id="10" name="Text Placeholder 20">
            <a:extLst>
              <a:ext uri="{FF2B5EF4-FFF2-40B4-BE49-F238E27FC236}">
                <a16:creationId xmlns:a16="http://schemas.microsoft.com/office/drawing/2014/main" id="{6787D224-76F1-E72B-6F3B-959C78DD3665}"/>
              </a:ext>
            </a:extLst>
          </p:cNvPr>
          <p:cNvSpPr txBox="1">
            <a:spLocks/>
          </p:cNvSpPr>
          <p:nvPr/>
        </p:nvSpPr>
        <p:spPr>
          <a:xfrm>
            <a:off x="4972792" y="2450983"/>
            <a:ext cx="2011680" cy="2825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Sponsorship Committee</a:t>
            </a:r>
          </a:p>
          <a:p>
            <a:endParaRPr lang="en-US" dirty="0"/>
          </a:p>
        </p:txBody>
      </p:sp>
      <p:pic>
        <p:nvPicPr>
          <p:cNvPr id="11" name="Picture Placeholder 287" descr="blueprint icon">
            <a:extLst>
              <a:ext uri="{FF2B5EF4-FFF2-40B4-BE49-F238E27FC236}">
                <a16:creationId xmlns:a16="http://schemas.microsoft.com/office/drawing/2014/main" id="{13431A51-F7A3-A3D6-AC2C-1777155F4E0C}"/>
              </a:ext>
            </a:extLst>
          </p:cNvPr>
          <p:cNvPicPr>
            <a:picLocks noChangeAspect="1"/>
          </p:cNvPicPr>
          <p:nvPr/>
        </p:nvPicPr>
        <p:blipFill rotWithShape="1">
          <a:blip r:embed="rId5"/>
          <a:srcRect t="431" b="431"/>
          <a:stretch/>
        </p:blipFill>
        <p:spPr>
          <a:xfrm>
            <a:off x="5626590" y="1675626"/>
            <a:ext cx="704088" cy="704088"/>
          </a:xfrm>
          <a:prstGeom prst="ellipse">
            <a:avLst/>
          </a:prstGeom>
        </p:spPr>
      </p:pic>
      <p:sp>
        <p:nvSpPr>
          <p:cNvPr id="12" name="Text Placeholder 25">
            <a:extLst>
              <a:ext uri="{FF2B5EF4-FFF2-40B4-BE49-F238E27FC236}">
                <a16:creationId xmlns:a16="http://schemas.microsoft.com/office/drawing/2014/main" id="{94828E5F-576F-8AD4-D8D0-624AD0971161}"/>
              </a:ext>
            </a:extLst>
          </p:cNvPr>
          <p:cNvSpPr txBox="1">
            <a:spLocks/>
          </p:cNvSpPr>
          <p:nvPr/>
        </p:nvSpPr>
        <p:spPr>
          <a:xfrm>
            <a:off x="5018512" y="3554725"/>
            <a:ext cx="19202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Karen Knight</a:t>
            </a:r>
          </a:p>
          <a:p>
            <a:pPr marL="0" indent="0" algn="ctr">
              <a:buNone/>
            </a:pPr>
            <a:r>
              <a:rPr lang="en-US" sz="1800" dirty="0"/>
              <a:t>Chair</a:t>
            </a:r>
          </a:p>
        </p:txBody>
      </p:sp>
      <p:sp>
        <p:nvSpPr>
          <p:cNvPr id="13" name="Text Placeholder 21">
            <a:extLst>
              <a:ext uri="{FF2B5EF4-FFF2-40B4-BE49-F238E27FC236}">
                <a16:creationId xmlns:a16="http://schemas.microsoft.com/office/drawing/2014/main" id="{8068A322-6D72-B169-7AF9-A86DF52A9D84}"/>
              </a:ext>
            </a:extLst>
          </p:cNvPr>
          <p:cNvSpPr txBox="1">
            <a:spLocks/>
          </p:cNvSpPr>
          <p:nvPr/>
        </p:nvSpPr>
        <p:spPr>
          <a:xfrm>
            <a:off x="7188364" y="2455411"/>
            <a:ext cx="2011680" cy="2825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Treasurer Committee</a:t>
            </a:r>
          </a:p>
          <a:p>
            <a:endParaRPr lang="en-US" dirty="0"/>
          </a:p>
        </p:txBody>
      </p:sp>
      <p:pic>
        <p:nvPicPr>
          <p:cNvPr id="14" name="Picture Placeholder 269" descr="target icon">
            <a:extLst>
              <a:ext uri="{FF2B5EF4-FFF2-40B4-BE49-F238E27FC236}">
                <a16:creationId xmlns:a16="http://schemas.microsoft.com/office/drawing/2014/main" id="{5C49F42A-757F-EF53-D243-D17B72F8317F}"/>
              </a:ext>
            </a:extLst>
          </p:cNvPr>
          <p:cNvPicPr>
            <a:picLocks noChangeAspect="1"/>
          </p:cNvPicPr>
          <p:nvPr/>
        </p:nvPicPr>
        <p:blipFill rotWithShape="1">
          <a:blip r:embed="rId6"/>
          <a:srcRect t="113" b="113"/>
          <a:stretch/>
        </p:blipFill>
        <p:spPr>
          <a:xfrm>
            <a:off x="7842163" y="1675626"/>
            <a:ext cx="704088" cy="704088"/>
          </a:xfrm>
          <a:prstGeom prst="ellipse">
            <a:avLst/>
          </a:prstGeom>
        </p:spPr>
      </p:pic>
      <p:sp>
        <p:nvSpPr>
          <p:cNvPr id="15" name="Text Placeholder 26">
            <a:extLst>
              <a:ext uri="{FF2B5EF4-FFF2-40B4-BE49-F238E27FC236}">
                <a16:creationId xmlns:a16="http://schemas.microsoft.com/office/drawing/2014/main" id="{B98D5977-4EE9-9DD6-3C65-7E68FCC68B57}"/>
              </a:ext>
            </a:extLst>
          </p:cNvPr>
          <p:cNvSpPr txBox="1">
            <a:spLocks/>
          </p:cNvSpPr>
          <p:nvPr/>
        </p:nvSpPr>
        <p:spPr>
          <a:xfrm>
            <a:off x="7219208" y="3561479"/>
            <a:ext cx="19202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Kelvin Joiner</a:t>
            </a:r>
          </a:p>
          <a:p>
            <a:pPr marL="0" indent="0" algn="ctr">
              <a:buNone/>
            </a:pPr>
            <a:r>
              <a:rPr lang="en-US" sz="1800" dirty="0"/>
              <a:t>Chair</a:t>
            </a:r>
          </a:p>
        </p:txBody>
      </p:sp>
      <p:sp>
        <p:nvSpPr>
          <p:cNvPr id="16" name="Text Placeholder 22">
            <a:extLst>
              <a:ext uri="{FF2B5EF4-FFF2-40B4-BE49-F238E27FC236}">
                <a16:creationId xmlns:a16="http://schemas.microsoft.com/office/drawing/2014/main" id="{77D6E54B-CE4D-F59C-26CF-EF51CB9E29F9}"/>
              </a:ext>
            </a:extLst>
          </p:cNvPr>
          <p:cNvSpPr txBox="1">
            <a:spLocks/>
          </p:cNvSpPr>
          <p:nvPr/>
        </p:nvSpPr>
        <p:spPr>
          <a:xfrm>
            <a:off x="9434780" y="2429765"/>
            <a:ext cx="2011680" cy="2825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By-Laws Committee</a:t>
            </a:r>
          </a:p>
          <a:p>
            <a:endParaRPr lang="en-US" dirty="0"/>
          </a:p>
        </p:txBody>
      </p:sp>
      <p:pic>
        <p:nvPicPr>
          <p:cNvPr id="17" name="Picture Placeholder 267" descr="rocket icon">
            <a:extLst>
              <a:ext uri="{FF2B5EF4-FFF2-40B4-BE49-F238E27FC236}">
                <a16:creationId xmlns:a16="http://schemas.microsoft.com/office/drawing/2014/main" id="{FCC50B1C-078C-8871-5088-D8E620296E65}"/>
              </a:ext>
            </a:extLst>
          </p:cNvPr>
          <p:cNvPicPr>
            <a:picLocks noChangeAspect="1"/>
          </p:cNvPicPr>
          <p:nvPr/>
        </p:nvPicPr>
        <p:blipFill rotWithShape="1">
          <a:blip r:embed="rId7"/>
          <a:srcRect t="543" b="543"/>
          <a:stretch/>
        </p:blipFill>
        <p:spPr>
          <a:xfrm>
            <a:off x="10057735" y="1675626"/>
            <a:ext cx="704088" cy="704088"/>
          </a:xfrm>
          <a:prstGeom prst="ellipse">
            <a:avLst/>
          </a:prstGeom>
        </p:spPr>
      </p:pic>
      <p:sp>
        <p:nvSpPr>
          <p:cNvPr id="18" name="Text Placeholder 27">
            <a:extLst>
              <a:ext uri="{FF2B5EF4-FFF2-40B4-BE49-F238E27FC236}">
                <a16:creationId xmlns:a16="http://schemas.microsoft.com/office/drawing/2014/main" id="{40D61145-61DB-2687-3BB5-2538DD7A9E1F}"/>
              </a:ext>
            </a:extLst>
          </p:cNvPr>
          <p:cNvSpPr txBox="1">
            <a:spLocks/>
          </p:cNvSpPr>
          <p:nvPr/>
        </p:nvSpPr>
        <p:spPr>
          <a:xfrm>
            <a:off x="9449659" y="3540054"/>
            <a:ext cx="19202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Jonathan Reich</a:t>
            </a:r>
          </a:p>
          <a:p>
            <a:pPr marL="0" indent="0" algn="ctr">
              <a:buNone/>
            </a:pPr>
            <a:r>
              <a:rPr lang="en-US" sz="1800" dirty="0"/>
              <a:t> Chair</a:t>
            </a:r>
          </a:p>
        </p:txBody>
      </p:sp>
    </p:spTree>
    <p:extLst>
      <p:ext uri="{BB962C8B-B14F-4D97-AF65-F5344CB8AC3E}">
        <p14:creationId xmlns:p14="http://schemas.microsoft.com/office/powerpoint/2010/main" val="39224622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FD15DB62F48748BC9B22585128CFD2" ma:contentTypeVersion="6" ma:contentTypeDescription="Create a new document." ma:contentTypeScope="" ma:versionID="c315e44622a470e0d6b535b13251b5c0">
  <xsd:schema xmlns:xsd="http://www.w3.org/2001/XMLSchema" xmlns:xs="http://www.w3.org/2001/XMLSchema" xmlns:p="http://schemas.microsoft.com/office/2006/metadata/properties" xmlns:ns2="3c5c8685-8db4-4597-a197-7dea180b5250" xmlns:ns3="fce15768-b5a4-4f28-a384-7906e05d6cbd" targetNamespace="http://schemas.microsoft.com/office/2006/metadata/properties" ma:root="true" ma:fieldsID="3dc4166b03e33a84984f87b71d27a78c" ns2:_="" ns3:_="">
    <xsd:import namespace="3c5c8685-8db4-4597-a197-7dea180b5250"/>
    <xsd:import namespace="fce15768-b5a4-4f28-a384-7906e05d6c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c8685-8db4-4597-a197-7dea180b5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e15768-b5a4-4f28-a384-7906e05d6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a6002f31-5a72-414b-a9d7-4c519a43d812"/>
  </ds:schemaRefs>
</ds:datastoreItem>
</file>

<file path=customXml/itemProps2.xml><?xml version="1.0" encoding="utf-8"?>
<ds:datastoreItem xmlns:ds="http://schemas.openxmlformats.org/officeDocument/2006/customXml" ds:itemID="{9992BC84-2E52-42C2-B310-77A8D259DD5C}"/>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641</TotalTime>
  <Words>1429</Words>
  <Application>Microsoft Office PowerPoint</Application>
  <PresentationFormat>Widescreen</PresentationFormat>
  <Paragraphs>188</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Corbel</vt:lpstr>
      <vt:lpstr>Roboto</vt:lpstr>
      <vt:lpstr>Times New Roman</vt:lpstr>
      <vt:lpstr>Depth</vt:lpstr>
      <vt:lpstr>Georgia GMIS</vt:lpstr>
      <vt:lpstr>Agenda</vt:lpstr>
      <vt:lpstr>Continued</vt:lpstr>
      <vt:lpstr>Introduction</vt:lpstr>
      <vt:lpstr>Vision</vt:lpstr>
      <vt:lpstr>Mission</vt:lpstr>
      <vt:lpstr>Meet Our Board Leadership</vt:lpstr>
      <vt:lpstr>Meet Our Extended Board Team</vt:lpstr>
      <vt:lpstr>Areas Of Growth</vt:lpstr>
      <vt:lpstr>Georgia GMIS Goals and Objectives</vt:lpstr>
      <vt:lpstr>Georgia GMIS Goals and Objectives</vt:lpstr>
      <vt:lpstr>GMIS Membership Benefits</vt:lpstr>
      <vt:lpstr>CGCIO</vt:lpstr>
      <vt:lpstr>IT Risk Management (Cybersecurity)</vt:lpstr>
      <vt:lpstr>Cybersecurity</vt:lpstr>
      <vt:lpstr>Cybersecurity</vt:lpstr>
      <vt:lpstr>Cyber Security Best practices</vt:lpstr>
      <vt:lpstr>Cyber Best Practice Continued</vt:lpstr>
      <vt:lpstr>Summary</vt:lpstr>
      <vt:lpstr>Disaster Recovery</vt:lpstr>
      <vt:lpstr>Pathway to DR</vt:lpstr>
      <vt:lpstr>Business Continuity</vt:lpstr>
      <vt:lpstr>Business Continuity</vt:lpstr>
      <vt:lpstr>Causes of Disruption</vt:lpstr>
      <vt:lpstr>Extent of Disruption</vt:lpstr>
      <vt:lpstr>Seven Key Elements in Your  Business Continuity Playbook</vt:lpstr>
      <vt:lpstr>Six Key Elements in Your  Disaster Recovery Playbook</vt:lpstr>
      <vt:lpstr>Key Recovery Objectives</vt:lpstr>
      <vt:lpstr>Conclusion</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GMIS</dc:title>
  <dc:creator>Jaime Lynn Montalvo</dc:creator>
  <cp:lastModifiedBy>Jasmine Jackson</cp:lastModifiedBy>
  <cp:revision>19</cp:revision>
  <dcterms:created xsi:type="dcterms:W3CDTF">2022-12-16T13:22:21Z</dcterms:created>
  <dcterms:modified xsi:type="dcterms:W3CDTF">2023-03-08T18:35:28Z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0x0101005DFD15DB62F48748BC9B22585128CFD2</vt:lpwstr>
  </property>
  <property fmtid="{D5CDD505-2E9C-101B-9397-08002B2CF9AE}" pid="3" name="MSIP_Label_defa4170-0d19-0005-0004-bc88714345d2_Enabled">
    <vt:lpwstr>true</vt:lpwstr>
  </property>
  <property fmtid="{D5CDD505-2E9C-101B-9397-08002B2CF9AE}" pid="4" name="MSIP_Label_defa4170-0d19-0005-0004-bc88714345d2_SetDate">
    <vt:lpwstr>2023-03-07T21:26:09Z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2c59fa18-1c6f-48b7-bcdc-14fc94fa69e0</vt:lpwstr>
  </property>
  <property fmtid="{D5CDD505-2E9C-101B-9397-08002B2CF9AE}" pid="8" name="MSIP_Label_defa4170-0d19-0005-0004-bc88714345d2_ActionId">
    <vt:lpwstr>cba915b8-0f94-46f8-a7ea-0a1141854c33</vt:lpwstr>
  </property>
  <property fmtid="{D5CDD505-2E9C-101B-9397-08002B2CF9AE}" pid="9" name="MSIP_Label_defa4170-0d19-0005-0004-bc88714345d2_ContentBits">
    <vt:lpwstr>0</vt:lpwstr>
  </property>
</Properties>
</file>