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279" r:id="rId3"/>
    <p:sldId id="280" r:id="rId4"/>
    <p:sldId id="288" r:id="rId5"/>
    <p:sldId id="281" r:id="rId6"/>
    <p:sldId id="269" r:id="rId7"/>
    <p:sldId id="270" r:id="rId8"/>
    <p:sldId id="266" r:id="rId9"/>
    <p:sldId id="271" r:id="rId10"/>
    <p:sldId id="290" r:id="rId11"/>
    <p:sldId id="291" r:id="rId12"/>
    <p:sldId id="299" r:id="rId13"/>
    <p:sldId id="300" r:id="rId14"/>
    <p:sldId id="265" r:id="rId15"/>
    <p:sldId id="258" r:id="rId16"/>
    <p:sldId id="259" r:id="rId17"/>
    <p:sldId id="260" r:id="rId18"/>
    <p:sldId id="261" r:id="rId19"/>
    <p:sldId id="274" r:id="rId20"/>
    <p:sldId id="275" r:id="rId21"/>
    <p:sldId id="276" r:id="rId22"/>
    <p:sldId id="289" r:id="rId23"/>
    <p:sldId id="277" r:id="rId24"/>
    <p:sldId id="278" r:id="rId25"/>
    <p:sldId id="292" r:id="rId26"/>
    <p:sldId id="293" r:id="rId27"/>
    <p:sldId id="287" r:id="rId28"/>
    <p:sldId id="301" r:id="rId29"/>
    <p:sldId id="297" r:id="rId30"/>
    <p:sldId id="294" r:id="rId31"/>
    <p:sldId id="295" r:id="rId32"/>
    <p:sldId id="286"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9308B-ACD4-4EF3-82F6-39A8FB126655}" type="datetimeFigureOut">
              <a:rPr lang="en-US" smtClean="0"/>
              <a:t>3/2/2023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AA90E-F711-4A6C-A3A9-A3B244E5FE5B}" type="slidenum">
              <a:rPr lang="en-US" smtClean="0"/>
              <a:t>‹#›</a:t>
            </a:fld>
            <a:endParaRPr lang="en-US"/>
          </a:p>
        </p:txBody>
      </p:sp>
    </p:spTree>
    <p:extLst>
      <p:ext uri="{BB962C8B-B14F-4D97-AF65-F5344CB8AC3E}">
        <p14:creationId xmlns:p14="http://schemas.microsoft.com/office/powerpoint/2010/main" val="25003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BC852B6-721D-42A1-85F2-9798242E3793}" type="slidenum">
              <a:rPr lang="en-US" altLang="en-US" sz="1200" smtClean="0">
                <a:solidFill>
                  <a:prstClr val="black"/>
                </a:solidFill>
              </a:rPr>
              <a:pPr/>
              <a:t>1</a:t>
            </a:fld>
            <a:endParaRPr lang="en-US" altLang="en-US" sz="1200">
              <a:solidFill>
                <a:prstClr val="black"/>
              </a:solidFill>
            </a:endParaRPr>
          </a:p>
        </p:txBody>
      </p:sp>
    </p:spTree>
    <p:extLst>
      <p:ext uri="{BB962C8B-B14F-4D97-AF65-F5344CB8AC3E}">
        <p14:creationId xmlns:p14="http://schemas.microsoft.com/office/powerpoint/2010/main" val="380234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91436F2-791A-4E2D-9073-5D38143CBD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1ED1F2-E4D0-4B5E-98F1-BD010AC54662}" type="slidenum">
              <a:rPr lang="en-US" altLang="en-US"/>
              <a:pPr eaLnBrk="1" hangingPunct="1">
                <a:spcBef>
                  <a:spcPct val="0"/>
                </a:spcBef>
              </a:pPr>
              <a:t>7</a:t>
            </a:fld>
            <a:endParaRPr lang="en-US" altLang="en-US"/>
          </a:p>
        </p:txBody>
      </p:sp>
      <p:sp>
        <p:nvSpPr>
          <p:cNvPr id="24579" name="Rectangle 2">
            <a:extLst>
              <a:ext uri="{FF2B5EF4-FFF2-40B4-BE49-F238E27FC236}">
                <a16:creationId xmlns:a16="http://schemas.microsoft.com/office/drawing/2014/main" id="{794E2B3A-EE8A-4C20-8AFD-FCDB71DD917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FFE207B6-84ED-4AD8-84C7-26990AA416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91436F2-791A-4E2D-9073-5D38143CBD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1ED1F2-E4D0-4B5E-98F1-BD010AC54662}" type="slidenum">
              <a:rPr lang="en-US" altLang="en-US"/>
              <a:pPr eaLnBrk="1" hangingPunct="1">
                <a:spcBef>
                  <a:spcPct val="0"/>
                </a:spcBef>
              </a:pPr>
              <a:t>11</a:t>
            </a:fld>
            <a:endParaRPr lang="en-US" altLang="en-US"/>
          </a:p>
        </p:txBody>
      </p:sp>
      <p:sp>
        <p:nvSpPr>
          <p:cNvPr id="24579" name="Rectangle 2">
            <a:extLst>
              <a:ext uri="{FF2B5EF4-FFF2-40B4-BE49-F238E27FC236}">
                <a16:creationId xmlns:a16="http://schemas.microsoft.com/office/drawing/2014/main" id="{794E2B3A-EE8A-4C20-8AFD-FCDB71DD917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FFE207B6-84ED-4AD8-84C7-26990AA416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6136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3C75C0-62B3-45F3-A03E-55C468395D6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4221306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3C75C0-62B3-45F3-A03E-55C468395D6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15234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3C75C0-62B3-45F3-A03E-55C468395D6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424243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62393F-D212-4586-8F91-1C96182277DC}" type="slidenum">
              <a:rPr lang="en-US" altLang="en-US"/>
              <a:pPr>
                <a:defRPr/>
              </a:pPr>
              <a:t>‹#›</a:t>
            </a:fld>
            <a:endParaRPr lang="en-US" altLang="en-US"/>
          </a:p>
        </p:txBody>
      </p:sp>
    </p:spTree>
    <p:extLst>
      <p:ext uri="{BB962C8B-B14F-4D97-AF65-F5344CB8AC3E}">
        <p14:creationId xmlns:p14="http://schemas.microsoft.com/office/powerpoint/2010/main" val="372919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658ABD-9CFB-4036-BACB-D945A670C1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1141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C191DF-4ED9-4E3E-8284-977C0504BE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747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BBCD82-3272-445D-A322-D2B2D82209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3702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16B7C-B4FB-4A6C-8BC0-9300269F66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474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6861E8-E1C2-4CC8-B769-78E178757B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0116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DA89CB-DFE0-44F0-BB4E-4B1ED8AED0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4732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BD09B5-8470-4A20-A4C7-A7282F58D9B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87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3C75C0-62B3-45F3-A03E-55C468395D6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347386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C616B-20B2-4EED-95AB-682E5CDF29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942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DA39DB-E970-4BA5-A0BC-67E8256FBF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2842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7291C4-738E-41A4-8F04-37FF2DBF4F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6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10BC6B-A0F5-4747-AFB7-4B382204F6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1903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71DF26-A691-43AE-988D-F3B3016EEA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84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3C75C0-62B3-45F3-A03E-55C468395D6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167361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3C75C0-62B3-45F3-A03E-55C468395D6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353317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3C75C0-62B3-45F3-A03E-55C468395D66}"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235765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3C75C0-62B3-45F3-A03E-55C468395D66}"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13311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C75C0-62B3-45F3-A03E-55C468395D66}"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137561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3C75C0-62B3-45F3-A03E-55C468395D6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220539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3C75C0-62B3-45F3-A03E-55C468395D6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D4A5-BB00-4190-ACAD-EE2676C9EBD0}" type="slidenum">
              <a:rPr lang="en-US" smtClean="0"/>
              <a:t>‹#›</a:t>
            </a:fld>
            <a:endParaRPr lang="en-US"/>
          </a:p>
        </p:txBody>
      </p:sp>
    </p:spTree>
    <p:extLst>
      <p:ext uri="{BB962C8B-B14F-4D97-AF65-F5344CB8AC3E}">
        <p14:creationId xmlns:p14="http://schemas.microsoft.com/office/powerpoint/2010/main" val="208933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C75C0-62B3-45F3-A03E-55C468395D66}" type="datetimeFigureOut">
              <a:rPr lang="en-US" smtClean="0"/>
              <a:t>3/2/2023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4D4A5-BB00-4190-ACAD-EE2676C9EBD0}" type="slidenum">
              <a:rPr lang="en-US" smtClean="0"/>
              <a:t>‹#›</a:t>
            </a:fld>
            <a:endParaRPr lang="en-US"/>
          </a:p>
        </p:txBody>
      </p:sp>
    </p:spTree>
    <p:extLst>
      <p:ext uri="{BB962C8B-B14F-4D97-AF65-F5344CB8AC3E}">
        <p14:creationId xmlns:p14="http://schemas.microsoft.com/office/powerpoint/2010/main" val="1663111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defRPr/>
            </a:pPr>
            <a:fld id="{AEB560DB-9B06-45B0-95FC-3DBE74BB62A6}"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896713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Xc3h7Cuh9d195EoE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forms.gle/Xc3h7Cuh9d195EoE6" TargetMode="Externa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Xc3h7Cuh9d195EoE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a:t>THE CHALLENGES OF Original Intent</a:t>
            </a:r>
            <a:br>
              <a:rPr lang="en-US" sz="3600" dirty="0"/>
            </a:br>
            <a:r>
              <a:rPr lang="en-US" sz="2400" dirty="0"/>
              <a:t>Keith L. Dougherty, </a:t>
            </a:r>
            <a:r>
              <a:rPr lang="en-US" sz="2400" dirty="0" err="1"/>
              <a:t>uga</a:t>
            </a:r>
            <a:endParaRPr lang="en-US" sz="2400" dirty="0"/>
          </a:p>
        </p:txBody>
      </p:sp>
      <p:sp>
        <p:nvSpPr>
          <p:cNvPr id="3075" name="Text Placeholder 5"/>
          <p:cNvSpPr>
            <a:spLocks noGrp="1"/>
          </p:cNvSpPr>
          <p:nvPr>
            <p:ph type="body" idx="1"/>
          </p:nvPr>
        </p:nvSpPr>
        <p:spPr/>
        <p:txBody>
          <a:bodyPr/>
          <a:lstStyle/>
          <a:p>
            <a:endParaRPr lang="en-US" altLang="en-US"/>
          </a:p>
        </p:txBody>
      </p:sp>
      <p:sp>
        <p:nvSpPr>
          <p:cNvPr id="3076" name="Slide Number Placeholder 3"/>
          <p:cNvSpPr>
            <a:spLocks noGrp="1"/>
          </p:cNvSpPr>
          <p:nvPr>
            <p:ph type="sldNum" sz="quarter" idx="12"/>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fld id="{D2593522-5359-439E-BF01-0D8C01AED0B4}" type="slidenum">
              <a:rPr lang="en-US" altLang="en-US" sz="1400" smtClean="0">
                <a:solidFill>
                  <a:srgbClr val="000000"/>
                </a:solidFill>
                <a:latin typeface="Arial" panose="020B0604020202020204" pitchFamily="34" charset="0"/>
              </a:rPr>
              <a:pPr algn="ctr">
                <a:spcBef>
                  <a:spcPct val="0"/>
                </a:spcBef>
                <a:buFontTx/>
                <a:buNone/>
              </a:pPr>
              <a:t>1</a:t>
            </a:fld>
            <a:endParaRPr lang="en-US" altLang="en-US" sz="1400">
              <a:solidFill>
                <a:srgbClr val="000000"/>
              </a:solidFill>
              <a:latin typeface="Arial" panose="020B0604020202020204" pitchFamily="34" charset="0"/>
            </a:endParaRPr>
          </a:p>
        </p:txBody>
      </p:sp>
    </p:spTree>
    <p:extLst>
      <p:ext uri="{BB962C8B-B14F-4D97-AF65-F5344CB8AC3E}">
        <p14:creationId xmlns:p14="http://schemas.microsoft.com/office/powerpoint/2010/main" val="4108252166"/>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838200"/>
          </a:xfrm>
        </p:spPr>
        <p:txBody>
          <a:bodyPr>
            <a:normAutofit fontScale="90000"/>
          </a:bodyPr>
          <a:lstStyle/>
          <a:p>
            <a:pPr algn="l"/>
            <a:r>
              <a:rPr lang="en-US" altLang="en-US" sz="3600" b="1" u="sng" dirty="0">
                <a:cs typeface="Arial" panose="020B0604020202020204" pitchFamily="34" charset="0"/>
              </a:rPr>
              <a:t>Original Intent 1:</a:t>
            </a:r>
            <a:br>
              <a:rPr lang="en-US" altLang="en-US" sz="3600" b="1" u="sng" dirty="0">
                <a:cs typeface="Arial" panose="020B0604020202020204" pitchFamily="34" charset="0"/>
              </a:rPr>
            </a:br>
            <a:r>
              <a:rPr lang="en-US" altLang="en-US" sz="3600" b="1" u="sng" dirty="0">
                <a:cs typeface="Arial" panose="020B0604020202020204" pitchFamily="34" charset="0"/>
              </a:rPr>
              <a:t>Ex Post Facto Laws</a:t>
            </a:r>
            <a:endParaRPr lang="en-US" altLang="en-US" sz="3600" b="1" u="sng" dirty="0"/>
          </a:p>
        </p:txBody>
      </p:sp>
      <p:sp>
        <p:nvSpPr>
          <p:cNvPr id="45059" name="Rectangle 3"/>
          <p:cNvSpPr>
            <a:spLocks noGrp="1" noChangeArrowheads="1"/>
          </p:cNvSpPr>
          <p:nvPr>
            <p:ph type="body" sz="half" idx="1"/>
          </p:nvPr>
        </p:nvSpPr>
        <p:spPr>
          <a:xfrm>
            <a:off x="381000" y="1600200"/>
            <a:ext cx="8382000" cy="5029200"/>
          </a:xfrm>
        </p:spPr>
        <p:txBody>
          <a:bodyPr/>
          <a:lstStyle/>
          <a:p>
            <a:r>
              <a:rPr lang="en-US" altLang="en-US" sz="2000" dirty="0"/>
              <a:t>Elbridge Gerry (MA) attempted to clarify the matter by proposing the explicit prohibition of ex post facto laws in civil as well as criminal cases, which all states rejected (Sept 14, </a:t>
            </a:r>
            <a:r>
              <a:rPr lang="en-US" altLang="en-US" sz="2000" dirty="0" err="1"/>
              <a:t>Farrand</a:t>
            </a:r>
            <a:r>
              <a:rPr lang="en-US" altLang="en-US" sz="2000" dirty="0"/>
              <a:t>, 2: 617).</a:t>
            </a:r>
          </a:p>
          <a:p>
            <a:endParaRPr lang="en-US" altLang="en-US" sz="2000" dirty="0"/>
          </a:p>
          <a:p>
            <a:r>
              <a:rPr lang="en-US" altLang="en-US" sz="2000" dirty="0"/>
              <a:t>William Paterson allegedly changed his mind on the issue (Levy 1988, 294).</a:t>
            </a:r>
          </a:p>
          <a:p>
            <a:endParaRPr lang="en-US" altLang="en-US" sz="2000" dirty="0"/>
          </a:p>
          <a:p>
            <a:pPr>
              <a:buFontTx/>
              <a:buNone/>
            </a:pPr>
            <a:r>
              <a:rPr lang="en-US" altLang="en-US" sz="2000" dirty="0"/>
              <a:t>	The framers made no other statements at the Convention on the question of whether ex post facto laws applied to civil cases.</a:t>
            </a:r>
          </a:p>
        </p:txBody>
      </p:sp>
      <p:pic>
        <p:nvPicPr>
          <p:cNvPr id="3" name="Picture 2" descr="A picture containing text, person, person&#10;&#10;Description automatically generated">
            <a:extLst>
              <a:ext uri="{FF2B5EF4-FFF2-40B4-BE49-F238E27FC236}">
                <a16:creationId xmlns:a16="http://schemas.microsoft.com/office/drawing/2014/main" id="{16092AFD-9BF8-D5C2-A16C-6CFE70383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76200"/>
            <a:ext cx="853838" cy="11557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FEEF479-9C15-F12C-38C5-2716833A4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85344"/>
            <a:ext cx="853838" cy="1155700"/>
          </a:xfrm>
          <a:prstGeom prst="rect">
            <a:avLst/>
          </a:prstGeom>
        </p:spPr>
      </p:pic>
    </p:spTree>
    <p:extLst>
      <p:ext uri="{BB962C8B-B14F-4D97-AF65-F5344CB8AC3E}">
        <p14:creationId xmlns:p14="http://schemas.microsoft.com/office/powerpoint/2010/main" val="219389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6B60767E-6159-4424-90EB-8D9ED51CF828}"/>
              </a:ext>
            </a:extLst>
          </p:cNvPr>
          <p:cNvSpPr>
            <a:spLocks noGrp="1" noChangeArrowheads="1"/>
          </p:cNvSpPr>
          <p:nvPr>
            <p:ph type="title"/>
          </p:nvPr>
        </p:nvSpPr>
        <p:spPr/>
        <p:txBody>
          <a:bodyPr/>
          <a:lstStyle/>
          <a:p>
            <a:pPr eaLnBrk="1" hangingPunct="1"/>
            <a:endParaRPr lang="en-US" altLang="en-US" sz="3600" dirty="0">
              <a:ea typeface="Calibri" panose="020F0502020204030204" pitchFamily="34" charset="0"/>
            </a:endParaRPr>
          </a:p>
        </p:txBody>
      </p:sp>
      <p:sp>
        <p:nvSpPr>
          <p:cNvPr id="2053" name="Rectangle 5">
            <a:extLst>
              <a:ext uri="{FF2B5EF4-FFF2-40B4-BE49-F238E27FC236}">
                <a16:creationId xmlns:a16="http://schemas.microsoft.com/office/drawing/2014/main" id="{AE7B38DA-C10A-4C01-A5E0-CD4220EA84CC}"/>
              </a:ext>
            </a:extLst>
          </p:cNvPr>
          <p:cNvSpPr>
            <a:spLocks noGrp="1" noChangeArrowheads="1"/>
          </p:cNvSpPr>
          <p:nvPr>
            <p:ph type="body" idx="1"/>
          </p:nvPr>
        </p:nvSpPr>
        <p:spPr>
          <a:xfrm>
            <a:off x="457200" y="1371600"/>
            <a:ext cx="8229600" cy="4525963"/>
          </a:xfrm>
        </p:spPr>
        <p:txBody>
          <a:bodyPr>
            <a:normAutofit/>
          </a:bodyPr>
          <a:lstStyle/>
          <a:p>
            <a:pPr marL="0" indent="0">
              <a:buNone/>
            </a:pPr>
            <a:r>
              <a:rPr lang="en-US" altLang="en-US" sz="2800" b="1" dirty="0">
                <a:ea typeface="Calibri" panose="020F0502020204030204" pitchFamily="34" charset="0"/>
              </a:rPr>
              <a:t>Poll</a:t>
            </a:r>
          </a:p>
          <a:p>
            <a:pPr marL="457200" lvl="1" indent="0">
              <a:buNone/>
            </a:pPr>
            <a:r>
              <a:rPr lang="en-US" altLang="en-US" sz="2400" dirty="0">
                <a:solidFill>
                  <a:schemeClr val="accent2"/>
                </a:solidFill>
                <a:cs typeface="Arial" panose="020B0604020202020204" pitchFamily="34" charset="0"/>
              </a:rPr>
              <a:t>Did the framers intend to prohibit both criminal and civil ex post facto laws?</a:t>
            </a:r>
            <a:r>
              <a:rPr lang="en-US" altLang="en-US" sz="2400" dirty="0">
                <a:ea typeface="Calibri" panose="020F0502020204030204" pitchFamily="34" charset="0"/>
              </a:rPr>
              <a:t> </a:t>
            </a:r>
          </a:p>
          <a:p>
            <a:pPr marL="1371600" lvl="2" indent="-457200">
              <a:buFont typeface="+mj-lt"/>
              <a:buAutoNum type="alphaUcPeriod"/>
            </a:pPr>
            <a:r>
              <a:rPr lang="en-US" altLang="en-US" sz="2000" dirty="0">
                <a:ea typeface="Calibri" panose="020F0502020204030204" pitchFamily="34" charset="0"/>
              </a:rPr>
              <a:t>Yes.</a:t>
            </a:r>
          </a:p>
          <a:p>
            <a:pPr marL="1371600" lvl="2" indent="-457200">
              <a:buFont typeface="+mj-lt"/>
              <a:buAutoNum type="alphaUcPeriod"/>
            </a:pPr>
            <a:r>
              <a:rPr lang="en-US" altLang="en-US" sz="2000" dirty="0">
                <a:ea typeface="Calibri" panose="020F0502020204030204" pitchFamily="34" charset="0"/>
              </a:rPr>
              <a:t>No.</a:t>
            </a:r>
          </a:p>
          <a:p>
            <a:pPr marL="1371600" lvl="2" indent="-457200">
              <a:buFont typeface="+mj-lt"/>
              <a:buAutoNum type="alphaUcPeriod"/>
            </a:pPr>
            <a:r>
              <a:rPr lang="en-US" altLang="en-US" sz="2000" dirty="0">
                <a:ea typeface="Calibri" panose="020F0502020204030204" pitchFamily="34" charset="0"/>
              </a:rPr>
              <a:t>Not sure.</a:t>
            </a:r>
            <a:endParaRPr lang="en-US" altLang="en-US" sz="1800" dirty="0">
              <a:cs typeface="Arial" panose="020B0604020202020204" pitchFamily="34" charset="0"/>
            </a:endParaRPr>
          </a:p>
          <a:p>
            <a:pPr marL="857250" lvl="3" indent="0">
              <a:buNone/>
            </a:pPr>
            <a:r>
              <a:rPr lang="en-US" altLang="en-US" sz="1800" dirty="0">
                <a:cs typeface="Arial" panose="020B0604020202020204" pitchFamily="34" charset="0"/>
                <a:hlinkClick r:id="rId3"/>
              </a:rPr>
              <a:t>https://forms.gle/Xc3h7Cuh9d195EoE6</a:t>
            </a:r>
            <a:endParaRPr lang="en-US" altLang="en-US" sz="2800" dirty="0">
              <a:ea typeface="Calibri" panose="020F0502020204030204" pitchFamily="34" charset="0"/>
            </a:endParaRPr>
          </a:p>
          <a:p>
            <a:pPr marL="1371600" lvl="2" indent="-457200">
              <a:buFont typeface="+mj-lt"/>
              <a:buAutoNum type="alphaUcPeriod"/>
            </a:pPr>
            <a:endParaRPr lang="en-US" altLang="en-US" sz="2000" dirty="0">
              <a:ea typeface="Calibri" panose="020F0502020204030204" pitchFamily="34" charset="0"/>
            </a:endParaRPr>
          </a:p>
          <a:p>
            <a:pPr marL="457200" lvl="1" indent="0">
              <a:buNone/>
            </a:pPr>
            <a:r>
              <a:rPr lang="en-US" altLang="en-US" sz="1500" b="1" dirty="0">
                <a:cs typeface="Arial" panose="020B0604020202020204" pitchFamily="34" charset="0"/>
              </a:rPr>
              <a:t>Criminal law</a:t>
            </a:r>
            <a:r>
              <a:rPr lang="en-US" altLang="en-US" sz="1500" dirty="0">
                <a:cs typeface="Arial" panose="020B0604020202020204" pitchFamily="34" charset="0"/>
              </a:rPr>
              <a:t> – law concerned with crimes (e.g. laws against theft, murder, espionage).</a:t>
            </a:r>
          </a:p>
          <a:p>
            <a:pPr marL="457200" lvl="1" indent="0">
              <a:buNone/>
            </a:pPr>
            <a:r>
              <a:rPr lang="en-US" altLang="en-US" sz="1500" b="1" dirty="0">
                <a:cs typeface="Arial" panose="020B0604020202020204" pitchFamily="34" charset="0"/>
              </a:rPr>
              <a:t>Civil law</a:t>
            </a:r>
            <a:r>
              <a:rPr lang="en-US" altLang="en-US" sz="1500" dirty="0">
                <a:cs typeface="Arial" panose="020B0604020202020204" pitchFamily="34" charset="0"/>
              </a:rPr>
              <a:t> -- law concerned with private relations between members of society (e.g., suits over breach of contract, property ownership, divorce). </a:t>
            </a:r>
          </a:p>
          <a:p>
            <a:pPr marL="571500" indent="-457200">
              <a:buFont typeface="+mj-lt"/>
              <a:buAutoNum type="alphaUcPeriod" startAt="4"/>
            </a:pPr>
            <a:endParaRPr lang="en-US" altLang="en-US" sz="2800" dirty="0">
              <a:ea typeface="Calibri" panose="020F0502020204030204" pitchFamily="34" charset="0"/>
            </a:endParaRPr>
          </a:p>
          <a:p>
            <a:pPr marL="114300" indent="0">
              <a:buNone/>
            </a:pPr>
            <a:endParaRPr lang="en-US" altLang="en-US" sz="2800" dirty="0">
              <a:ea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16980CAF-19F3-407A-BF43-F641B332F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
            <a:ext cx="1905000" cy="1905000"/>
          </a:xfrm>
          <a:prstGeom prst="rect">
            <a:avLst/>
          </a:prstGeom>
        </p:spPr>
      </p:pic>
    </p:spTree>
    <p:extLst>
      <p:ext uri="{BB962C8B-B14F-4D97-AF65-F5344CB8AC3E}">
        <p14:creationId xmlns:p14="http://schemas.microsoft.com/office/powerpoint/2010/main" val="185909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838200"/>
          </a:xfrm>
        </p:spPr>
        <p:txBody>
          <a:bodyPr>
            <a:normAutofit fontScale="90000"/>
          </a:bodyPr>
          <a:lstStyle/>
          <a:p>
            <a:pPr algn="l"/>
            <a:r>
              <a:rPr lang="en-US" altLang="en-US" sz="3600" b="1" u="sng" dirty="0">
                <a:cs typeface="Arial" panose="020B0604020202020204" pitchFamily="34" charset="0"/>
              </a:rPr>
              <a:t>Original Intent 1:</a:t>
            </a:r>
            <a:br>
              <a:rPr lang="en-US" altLang="en-US" sz="3600" b="1" u="sng" dirty="0">
                <a:cs typeface="Arial" panose="020B0604020202020204" pitchFamily="34" charset="0"/>
              </a:rPr>
            </a:br>
            <a:r>
              <a:rPr lang="en-US" altLang="en-US" sz="3600" b="1" u="sng" dirty="0">
                <a:cs typeface="Arial" panose="020B0604020202020204" pitchFamily="34" charset="0"/>
              </a:rPr>
              <a:t>Ex Post Facto Laws</a:t>
            </a:r>
            <a:endParaRPr lang="en-US" altLang="en-US" sz="3600" b="1" u="sng" dirty="0"/>
          </a:p>
        </p:txBody>
      </p:sp>
      <p:sp>
        <p:nvSpPr>
          <p:cNvPr id="45059" name="Rectangle 3"/>
          <p:cNvSpPr>
            <a:spLocks noGrp="1" noChangeArrowheads="1"/>
          </p:cNvSpPr>
          <p:nvPr>
            <p:ph type="body" sz="half" idx="1"/>
          </p:nvPr>
        </p:nvSpPr>
        <p:spPr>
          <a:xfrm>
            <a:off x="381000" y="1600200"/>
            <a:ext cx="8382000" cy="5029200"/>
          </a:xfrm>
        </p:spPr>
        <p:txBody>
          <a:bodyPr/>
          <a:lstStyle/>
          <a:p>
            <a:r>
              <a:rPr lang="en-US" altLang="en-US" sz="2000" dirty="0"/>
              <a:t>Elbridge Gerry (MA) attempted to clarify the matter by proposing the explicit prohibition of ex post facto laws in civil as well as criminal cases, which all states rejected (Sept 14, </a:t>
            </a:r>
            <a:r>
              <a:rPr lang="en-US" altLang="en-US" sz="2000" dirty="0" err="1"/>
              <a:t>Farrand</a:t>
            </a:r>
            <a:r>
              <a:rPr lang="en-US" altLang="en-US" sz="2000" dirty="0"/>
              <a:t>, 2: 617).</a:t>
            </a:r>
          </a:p>
          <a:p>
            <a:endParaRPr lang="en-US" altLang="en-US" sz="2000" dirty="0"/>
          </a:p>
          <a:p>
            <a:r>
              <a:rPr lang="en-US" altLang="en-US" sz="2000" dirty="0"/>
              <a:t>William Paterson allegedly changed his mind on the issue (Levy 1988, 294).</a:t>
            </a:r>
          </a:p>
          <a:p>
            <a:endParaRPr lang="en-US" altLang="en-US" sz="2000" dirty="0"/>
          </a:p>
          <a:p>
            <a:pPr>
              <a:buFontTx/>
              <a:buNone/>
            </a:pPr>
            <a:r>
              <a:rPr lang="en-US" altLang="en-US" sz="2000" dirty="0"/>
              <a:t>	The framers made no other statements at the Convention on the question of whether ex post facto laws applied to civil cases.</a:t>
            </a:r>
          </a:p>
          <a:p>
            <a:pPr marL="800100" lvl="1" indent="-342900">
              <a:buFont typeface="Times New Roman" panose="02020603050405020304" pitchFamily="18" charset="0"/>
              <a:buAutoNum type="arabicPeriod" startAt="3"/>
            </a:pPr>
            <a:r>
              <a:rPr lang="en-US" altLang="en-US" sz="2400" dirty="0"/>
              <a:t>Questions</a:t>
            </a:r>
          </a:p>
          <a:p>
            <a:pPr marL="1314450" lvl="2" indent="-457200">
              <a:buFont typeface="Times New Roman" panose="02020603050405020304" pitchFamily="18" charset="0"/>
              <a:buAutoNum type="alphaLcPeriod"/>
            </a:pPr>
            <a:r>
              <a:rPr lang="en-US" altLang="en-US" sz="2000" dirty="0"/>
              <a:t>Did the framers intend to prohibit ex post facto laws in civil cases?</a:t>
            </a:r>
          </a:p>
          <a:p>
            <a:pPr marL="1314450" lvl="2" indent="-457200">
              <a:buFont typeface="Times New Roman" panose="02020603050405020304" pitchFamily="18" charset="0"/>
              <a:buAutoNum type="alphaLcPeriod"/>
            </a:pPr>
            <a:r>
              <a:rPr lang="en-US" altLang="en-US" sz="2000" b="1" dirty="0"/>
              <a:t>How do we go about determining the framers intent when 50 of the 55 delegates remain silent on the issue and the remaining 5 disagreed?</a:t>
            </a:r>
          </a:p>
        </p:txBody>
      </p:sp>
      <p:pic>
        <p:nvPicPr>
          <p:cNvPr id="3" name="Picture 2" descr="A picture containing text, person, person&#10;&#10;Description automatically generated">
            <a:extLst>
              <a:ext uri="{FF2B5EF4-FFF2-40B4-BE49-F238E27FC236}">
                <a16:creationId xmlns:a16="http://schemas.microsoft.com/office/drawing/2014/main" id="{16092AFD-9BF8-D5C2-A16C-6CFE70383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76200"/>
            <a:ext cx="853838" cy="11557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FEEF479-9C15-F12C-38C5-2716833A4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85344"/>
            <a:ext cx="853838" cy="1155700"/>
          </a:xfrm>
          <a:prstGeom prst="rect">
            <a:avLst/>
          </a:prstGeom>
        </p:spPr>
      </p:pic>
    </p:spTree>
    <p:extLst>
      <p:ext uri="{BB962C8B-B14F-4D97-AF65-F5344CB8AC3E}">
        <p14:creationId xmlns:p14="http://schemas.microsoft.com/office/powerpoint/2010/main" val="72088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2:</a:t>
            </a:r>
            <a:br>
              <a:rPr lang="en-US" altLang="en-US" b="1" u="sng" dirty="0"/>
            </a:br>
            <a:r>
              <a:rPr lang="en-US" altLang="en-US" b="1" u="sng" dirty="0"/>
              <a:t>The removal of executive appointees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r>
              <a:rPr lang="en-US" altLang="en-US" sz="2000" b="1" dirty="0"/>
              <a:t>Article II, Section 2.</a:t>
            </a:r>
            <a:endParaRPr lang="en-US" altLang="en-US" sz="2000" dirty="0"/>
          </a:p>
          <a:p>
            <a:pPr marL="457200" lvl="1" indent="0">
              <a:buNone/>
              <a:defRPr/>
            </a:pPr>
            <a:r>
              <a:rPr lang="en-US" altLang="en-US" sz="1600" b="1" dirty="0"/>
              <a:t>[The President] </a:t>
            </a:r>
            <a:r>
              <a:rPr lang="en-US" altLang="en-US" sz="1600" dirty="0"/>
              <a:t>shall have Power, by and with the Advice and Consent of the Senate, to make Treaties, provided two thirds of the Senators present concur; and he </a:t>
            </a:r>
            <a:r>
              <a:rPr lang="en-US" altLang="en-US" sz="1600" b="1" dirty="0"/>
              <a:t>shall nominate, and by and with the Advice and Consent of the Senate, shall appoint Ambassadors, other public Ministers and Consuls, Judges of the supreme Court, and all other Officers of the United States, whose Appointments are not herein otherwise provided for</a:t>
            </a:r>
            <a:r>
              <a:rPr lang="en-US" altLang="en-US" sz="1600" dirty="0"/>
              <a:t>, and which shall be established by Law: but the Congress may by Law vest the Appointment of such inferior Officers, as they think proper, in the President alone, in the Courts of Law, or in the Heads of Departments.</a:t>
            </a:r>
          </a:p>
        </p:txBody>
      </p:sp>
    </p:spTree>
    <p:extLst>
      <p:ext uri="{BB962C8B-B14F-4D97-AF65-F5344CB8AC3E}">
        <p14:creationId xmlns:p14="http://schemas.microsoft.com/office/powerpoint/2010/main" val="356435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2:</a:t>
            </a:r>
            <a:br>
              <a:rPr lang="en-US" altLang="en-US" b="1" u="sng" dirty="0"/>
            </a:br>
            <a:r>
              <a:rPr lang="en-US" altLang="en-US" b="1" u="sng" dirty="0"/>
              <a:t>The removal of executive appointees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r>
              <a:rPr lang="en-US" altLang="en-US" sz="2000" b="1" dirty="0"/>
              <a:t>Article II, Section 2.</a:t>
            </a:r>
            <a:endParaRPr lang="en-US" altLang="en-US" sz="2000" dirty="0"/>
          </a:p>
          <a:p>
            <a:pPr marL="457200" lvl="1" indent="0">
              <a:buNone/>
              <a:defRPr/>
            </a:pPr>
            <a:r>
              <a:rPr lang="en-US" altLang="en-US" sz="1600" b="1" dirty="0"/>
              <a:t>[The President] </a:t>
            </a:r>
            <a:r>
              <a:rPr lang="en-US" altLang="en-US" sz="1600" dirty="0"/>
              <a:t>shall have Power, by and with the Advice and Consent of the Senate, to make Treaties, provided two thirds of the Senators present concur; and he </a:t>
            </a:r>
            <a:r>
              <a:rPr lang="en-US" altLang="en-US" sz="1600" b="1" dirty="0"/>
              <a:t>shall nominate, and by and with the Advice and Consent of the Senate, shall appoint Ambassadors, other public Ministers and Consuls, Judges of the supreme Court, and all other Officers of the United States, whose Appointments are not herein otherwise provided for</a:t>
            </a:r>
            <a:r>
              <a:rPr lang="en-US" altLang="en-US" sz="1600" dirty="0"/>
              <a:t>, and which shall be established by Law: </a:t>
            </a:r>
            <a:r>
              <a:rPr lang="en-US" altLang="en-US" sz="1600" dirty="0">
                <a:solidFill>
                  <a:schemeClr val="tx2">
                    <a:lumMod val="60000"/>
                    <a:lumOff val="40000"/>
                  </a:schemeClr>
                </a:solidFill>
              </a:rPr>
              <a:t>but the Congress may by Law vest the </a:t>
            </a:r>
            <a:r>
              <a:rPr lang="en-US" altLang="en-US" sz="1600" b="1" dirty="0">
                <a:solidFill>
                  <a:schemeClr val="tx2">
                    <a:lumMod val="60000"/>
                    <a:lumOff val="40000"/>
                  </a:schemeClr>
                </a:solidFill>
              </a:rPr>
              <a:t>Appointment</a:t>
            </a:r>
            <a:r>
              <a:rPr lang="en-US" altLang="en-US" sz="1600" dirty="0">
                <a:solidFill>
                  <a:schemeClr val="tx2">
                    <a:lumMod val="60000"/>
                    <a:lumOff val="40000"/>
                  </a:schemeClr>
                </a:solidFill>
              </a:rPr>
              <a:t> of such inferior Officers, as they think proper, in the President alone, </a:t>
            </a:r>
            <a:r>
              <a:rPr lang="en-US" altLang="en-US" sz="1600" dirty="0"/>
              <a:t>in the Courts of Law, or in the Heads of Departments.</a:t>
            </a:r>
          </a:p>
          <a:p>
            <a:pPr marL="990600" lvl="1" indent="-533400">
              <a:buFontTx/>
              <a:buAutoNum type="alphaLcPeriod"/>
              <a:defRPr/>
            </a:pPr>
            <a:endParaRPr lang="en-US" altLang="en-US" sz="2000" dirty="0"/>
          </a:p>
          <a:p>
            <a:pPr marL="57150" indent="0">
              <a:buNone/>
              <a:defRPr/>
            </a:pPr>
            <a:r>
              <a:rPr lang="en-US" altLang="en-US" sz="2000" b="1" dirty="0"/>
              <a:t>Article II, Section 4</a:t>
            </a:r>
            <a:r>
              <a:rPr lang="en-US" altLang="en-US" sz="2000" dirty="0"/>
              <a:t>.</a:t>
            </a:r>
          </a:p>
          <a:p>
            <a:pPr marL="457200" lvl="1" indent="0">
              <a:buNone/>
              <a:defRPr/>
            </a:pPr>
            <a:r>
              <a:rPr lang="en-US" altLang="en-US" sz="1600" dirty="0">
                <a:solidFill>
                  <a:schemeClr val="tx2">
                    <a:lumMod val="60000"/>
                    <a:lumOff val="40000"/>
                  </a:schemeClr>
                </a:solidFill>
              </a:rPr>
              <a:t>The President, Vice President and all civil Officers of the United States, shall be removed from Office on Impeachment for, and Conviction of, Treason, Bribery, or other high Crimes and Misdemeanors.</a:t>
            </a:r>
          </a:p>
          <a:p>
            <a:pPr marL="457200" lvl="1" indent="0">
              <a:buNone/>
              <a:defRPr/>
            </a:pPr>
            <a:endParaRPr lang="en-US" altLang="en-US" sz="1600" b="1" dirty="0"/>
          </a:p>
          <a:p>
            <a:pPr marL="457200" lvl="1" indent="0">
              <a:buNone/>
              <a:defRPr/>
            </a:pPr>
            <a:r>
              <a:rPr lang="en-US" altLang="en-US" sz="1600" b="1" dirty="0">
                <a:solidFill>
                  <a:schemeClr val="tx2">
                    <a:lumMod val="60000"/>
                    <a:lumOff val="40000"/>
                  </a:schemeClr>
                </a:solidFill>
              </a:rPr>
              <a:t>Does the President have the power to remove inferior officers?</a:t>
            </a:r>
          </a:p>
        </p:txBody>
      </p:sp>
    </p:spTree>
    <p:extLst>
      <p:ext uri="{BB962C8B-B14F-4D97-AF65-F5344CB8AC3E}">
        <p14:creationId xmlns:p14="http://schemas.microsoft.com/office/powerpoint/2010/main" val="167089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2:</a:t>
            </a:r>
            <a:br>
              <a:rPr lang="en-US" altLang="en-US" b="1" u="sng" dirty="0"/>
            </a:br>
            <a:r>
              <a:rPr lang="en-US" altLang="en-US" b="1" u="sng" dirty="0"/>
              <a:t>The removal of executive appointees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5" name="TextBox 4"/>
          <p:cNvSpPr txBox="1"/>
          <p:nvPr/>
        </p:nvSpPr>
        <p:spPr>
          <a:xfrm>
            <a:off x="685800" y="3200400"/>
            <a:ext cx="1676399" cy="369332"/>
          </a:xfrm>
          <a:prstGeom prst="rect">
            <a:avLst/>
          </a:prstGeom>
          <a:noFill/>
        </p:spPr>
        <p:txBody>
          <a:bodyPr wrap="square" rtlCol="0">
            <a:spAutoFit/>
          </a:bodyPr>
          <a:lstStyle/>
          <a:p>
            <a:r>
              <a:rPr lang="en-US" dirty="0"/>
              <a:t>James Madison         </a:t>
            </a:r>
          </a:p>
        </p:txBody>
      </p:sp>
      <p:sp>
        <p:nvSpPr>
          <p:cNvPr id="2" name="TextBox 1"/>
          <p:cNvSpPr txBox="1"/>
          <p:nvPr/>
        </p:nvSpPr>
        <p:spPr>
          <a:xfrm>
            <a:off x="2590800" y="1612880"/>
            <a:ext cx="5867400" cy="3970318"/>
          </a:xfrm>
          <a:prstGeom prst="rect">
            <a:avLst/>
          </a:prstGeom>
          <a:noFill/>
        </p:spPr>
        <p:txBody>
          <a:bodyPr wrap="square" rtlCol="0">
            <a:spAutoFit/>
          </a:bodyPr>
          <a:lstStyle/>
          <a:p>
            <a:endParaRPr lang="en-US" dirty="0"/>
          </a:p>
          <a:p>
            <a:r>
              <a:rPr lang="en-US" dirty="0"/>
              <a:t>Madison (who is now a member of the House) sponsors a bill that appoints a secretary of foreign affairs, war, and treasury who "shall be appointed by the president, by and with the advice of the Senate, and to be </a:t>
            </a:r>
            <a:r>
              <a:rPr lang="en-US" dirty="0">
                <a:solidFill>
                  <a:schemeClr val="tx2">
                    <a:lumMod val="60000"/>
                    <a:lumOff val="40000"/>
                  </a:schemeClr>
                </a:solidFill>
              </a:rPr>
              <a:t>removable by the President</a:t>
            </a:r>
            <a:r>
              <a:rPr lang="en-US" dirty="0"/>
              <a:t>.“</a:t>
            </a:r>
          </a:p>
          <a:p>
            <a:endParaRPr lang="en-US" dirty="0"/>
          </a:p>
          <a:p>
            <a:r>
              <a:rPr lang="en-US" dirty="0"/>
              <a:t>William Smith (SC, House) objects because he thinks "removable by the President" is unconstitutional.  Smith says the President can't remove them.  They must be impeached (from Article II, Sections 2 &amp; 4).</a:t>
            </a:r>
          </a:p>
          <a:p>
            <a:endParaRPr lang="en-US" dirty="0"/>
          </a:p>
          <a:p>
            <a:r>
              <a:rPr lang="en-US" dirty="0"/>
              <a:t>The idea doesn’t get enough support, so Smith then argues that the President can only remove executive appointees with the advice and consent of the Senate.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4001965"/>
            <a:ext cx="1861361" cy="1484435"/>
          </a:xfrm>
          <a:prstGeom prst="rect">
            <a:avLst/>
          </a:prstGeom>
        </p:spPr>
      </p:pic>
      <p:sp>
        <p:nvSpPr>
          <p:cNvPr id="8" name="TextBox 7"/>
          <p:cNvSpPr txBox="1"/>
          <p:nvPr/>
        </p:nvSpPr>
        <p:spPr>
          <a:xfrm>
            <a:off x="2590800" y="1524000"/>
            <a:ext cx="3276600" cy="369332"/>
          </a:xfrm>
          <a:prstGeom prst="rect">
            <a:avLst/>
          </a:prstGeom>
          <a:noFill/>
        </p:spPr>
        <p:txBody>
          <a:bodyPr wrap="square" rtlCol="0">
            <a:spAutoFit/>
          </a:bodyPr>
          <a:lstStyle/>
          <a:p>
            <a:r>
              <a:rPr lang="en-US" u="sng" dirty="0"/>
              <a:t>First U.S. Congress (1789-1790)</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120" y="1981200"/>
            <a:ext cx="1062280" cy="1246554"/>
          </a:xfrm>
          <a:prstGeom prst="rect">
            <a:avLst/>
          </a:prstGeom>
        </p:spPr>
      </p:pic>
      <p:sp>
        <p:nvSpPr>
          <p:cNvPr id="10" name="TextBox 9"/>
          <p:cNvSpPr txBox="1"/>
          <p:nvPr/>
        </p:nvSpPr>
        <p:spPr>
          <a:xfrm>
            <a:off x="762001" y="5410200"/>
            <a:ext cx="1523999" cy="369332"/>
          </a:xfrm>
          <a:prstGeom prst="rect">
            <a:avLst/>
          </a:prstGeom>
          <a:noFill/>
        </p:spPr>
        <p:txBody>
          <a:bodyPr wrap="square" rtlCol="0">
            <a:spAutoFit/>
          </a:bodyPr>
          <a:lstStyle/>
          <a:p>
            <a:r>
              <a:rPr lang="en-US" dirty="0"/>
              <a:t>William Smith         </a:t>
            </a:r>
          </a:p>
        </p:txBody>
      </p:sp>
    </p:spTree>
    <p:extLst>
      <p:ext uri="{BB962C8B-B14F-4D97-AF65-F5344CB8AC3E}">
        <p14:creationId xmlns:p14="http://schemas.microsoft.com/office/powerpoint/2010/main" val="427937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2:</a:t>
            </a:r>
            <a:br>
              <a:rPr lang="en-US" altLang="en-US" b="1" u="sng" dirty="0"/>
            </a:br>
            <a:r>
              <a:rPr lang="en-US" altLang="en-US" b="1" u="sng" dirty="0"/>
              <a:t>The removal of executive appointees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2" name="TextBox 1"/>
          <p:cNvSpPr txBox="1"/>
          <p:nvPr/>
        </p:nvSpPr>
        <p:spPr>
          <a:xfrm>
            <a:off x="2590800" y="1612880"/>
            <a:ext cx="5867400" cy="3908762"/>
          </a:xfrm>
          <a:prstGeom prst="rect">
            <a:avLst/>
          </a:prstGeom>
          <a:noFill/>
        </p:spPr>
        <p:txBody>
          <a:bodyPr wrap="square" rtlCol="0">
            <a:spAutoFit/>
          </a:bodyPr>
          <a:lstStyle/>
          <a:p>
            <a:endParaRPr lang="en-US" dirty="0"/>
          </a:p>
          <a:p>
            <a:r>
              <a:rPr lang="en-US" dirty="0"/>
              <a:t>Smith argues that the President can only remove executive appointees with the advice and consent of the Senate.</a:t>
            </a:r>
          </a:p>
          <a:p>
            <a:endParaRPr lang="en-US" dirty="0"/>
          </a:p>
          <a:p>
            <a:pPr marL="285750" indent="-285750">
              <a:buFont typeface="Arial" panose="020B0604020202020204" pitchFamily="34" charset="0"/>
              <a:buChar char="•"/>
            </a:pPr>
            <a:r>
              <a:rPr lang="en-US" sz="1600" dirty="0"/>
              <a:t>To Substantiate his point, Smith makes reference to the Federalist papers, in particular Federalist 77 which reads:</a:t>
            </a:r>
          </a:p>
          <a:p>
            <a:pPr marL="285750" indent="-285750">
              <a:buFont typeface="Arial" panose="020B0604020202020204" pitchFamily="34" charset="0"/>
              <a:buChar char="•"/>
            </a:pPr>
            <a:endParaRPr lang="en-US" sz="1600" dirty="0"/>
          </a:p>
          <a:p>
            <a:pPr lvl="1"/>
            <a:r>
              <a:rPr lang="en-US" sz="1600" dirty="0"/>
              <a:t>“IT HAS been mentioned as one of the advantages to be expected from the co-operation of the </a:t>
            </a:r>
            <a:r>
              <a:rPr lang="en-US" sz="1600" b="1" dirty="0"/>
              <a:t>Senate</a:t>
            </a:r>
            <a:r>
              <a:rPr lang="en-US" sz="1600" dirty="0"/>
              <a:t>, in the business of appointments, that it would contribute to the stability of the administration.  </a:t>
            </a:r>
            <a:r>
              <a:rPr lang="en-US" sz="1600" b="1" dirty="0"/>
              <a:t>The consent of that body would be necessary to displace as well as to appoint</a:t>
            </a:r>
            <a:r>
              <a:rPr lang="en-US" sz="1600" dirty="0"/>
              <a:t>.”</a:t>
            </a:r>
          </a:p>
          <a:p>
            <a:pPr lvl="1"/>
            <a:endParaRPr lang="en-US" sz="1600" dirty="0"/>
          </a:p>
          <a:p>
            <a:pPr marL="742950" lvl="1" indent="-285750">
              <a:buFont typeface="Arial" panose="020B0604020202020204" pitchFamily="34" charset="0"/>
              <a:buChar char="•"/>
            </a:pPr>
            <a:r>
              <a:rPr lang="en-US" sz="1600" dirty="0"/>
              <a:t>Is there any problem referencing the Federalist papers as a source about the intent of the framers?</a:t>
            </a:r>
          </a:p>
        </p:txBody>
      </p:sp>
      <p:sp>
        <p:nvSpPr>
          <p:cNvPr id="8" name="TextBox 7"/>
          <p:cNvSpPr txBox="1"/>
          <p:nvPr/>
        </p:nvSpPr>
        <p:spPr>
          <a:xfrm>
            <a:off x="2590800" y="1524000"/>
            <a:ext cx="2933699" cy="369332"/>
          </a:xfrm>
          <a:prstGeom prst="rect">
            <a:avLst/>
          </a:prstGeom>
          <a:noFill/>
        </p:spPr>
        <p:txBody>
          <a:bodyPr wrap="square" rtlCol="0">
            <a:spAutoFit/>
          </a:bodyPr>
          <a:lstStyle/>
          <a:p>
            <a:r>
              <a:rPr lang="en-US" u="sng" dirty="0"/>
              <a:t>First Congress (1789-1790)</a:t>
            </a:r>
          </a:p>
        </p:txBody>
      </p:sp>
      <p:pic>
        <p:nvPicPr>
          <p:cNvPr id="3" name="Picture 2">
            <a:extLst>
              <a:ext uri="{FF2B5EF4-FFF2-40B4-BE49-F238E27FC236}">
                <a16:creationId xmlns:a16="http://schemas.microsoft.com/office/drawing/2014/main" id="{59F44454-F993-AB84-F2DF-A79BA09F5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575233"/>
            <a:ext cx="1861361" cy="1484435"/>
          </a:xfrm>
          <a:prstGeom prst="rect">
            <a:avLst/>
          </a:prstGeom>
        </p:spPr>
      </p:pic>
      <p:sp>
        <p:nvSpPr>
          <p:cNvPr id="4" name="TextBox 3">
            <a:extLst>
              <a:ext uri="{FF2B5EF4-FFF2-40B4-BE49-F238E27FC236}">
                <a16:creationId xmlns:a16="http://schemas.microsoft.com/office/drawing/2014/main" id="{D93C917A-2CF9-BE2F-B32A-3FC8844762E1}"/>
              </a:ext>
            </a:extLst>
          </p:cNvPr>
          <p:cNvSpPr txBox="1"/>
          <p:nvPr/>
        </p:nvSpPr>
        <p:spPr>
          <a:xfrm>
            <a:off x="762001" y="2983468"/>
            <a:ext cx="1523999" cy="369332"/>
          </a:xfrm>
          <a:prstGeom prst="rect">
            <a:avLst/>
          </a:prstGeom>
          <a:noFill/>
        </p:spPr>
        <p:txBody>
          <a:bodyPr wrap="square" rtlCol="0">
            <a:spAutoFit/>
          </a:bodyPr>
          <a:lstStyle/>
          <a:p>
            <a:r>
              <a:rPr lang="en-US" dirty="0"/>
              <a:t>William Smith         </a:t>
            </a:r>
          </a:p>
        </p:txBody>
      </p:sp>
    </p:spTree>
    <p:extLst>
      <p:ext uri="{BB962C8B-B14F-4D97-AF65-F5344CB8AC3E}">
        <p14:creationId xmlns:p14="http://schemas.microsoft.com/office/powerpoint/2010/main" val="147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2:</a:t>
            </a:r>
            <a:br>
              <a:rPr lang="en-US" altLang="en-US" b="1" u="sng" dirty="0"/>
            </a:br>
            <a:r>
              <a:rPr lang="en-US" altLang="en-US" b="1" u="sng" dirty="0"/>
              <a:t>The removal of executive appointees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2" name="TextBox 1"/>
          <p:cNvSpPr txBox="1"/>
          <p:nvPr/>
        </p:nvSpPr>
        <p:spPr>
          <a:xfrm>
            <a:off x="2590800" y="1612880"/>
            <a:ext cx="5867400" cy="3416320"/>
          </a:xfrm>
          <a:prstGeom prst="rect">
            <a:avLst/>
          </a:prstGeom>
          <a:noFill/>
        </p:spPr>
        <p:txBody>
          <a:bodyPr wrap="square" rtlCol="0">
            <a:spAutoFit/>
          </a:bodyPr>
          <a:lstStyle/>
          <a:p>
            <a:endParaRPr lang="en-US" dirty="0"/>
          </a:p>
          <a:p>
            <a:r>
              <a:rPr lang="en-US" dirty="0"/>
              <a:t>This doesn’t convince enough people, so Smith goes down the hall and asks "</a:t>
            </a:r>
            <a:r>
              <a:rPr lang="en-US" dirty="0" err="1"/>
              <a:t>Publius</a:t>
            </a:r>
            <a:r>
              <a:rPr lang="en-US" dirty="0"/>
              <a:t>" (a.k.a. Madison) what was meant by the passage in Federalist 77.</a:t>
            </a:r>
          </a:p>
          <a:p>
            <a:endParaRPr lang="en-US" sz="1600" dirty="0"/>
          </a:p>
          <a:p>
            <a:endParaRPr lang="en-US" sz="1600" dirty="0"/>
          </a:p>
          <a:p>
            <a:endParaRPr lang="en-US" sz="1600" dirty="0"/>
          </a:p>
          <a:p>
            <a:r>
              <a:rPr lang="en-US" sz="1600" dirty="0"/>
              <a:t>Madison responds by saying that he changed his mind and that the President alone should have the power to remove members of the executive!</a:t>
            </a:r>
          </a:p>
          <a:p>
            <a:endParaRPr lang="en-US" sz="1600" dirty="0"/>
          </a:p>
          <a:p>
            <a:r>
              <a:rPr lang="en-US" sz="1600" dirty="0"/>
              <a:t>At which point Smith concedes, because he wants to adhere to original intent of the framers.</a:t>
            </a:r>
          </a:p>
        </p:txBody>
      </p:sp>
      <p:sp>
        <p:nvSpPr>
          <p:cNvPr id="8" name="TextBox 7"/>
          <p:cNvSpPr txBox="1"/>
          <p:nvPr/>
        </p:nvSpPr>
        <p:spPr>
          <a:xfrm>
            <a:off x="2590800" y="1524000"/>
            <a:ext cx="2933699" cy="369332"/>
          </a:xfrm>
          <a:prstGeom prst="rect">
            <a:avLst/>
          </a:prstGeom>
          <a:noFill/>
        </p:spPr>
        <p:txBody>
          <a:bodyPr wrap="square" rtlCol="0">
            <a:spAutoFit/>
          </a:bodyPr>
          <a:lstStyle/>
          <a:p>
            <a:r>
              <a:rPr lang="en-US" u="sng" dirty="0"/>
              <a:t>First Congress (1789-1790)</a:t>
            </a:r>
          </a:p>
        </p:txBody>
      </p:sp>
      <p:sp>
        <p:nvSpPr>
          <p:cNvPr id="9" name="TextBox 8"/>
          <p:cNvSpPr txBox="1"/>
          <p:nvPr/>
        </p:nvSpPr>
        <p:spPr>
          <a:xfrm>
            <a:off x="609600" y="4724400"/>
            <a:ext cx="1676399" cy="369332"/>
          </a:xfrm>
          <a:prstGeom prst="rect">
            <a:avLst/>
          </a:prstGeom>
          <a:noFill/>
        </p:spPr>
        <p:txBody>
          <a:bodyPr wrap="square" rtlCol="0">
            <a:spAutoFit/>
          </a:bodyPr>
          <a:lstStyle/>
          <a:p>
            <a:r>
              <a:rPr lang="en-US" dirty="0"/>
              <a:t>James Madison         </a:t>
            </a:r>
          </a:p>
        </p:txBody>
      </p:sp>
      <p:sp>
        <p:nvSpPr>
          <p:cNvPr id="4" name="TextBox 3"/>
          <p:cNvSpPr txBox="1"/>
          <p:nvPr/>
        </p:nvSpPr>
        <p:spPr>
          <a:xfrm>
            <a:off x="609600" y="5410200"/>
            <a:ext cx="7848600" cy="646331"/>
          </a:xfrm>
          <a:prstGeom prst="rect">
            <a:avLst/>
          </a:prstGeom>
          <a:noFill/>
        </p:spPr>
        <p:txBody>
          <a:bodyPr wrap="square" rtlCol="0">
            <a:spAutoFit/>
          </a:bodyPr>
          <a:lstStyle/>
          <a:p>
            <a:r>
              <a:rPr lang="en-US" dirty="0"/>
              <a:t>What do you think about that?  Is it really up to Madison to determine the intent of the framers?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505200"/>
            <a:ext cx="1062280" cy="1246554"/>
          </a:xfrm>
          <a:prstGeom prst="rect">
            <a:avLst/>
          </a:prstGeom>
        </p:spPr>
      </p:pic>
      <p:pic>
        <p:nvPicPr>
          <p:cNvPr id="6" name="Picture 5">
            <a:extLst>
              <a:ext uri="{FF2B5EF4-FFF2-40B4-BE49-F238E27FC236}">
                <a16:creationId xmlns:a16="http://schemas.microsoft.com/office/drawing/2014/main" id="{18A22404-264A-DE43-E00E-622C265C7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575233"/>
            <a:ext cx="1861361" cy="1484435"/>
          </a:xfrm>
          <a:prstGeom prst="rect">
            <a:avLst/>
          </a:prstGeom>
        </p:spPr>
      </p:pic>
      <p:sp>
        <p:nvSpPr>
          <p:cNvPr id="7" name="TextBox 6">
            <a:extLst>
              <a:ext uri="{FF2B5EF4-FFF2-40B4-BE49-F238E27FC236}">
                <a16:creationId xmlns:a16="http://schemas.microsoft.com/office/drawing/2014/main" id="{AB1C3839-7EB6-A441-4E02-68F0D53C9C68}"/>
              </a:ext>
            </a:extLst>
          </p:cNvPr>
          <p:cNvSpPr txBox="1"/>
          <p:nvPr/>
        </p:nvSpPr>
        <p:spPr>
          <a:xfrm>
            <a:off x="762001" y="2983468"/>
            <a:ext cx="1523999" cy="369332"/>
          </a:xfrm>
          <a:prstGeom prst="rect">
            <a:avLst/>
          </a:prstGeom>
          <a:noFill/>
        </p:spPr>
        <p:txBody>
          <a:bodyPr wrap="square" rtlCol="0">
            <a:spAutoFit/>
          </a:bodyPr>
          <a:lstStyle/>
          <a:p>
            <a:r>
              <a:rPr lang="en-US" dirty="0"/>
              <a:t>William Smith         </a:t>
            </a:r>
          </a:p>
        </p:txBody>
      </p:sp>
    </p:spTree>
    <p:extLst>
      <p:ext uri="{BB962C8B-B14F-4D97-AF65-F5344CB8AC3E}">
        <p14:creationId xmlns:p14="http://schemas.microsoft.com/office/powerpoint/2010/main" val="344178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2:</a:t>
            </a:r>
            <a:br>
              <a:rPr lang="en-US" altLang="en-US" b="1" u="sng" dirty="0"/>
            </a:br>
            <a:r>
              <a:rPr lang="en-US" altLang="en-US" b="1" u="sng" dirty="0"/>
              <a:t>The removal of executive appointees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2" name="TextBox 1"/>
          <p:cNvSpPr txBox="1"/>
          <p:nvPr/>
        </p:nvSpPr>
        <p:spPr>
          <a:xfrm>
            <a:off x="2590800" y="1612880"/>
            <a:ext cx="5867400" cy="3416320"/>
          </a:xfrm>
          <a:prstGeom prst="rect">
            <a:avLst/>
          </a:prstGeom>
          <a:noFill/>
        </p:spPr>
        <p:txBody>
          <a:bodyPr wrap="square" rtlCol="0">
            <a:spAutoFit/>
          </a:bodyPr>
          <a:lstStyle/>
          <a:p>
            <a:endParaRPr lang="en-US" dirty="0"/>
          </a:p>
          <a:p>
            <a:r>
              <a:rPr lang="en-US" dirty="0"/>
              <a:t>This doesn’t convince enough people, so Smith goes down the hall and asks "</a:t>
            </a:r>
            <a:r>
              <a:rPr lang="en-US" dirty="0" err="1"/>
              <a:t>Publius</a:t>
            </a:r>
            <a:r>
              <a:rPr lang="en-US" dirty="0"/>
              <a:t>" (a.k.a. Madison) what was meant by the passage in Federalist 77.</a:t>
            </a:r>
          </a:p>
          <a:p>
            <a:endParaRPr lang="en-US" sz="1600" dirty="0"/>
          </a:p>
          <a:p>
            <a:endParaRPr lang="en-US" sz="1600" dirty="0"/>
          </a:p>
          <a:p>
            <a:endParaRPr lang="en-US" sz="1600" dirty="0"/>
          </a:p>
          <a:p>
            <a:r>
              <a:rPr lang="en-US" sz="1600" dirty="0"/>
              <a:t>Madison responds by saying that he changed his mind and that the President alone should have the power to remove members of the executive!</a:t>
            </a:r>
          </a:p>
          <a:p>
            <a:endParaRPr lang="en-US" sz="1600" dirty="0"/>
          </a:p>
          <a:p>
            <a:r>
              <a:rPr lang="en-US" sz="1600" dirty="0"/>
              <a:t>At which point Smith concedes, because he wants to adhere to original intent of the framers.</a:t>
            </a:r>
          </a:p>
        </p:txBody>
      </p:sp>
      <p:sp>
        <p:nvSpPr>
          <p:cNvPr id="8" name="TextBox 7"/>
          <p:cNvSpPr txBox="1"/>
          <p:nvPr/>
        </p:nvSpPr>
        <p:spPr>
          <a:xfrm>
            <a:off x="2590800" y="1524000"/>
            <a:ext cx="2933699" cy="369332"/>
          </a:xfrm>
          <a:prstGeom prst="rect">
            <a:avLst/>
          </a:prstGeom>
          <a:noFill/>
        </p:spPr>
        <p:txBody>
          <a:bodyPr wrap="square" rtlCol="0">
            <a:spAutoFit/>
          </a:bodyPr>
          <a:lstStyle/>
          <a:p>
            <a:r>
              <a:rPr lang="en-US" u="sng" dirty="0"/>
              <a:t>First Congress (1789-1790)</a:t>
            </a:r>
          </a:p>
        </p:txBody>
      </p:sp>
      <p:sp>
        <p:nvSpPr>
          <p:cNvPr id="9" name="TextBox 8"/>
          <p:cNvSpPr txBox="1"/>
          <p:nvPr/>
        </p:nvSpPr>
        <p:spPr>
          <a:xfrm>
            <a:off x="609600" y="4724400"/>
            <a:ext cx="1676399" cy="369332"/>
          </a:xfrm>
          <a:prstGeom prst="rect">
            <a:avLst/>
          </a:prstGeom>
          <a:noFill/>
        </p:spPr>
        <p:txBody>
          <a:bodyPr wrap="square" rtlCol="0">
            <a:spAutoFit/>
          </a:bodyPr>
          <a:lstStyle/>
          <a:p>
            <a:r>
              <a:rPr lang="en-US" dirty="0"/>
              <a:t>James Madison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505200"/>
            <a:ext cx="1062280" cy="1246554"/>
          </a:xfrm>
          <a:prstGeom prst="rect">
            <a:avLst/>
          </a:prstGeom>
        </p:spPr>
      </p:pic>
      <p:sp>
        <p:nvSpPr>
          <p:cNvPr id="13" name="TextBox 12"/>
          <p:cNvSpPr txBox="1"/>
          <p:nvPr/>
        </p:nvSpPr>
        <p:spPr>
          <a:xfrm>
            <a:off x="609600" y="5410200"/>
            <a:ext cx="7848600" cy="646331"/>
          </a:xfrm>
          <a:prstGeom prst="rect">
            <a:avLst/>
          </a:prstGeom>
          <a:noFill/>
        </p:spPr>
        <p:txBody>
          <a:bodyPr wrap="square" rtlCol="0">
            <a:spAutoFit/>
          </a:bodyPr>
          <a:lstStyle/>
          <a:p>
            <a:r>
              <a:rPr lang="en-US" dirty="0"/>
              <a:t>Why is Smith listening to the interpretation of one man when he originally thought his idea contradicted the language of the Constitution?</a:t>
            </a:r>
          </a:p>
        </p:txBody>
      </p:sp>
      <p:pic>
        <p:nvPicPr>
          <p:cNvPr id="3" name="Picture 2">
            <a:extLst>
              <a:ext uri="{FF2B5EF4-FFF2-40B4-BE49-F238E27FC236}">
                <a16:creationId xmlns:a16="http://schemas.microsoft.com/office/drawing/2014/main" id="{464629EB-DA63-53F5-199E-D3F09C6AD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575233"/>
            <a:ext cx="1861361" cy="1484435"/>
          </a:xfrm>
          <a:prstGeom prst="rect">
            <a:avLst/>
          </a:prstGeom>
        </p:spPr>
      </p:pic>
      <p:sp>
        <p:nvSpPr>
          <p:cNvPr id="4" name="TextBox 3">
            <a:extLst>
              <a:ext uri="{FF2B5EF4-FFF2-40B4-BE49-F238E27FC236}">
                <a16:creationId xmlns:a16="http://schemas.microsoft.com/office/drawing/2014/main" id="{FACF28F5-F8D1-401D-1242-5FE8F0D2230C}"/>
              </a:ext>
            </a:extLst>
          </p:cNvPr>
          <p:cNvSpPr txBox="1"/>
          <p:nvPr/>
        </p:nvSpPr>
        <p:spPr>
          <a:xfrm>
            <a:off x="762001" y="2983468"/>
            <a:ext cx="1523999" cy="369332"/>
          </a:xfrm>
          <a:prstGeom prst="rect">
            <a:avLst/>
          </a:prstGeom>
          <a:noFill/>
        </p:spPr>
        <p:txBody>
          <a:bodyPr wrap="square" rtlCol="0">
            <a:spAutoFit/>
          </a:bodyPr>
          <a:lstStyle/>
          <a:p>
            <a:r>
              <a:rPr lang="en-US" dirty="0"/>
              <a:t>William Smith         </a:t>
            </a:r>
          </a:p>
        </p:txBody>
      </p:sp>
    </p:spTree>
    <p:extLst>
      <p:ext uri="{BB962C8B-B14F-4D97-AF65-F5344CB8AC3E}">
        <p14:creationId xmlns:p14="http://schemas.microsoft.com/office/powerpoint/2010/main" val="366641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2:</a:t>
            </a:r>
            <a:br>
              <a:rPr lang="en-US" altLang="en-US" b="1" u="sng" dirty="0"/>
            </a:br>
            <a:r>
              <a:rPr lang="en-US" altLang="en-US" b="1" u="sng" dirty="0"/>
              <a:t>The removal of executive appointees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2" name="TextBox 1"/>
          <p:cNvSpPr txBox="1"/>
          <p:nvPr/>
        </p:nvSpPr>
        <p:spPr>
          <a:xfrm>
            <a:off x="2590800" y="1612880"/>
            <a:ext cx="5867400" cy="3416320"/>
          </a:xfrm>
          <a:prstGeom prst="rect">
            <a:avLst/>
          </a:prstGeom>
          <a:noFill/>
        </p:spPr>
        <p:txBody>
          <a:bodyPr wrap="square" rtlCol="0">
            <a:spAutoFit/>
          </a:bodyPr>
          <a:lstStyle/>
          <a:p>
            <a:endParaRPr lang="en-US" dirty="0"/>
          </a:p>
          <a:p>
            <a:r>
              <a:rPr lang="en-US" dirty="0"/>
              <a:t>This doesn’t convince enough people, so Smith goes down the hall and asks "</a:t>
            </a:r>
            <a:r>
              <a:rPr lang="en-US" dirty="0" err="1"/>
              <a:t>Publius</a:t>
            </a:r>
            <a:r>
              <a:rPr lang="en-US" dirty="0"/>
              <a:t>" (a.k.a. Madison) what was meant by the passage in Federalist 77.</a:t>
            </a:r>
          </a:p>
          <a:p>
            <a:endParaRPr lang="en-US" sz="1600" dirty="0"/>
          </a:p>
          <a:p>
            <a:endParaRPr lang="en-US" sz="1600" dirty="0"/>
          </a:p>
          <a:p>
            <a:endParaRPr lang="en-US" sz="1600" dirty="0"/>
          </a:p>
          <a:p>
            <a:r>
              <a:rPr lang="en-US" sz="1600" dirty="0"/>
              <a:t>Madison responds by saying that he changed his mind and that the President alone should have the power to remove members of the executive!</a:t>
            </a:r>
          </a:p>
          <a:p>
            <a:endParaRPr lang="en-US" sz="1600" dirty="0"/>
          </a:p>
          <a:p>
            <a:r>
              <a:rPr lang="en-US" sz="1600" dirty="0"/>
              <a:t>At which point Smith concedes, because he wants to adhere to original intent of the framers.</a:t>
            </a:r>
          </a:p>
        </p:txBody>
      </p:sp>
      <p:sp>
        <p:nvSpPr>
          <p:cNvPr id="8" name="TextBox 7"/>
          <p:cNvSpPr txBox="1"/>
          <p:nvPr/>
        </p:nvSpPr>
        <p:spPr>
          <a:xfrm>
            <a:off x="2590800" y="1524000"/>
            <a:ext cx="2933699" cy="369332"/>
          </a:xfrm>
          <a:prstGeom prst="rect">
            <a:avLst/>
          </a:prstGeom>
          <a:noFill/>
        </p:spPr>
        <p:txBody>
          <a:bodyPr wrap="square" rtlCol="0">
            <a:spAutoFit/>
          </a:bodyPr>
          <a:lstStyle/>
          <a:p>
            <a:r>
              <a:rPr lang="en-US" u="sng" dirty="0"/>
              <a:t>First Congress (1789-1790)</a:t>
            </a:r>
          </a:p>
        </p:txBody>
      </p:sp>
      <p:sp>
        <p:nvSpPr>
          <p:cNvPr id="9" name="TextBox 8"/>
          <p:cNvSpPr txBox="1"/>
          <p:nvPr/>
        </p:nvSpPr>
        <p:spPr>
          <a:xfrm>
            <a:off x="609600" y="4724400"/>
            <a:ext cx="1676399" cy="369332"/>
          </a:xfrm>
          <a:prstGeom prst="rect">
            <a:avLst/>
          </a:prstGeom>
          <a:noFill/>
        </p:spPr>
        <p:txBody>
          <a:bodyPr wrap="square" rtlCol="0">
            <a:spAutoFit/>
          </a:bodyPr>
          <a:lstStyle/>
          <a:p>
            <a:r>
              <a:rPr lang="en-US" dirty="0"/>
              <a:t>James Madison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505200"/>
            <a:ext cx="1062280" cy="1246554"/>
          </a:xfrm>
          <a:prstGeom prst="rect">
            <a:avLst/>
          </a:prstGeom>
        </p:spPr>
      </p:pic>
      <p:sp>
        <p:nvSpPr>
          <p:cNvPr id="14" name="TextBox 13"/>
          <p:cNvSpPr txBox="1"/>
          <p:nvPr/>
        </p:nvSpPr>
        <p:spPr>
          <a:xfrm>
            <a:off x="609600" y="5410200"/>
            <a:ext cx="7848600" cy="646331"/>
          </a:xfrm>
          <a:prstGeom prst="rect">
            <a:avLst/>
          </a:prstGeom>
          <a:noFill/>
        </p:spPr>
        <p:txBody>
          <a:bodyPr wrap="square" rtlCol="0">
            <a:spAutoFit/>
          </a:bodyPr>
          <a:lstStyle/>
          <a:p>
            <a:r>
              <a:rPr lang="en-US" dirty="0"/>
              <a:t>Instead of original intent, why don’t we rely on the plain meaning of the text, as understood by people from the period in which it was written?</a:t>
            </a:r>
          </a:p>
        </p:txBody>
      </p:sp>
      <p:pic>
        <p:nvPicPr>
          <p:cNvPr id="3" name="Picture 2">
            <a:extLst>
              <a:ext uri="{FF2B5EF4-FFF2-40B4-BE49-F238E27FC236}">
                <a16:creationId xmlns:a16="http://schemas.microsoft.com/office/drawing/2014/main" id="{02C66060-05CF-3487-353A-F1FD79AFB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575233"/>
            <a:ext cx="1861361" cy="1484435"/>
          </a:xfrm>
          <a:prstGeom prst="rect">
            <a:avLst/>
          </a:prstGeom>
        </p:spPr>
      </p:pic>
      <p:sp>
        <p:nvSpPr>
          <p:cNvPr id="4" name="TextBox 3">
            <a:extLst>
              <a:ext uri="{FF2B5EF4-FFF2-40B4-BE49-F238E27FC236}">
                <a16:creationId xmlns:a16="http://schemas.microsoft.com/office/drawing/2014/main" id="{232E600F-6D30-2330-53B2-99F55469EFCC}"/>
              </a:ext>
            </a:extLst>
          </p:cNvPr>
          <p:cNvSpPr txBox="1"/>
          <p:nvPr/>
        </p:nvSpPr>
        <p:spPr>
          <a:xfrm>
            <a:off x="762001" y="2983468"/>
            <a:ext cx="1523999" cy="369332"/>
          </a:xfrm>
          <a:prstGeom prst="rect">
            <a:avLst/>
          </a:prstGeom>
          <a:noFill/>
        </p:spPr>
        <p:txBody>
          <a:bodyPr wrap="square" rtlCol="0">
            <a:spAutoFit/>
          </a:bodyPr>
          <a:lstStyle/>
          <a:p>
            <a:r>
              <a:rPr lang="en-US" dirty="0"/>
              <a:t>William Smith         </a:t>
            </a:r>
          </a:p>
        </p:txBody>
      </p:sp>
    </p:spTree>
    <p:extLst>
      <p:ext uri="{BB962C8B-B14F-4D97-AF65-F5344CB8AC3E}">
        <p14:creationId xmlns:p14="http://schemas.microsoft.com/office/powerpoint/2010/main" val="12040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64" name="Rectangle 450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429369" y="238539"/>
            <a:ext cx="8263890" cy="1434415"/>
          </a:xfrm>
        </p:spPr>
        <p:txBody>
          <a:bodyPr vert="horz" lIns="91440" tIns="45720" rIns="91440" bIns="45720" rtlCol="0" anchor="b">
            <a:normAutofit/>
          </a:bodyPr>
          <a:lstStyle/>
          <a:p>
            <a:pPr algn="l">
              <a:lnSpc>
                <a:spcPct val="90000"/>
              </a:lnSpc>
            </a:pPr>
            <a:r>
              <a:rPr lang="en-US" altLang="en-US" sz="4700" b="1" u="sng"/>
              <a:t>Original Intent</a:t>
            </a:r>
          </a:p>
        </p:txBody>
      </p:sp>
      <p:sp>
        <p:nvSpPr>
          <p:cNvPr id="450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9" name="Rectangle 3"/>
          <p:cNvSpPr>
            <a:spLocks noGrp="1" noChangeArrowheads="1"/>
          </p:cNvSpPr>
          <p:nvPr>
            <p:ph type="body" sz="half" idx="1"/>
          </p:nvPr>
        </p:nvSpPr>
        <p:spPr>
          <a:xfrm>
            <a:off x="429369" y="2071316"/>
            <a:ext cx="5035164" cy="4119172"/>
          </a:xfrm>
        </p:spPr>
        <p:txBody>
          <a:bodyPr vert="horz" lIns="91440" tIns="45720" rIns="91440" bIns="45720" rtlCol="0" anchor="t">
            <a:normAutofit/>
          </a:bodyPr>
          <a:lstStyle/>
          <a:p>
            <a:pPr marL="171450" lvl="2" indent="0">
              <a:lnSpc>
                <a:spcPct val="90000"/>
              </a:lnSpc>
              <a:buNone/>
            </a:pPr>
            <a:r>
              <a:rPr lang="en-US" altLang="en-US" b="1" dirty="0"/>
              <a:t>Have you ever been asked what a particular ordinance, statute, or clause in a constitution means?</a:t>
            </a:r>
          </a:p>
          <a:p>
            <a:pPr marL="171450" lvl="2" indent="0">
              <a:lnSpc>
                <a:spcPct val="90000"/>
              </a:lnSpc>
              <a:buNone/>
            </a:pPr>
            <a:endParaRPr lang="en-US" altLang="en-US" sz="2000" dirty="0"/>
          </a:p>
          <a:p>
            <a:pPr marL="171450" lvl="2" indent="0">
              <a:lnSpc>
                <a:spcPct val="90000"/>
              </a:lnSpc>
              <a:buNone/>
            </a:pPr>
            <a:r>
              <a:rPr lang="en-US" altLang="en-US" sz="2000" dirty="0"/>
              <a:t>For example, Art 1, sec. 1, para. 18 of the Georgia Constitution reads:</a:t>
            </a:r>
          </a:p>
          <a:p>
            <a:pPr marL="171450" lvl="2" indent="0">
              <a:lnSpc>
                <a:spcPct val="90000"/>
              </a:lnSpc>
              <a:buNone/>
            </a:pPr>
            <a:r>
              <a:rPr lang="en-US" altLang="en-US" sz="2000" i="1" dirty="0"/>
              <a:t>No person shall be put in jeopardy of life or liberty more than once for the same offense except when a new trial has been granted after conviction or in case of mistrial.</a:t>
            </a:r>
          </a:p>
        </p:txBody>
      </p:sp>
      <p:pic>
        <p:nvPicPr>
          <p:cNvPr id="3" name="Picture 2" descr="A group of people sitting at a table&#10;&#10;Description automatically generated with medium confidence">
            <a:extLst>
              <a:ext uri="{FF2B5EF4-FFF2-40B4-BE49-F238E27FC236}">
                <a16:creationId xmlns:a16="http://schemas.microsoft.com/office/drawing/2014/main" id="{F9E21170-DBBB-18E3-C86C-AD0F71F3126E}"/>
              </a:ext>
            </a:extLst>
          </p:cNvPr>
          <p:cNvPicPr>
            <a:picLocks noChangeAspect="1"/>
          </p:cNvPicPr>
          <p:nvPr/>
        </p:nvPicPr>
        <p:blipFill rotWithShape="1">
          <a:blip r:embed="rId2">
            <a:extLst>
              <a:ext uri="{28A0092B-C50C-407E-A947-70E740481C1C}">
                <a14:useLocalDpi xmlns:a14="http://schemas.microsoft.com/office/drawing/2010/main" val="0"/>
              </a:ext>
            </a:extLst>
          </a:blip>
          <a:srcRect l="38513" r="14510" b="1"/>
          <a:stretch/>
        </p:blipFill>
        <p:spPr>
          <a:xfrm>
            <a:off x="5756743" y="2093976"/>
            <a:ext cx="2955798" cy="4096512"/>
          </a:xfrm>
          <a:prstGeom prst="rect">
            <a:avLst/>
          </a:prstGeom>
        </p:spPr>
      </p:pic>
    </p:spTree>
    <p:extLst>
      <p:ext uri="{BB962C8B-B14F-4D97-AF65-F5344CB8AC3E}">
        <p14:creationId xmlns:p14="http://schemas.microsoft.com/office/powerpoint/2010/main" val="305995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3:</a:t>
            </a:r>
            <a:br>
              <a:rPr lang="en-US" altLang="en-US" b="1" u="sng" dirty="0"/>
            </a:br>
            <a:r>
              <a:rPr lang="en-US" altLang="en-US" b="1" u="sng" dirty="0"/>
              <a:t>Explanatory Amendments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2" name="TextBox 1"/>
          <p:cNvSpPr txBox="1"/>
          <p:nvPr/>
        </p:nvSpPr>
        <p:spPr>
          <a:xfrm>
            <a:off x="2590800" y="1612880"/>
            <a:ext cx="5867400" cy="3139321"/>
          </a:xfrm>
          <a:prstGeom prst="rect">
            <a:avLst/>
          </a:prstGeom>
          <a:noFill/>
        </p:spPr>
        <p:txBody>
          <a:bodyPr wrap="square" rtlCol="0">
            <a:spAutoFit/>
          </a:bodyPr>
          <a:lstStyle/>
          <a:p>
            <a:endParaRPr lang="en-US" dirty="0"/>
          </a:p>
          <a:p>
            <a:r>
              <a:rPr lang="en-US" i="1" dirty="0"/>
              <a:t>The Congress shall have Power To lay and collect Taxes, Duties, Imposts and Excises,..</a:t>
            </a:r>
          </a:p>
          <a:p>
            <a:r>
              <a:rPr lang="en-US" i="1" dirty="0"/>
              <a:t>To borrow Money …</a:t>
            </a:r>
          </a:p>
          <a:p>
            <a:r>
              <a:rPr lang="en-US" i="1" dirty="0"/>
              <a:t>To regulate Commerce …</a:t>
            </a:r>
          </a:p>
          <a:p>
            <a:r>
              <a:rPr lang="en-US" i="1" dirty="0"/>
              <a:t>To establish a uniform Rule of Naturalization … </a:t>
            </a:r>
          </a:p>
          <a:p>
            <a:r>
              <a:rPr lang="en-US" i="1" dirty="0">
                <a:solidFill>
                  <a:schemeClr val="tx2">
                    <a:lumMod val="60000"/>
                    <a:lumOff val="40000"/>
                  </a:schemeClr>
                </a:solidFill>
              </a:rPr>
              <a:t>… To make all Laws which shall be necessary and proper for carrying into Execution the foregoing Powers</a:t>
            </a:r>
            <a:r>
              <a:rPr lang="en-US" i="1" dirty="0"/>
              <a:t>, and all other Powers vested by this Constitution in the Government of the United States, or in any Department or Officer thereof (Art. 1, Sec. 8).</a:t>
            </a:r>
          </a:p>
        </p:txBody>
      </p:sp>
      <p:sp>
        <p:nvSpPr>
          <p:cNvPr id="8" name="TextBox 7"/>
          <p:cNvSpPr txBox="1"/>
          <p:nvPr/>
        </p:nvSpPr>
        <p:spPr>
          <a:xfrm>
            <a:off x="2590800" y="1524000"/>
            <a:ext cx="4953000" cy="369332"/>
          </a:xfrm>
          <a:prstGeom prst="rect">
            <a:avLst/>
          </a:prstGeom>
          <a:noFill/>
        </p:spPr>
        <p:txBody>
          <a:bodyPr wrap="square" rtlCol="0">
            <a:spAutoFit/>
          </a:bodyPr>
          <a:lstStyle/>
          <a:p>
            <a:r>
              <a:rPr lang="en-US" u="sng" dirty="0"/>
              <a:t>Necessary and Proper Clause of US Constitution:</a:t>
            </a:r>
          </a:p>
        </p:txBody>
      </p:sp>
      <p:sp>
        <p:nvSpPr>
          <p:cNvPr id="12" name="TextBox 11"/>
          <p:cNvSpPr txBox="1"/>
          <p:nvPr/>
        </p:nvSpPr>
        <p:spPr>
          <a:xfrm>
            <a:off x="869196" y="2777835"/>
            <a:ext cx="1523999" cy="369332"/>
          </a:xfrm>
          <a:prstGeom prst="rect">
            <a:avLst/>
          </a:prstGeom>
          <a:noFill/>
        </p:spPr>
        <p:txBody>
          <a:bodyPr wrap="square" rtlCol="0">
            <a:spAutoFit/>
          </a:bodyPr>
          <a:lstStyle/>
          <a:p>
            <a:r>
              <a:rPr lang="en-US" dirty="0"/>
              <a:t>John Lansing</a:t>
            </a:r>
          </a:p>
        </p:txBody>
      </p:sp>
      <p:graphicFrame>
        <p:nvGraphicFramePr>
          <p:cNvPr id="3" name="Object 2"/>
          <p:cNvGraphicFramePr>
            <a:graphicFrameLocks noChangeAspect="1"/>
          </p:cNvGraphicFramePr>
          <p:nvPr>
            <p:extLst>
              <p:ext uri="{D42A27DB-BD31-4B8C-83A1-F6EECF244321}">
                <p14:modId xmlns:p14="http://schemas.microsoft.com/office/powerpoint/2010/main" val="498698065"/>
              </p:ext>
            </p:extLst>
          </p:nvPr>
        </p:nvGraphicFramePr>
        <p:xfrm>
          <a:off x="1112004" y="1490030"/>
          <a:ext cx="914400" cy="1312753"/>
        </p:xfrm>
        <a:graphic>
          <a:graphicData uri="http://schemas.openxmlformats.org/presentationml/2006/ole">
            <mc:AlternateContent xmlns:mc="http://schemas.openxmlformats.org/markup-compatibility/2006">
              <mc:Choice xmlns:v="urn:schemas-microsoft-com:vml" Requires="v">
                <p:oleObj r:id="rId2" imgW="1282320" imgH="1841040" progId="">
                  <p:embed/>
                </p:oleObj>
              </mc:Choice>
              <mc:Fallback>
                <p:oleObj r:id="rId2" imgW="1282320" imgH="1841040" progId="">
                  <p:embed/>
                  <p:pic>
                    <p:nvPicPr>
                      <p:cNvPr id="0" name=""/>
                      <p:cNvPicPr/>
                      <p:nvPr/>
                    </p:nvPicPr>
                    <p:blipFill>
                      <a:blip r:embed="rId3"/>
                      <a:stretch>
                        <a:fillRect/>
                      </a:stretch>
                    </p:blipFill>
                    <p:spPr>
                      <a:xfrm>
                        <a:off x="1112004" y="1490030"/>
                        <a:ext cx="914400" cy="1312753"/>
                      </a:xfrm>
                      <a:prstGeom prst="rect">
                        <a:avLst/>
                      </a:prstGeom>
                    </p:spPr>
                  </p:pic>
                </p:oleObj>
              </mc:Fallback>
            </mc:AlternateContent>
          </a:graphicData>
        </a:graphic>
      </p:graphicFrame>
      <p:sp>
        <p:nvSpPr>
          <p:cNvPr id="15" name="TextBox 14"/>
          <p:cNvSpPr txBox="1"/>
          <p:nvPr/>
        </p:nvSpPr>
        <p:spPr>
          <a:xfrm>
            <a:off x="608308" y="4840069"/>
            <a:ext cx="7848600" cy="646331"/>
          </a:xfrm>
          <a:prstGeom prst="rect">
            <a:avLst/>
          </a:prstGeom>
          <a:noFill/>
        </p:spPr>
        <p:txBody>
          <a:bodyPr wrap="square" rtlCol="0">
            <a:spAutoFit/>
          </a:bodyPr>
          <a:lstStyle/>
          <a:p>
            <a:r>
              <a:rPr lang="en-US" dirty="0"/>
              <a:t>John Lansing, said it’s not clear what this clause means, so he proposed an explanatory amendment at his state’s ratifying convention to clarify it. </a:t>
            </a:r>
          </a:p>
        </p:txBody>
      </p:sp>
    </p:spTree>
    <p:extLst>
      <p:ext uri="{BB962C8B-B14F-4D97-AF65-F5344CB8AC3E}">
        <p14:creationId xmlns:p14="http://schemas.microsoft.com/office/powerpoint/2010/main" val="45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3:</a:t>
            </a:r>
            <a:br>
              <a:rPr lang="en-US" altLang="en-US" b="1" u="sng" dirty="0"/>
            </a:br>
            <a:r>
              <a:rPr lang="en-US" altLang="en-US" b="1" u="sng" dirty="0"/>
              <a:t>Explanatory Amendments</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2" name="TextBox 1"/>
          <p:cNvSpPr txBox="1"/>
          <p:nvPr/>
        </p:nvSpPr>
        <p:spPr>
          <a:xfrm>
            <a:off x="2590800" y="1612880"/>
            <a:ext cx="5867400" cy="2862322"/>
          </a:xfrm>
          <a:prstGeom prst="rect">
            <a:avLst/>
          </a:prstGeom>
          <a:noFill/>
        </p:spPr>
        <p:txBody>
          <a:bodyPr wrap="square" rtlCol="0">
            <a:spAutoFit/>
          </a:bodyPr>
          <a:lstStyle/>
          <a:p>
            <a:endParaRPr lang="en-US" dirty="0"/>
          </a:p>
          <a:p>
            <a:r>
              <a:rPr lang="en-US" dirty="0"/>
              <a:t>Lansing proposes the following explanatory amendment:</a:t>
            </a:r>
          </a:p>
          <a:p>
            <a:endParaRPr lang="en-US" sz="1600" dirty="0"/>
          </a:p>
          <a:p>
            <a:r>
              <a:rPr lang="en-US" sz="1600" dirty="0"/>
              <a:t>Respecting the power to make all laws necessary for the carrying the Constitution into execution,--</a:t>
            </a:r>
          </a:p>
          <a:p>
            <a:endParaRPr lang="en-US" sz="1600" dirty="0"/>
          </a:p>
          <a:p>
            <a:r>
              <a:rPr lang="en-US" sz="1600" dirty="0"/>
              <a:t>    "Provided, That no power shall be exercised by Congress, but such as is expressly given by this Constitution; and all others, not expressly given, shall be reserved to the respective states, to be by them exercised."</a:t>
            </a:r>
          </a:p>
          <a:p>
            <a:endParaRPr lang="en-US" sz="1600" dirty="0"/>
          </a:p>
        </p:txBody>
      </p:sp>
      <p:sp>
        <p:nvSpPr>
          <p:cNvPr id="8" name="TextBox 7"/>
          <p:cNvSpPr txBox="1"/>
          <p:nvPr/>
        </p:nvSpPr>
        <p:spPr>
          <a:xfrm>
            <a:off x="2590800" y="1524000"/>
            <a:ext cx="4419600" cy="369332"/>
          </a:xfrm>
          <a:prstGeom prst="rect">
            <a:avLst/>
          </a:prstGeom>
          <a:noFill/>
        </p:spPr>
        <p:txBody>
          <a:bodyPr wrap="square" rtlCol="0">
            <a:spAutoFit/>
          </a:bodyPr>
          <a:lstStyle/>
          <a:p>
            <a:r>
              <a:rPr lang="en-US" u="sng" dirty="0"/>
              <a:t>New York Ratifying Convention, July 2, 1788</a:t>
            </a:r>
          </a:p>
        </p:txBody>
      </p:sp>
      <p:sp>
        <p:nvSpPr>
          <p:cNvPr id="12" name="TextBox 11"/>
          <p:cNvSpPr txBox="1"/>
          <p:nvPr/>
        </p:nvSpPr>
        <p:spPr>
          <a:xfrm>
            <a:off x="869196" y="2777835"/>
            <a:ext cx="1523999" cy="369332"/>
          </a:xfrm>
          <a:prstGeom prst="rect">
            <a:avLst/>
          </a:prstGeom>
          <a:noFill/>
        </p:spPr>
        <p:txBody>
          <a:bodyPr wrap="square" rtlCol="0">
            <a:spAutoFit/>
          </a:bodyPr>
          <a:lstStyle/>
          <a:p>
            <a:r>
              <a:rPr lang="en-US" dirty="0"/>
              <a:t>John Lansing</a:t>
            </a:r>
          </a:p>
        </p:txBody>
      </p:sp>
      <p:graphicFrame>
        <p:nvGraphicFramePr>
          <p:cNvPr id="3" name="Object 2"/>
          <p:cNvGraphicFramePr>
            <a:graphicFrameLocks noChangeAspect="1"/>
          </p:cNvGraphicFramePr>
          <p:nvPr/>
        </p:nvGraphicFramePr>
        <p:xfrm>
          <a:off x="1112004" y="1490030"/>
          <a:ext cx="914400" cy="1312753"/>
        </p:xfrm>
        <a:graphic>
          <a:graphicData uri="http://schemas.openxmlformats.org/presentationml/2006/ole">
            <mc:AlternateContent xmlns:mc="http://schemas.openxmlformats.org/markup-compatibility/2006">
              <mc:Choice xmlns:v="urn:schemas-microsoft-com:vml" Requires="v">
                <p:oleObj r:id="rId2" imgW="1282320" imgH="1841040" progId="">
                  <p:embed/>
                </p:oleObj>
              </mc:Choice>
              <mc:Fallback>
                <p:oleObj r:id="rId2" imgW="1282320" imgH="1841040" progId="">
                  <p:embed/>
                  <p:pic>
                    <p:nvPicPr>
                      <p:cNvPr id="3" name="Object 2"/>
                      <p:cNvPicPr/>
                      <p:nvPr/>
                    </p:nvPicPr>
                    <p:blipFill>
                      <a:blip r:embed="rId3"/>
                      <a:stretch>
                        <a:fillRect/>
                      </a:stretch>
                    </p:blipFill>
                    <p:spPr>
                      <a:xfrm>
                        <a:off x="1112004" y="1490030"/>
                        <a:ext cx="914400" cy="1312753"/>
                      </a:xfrm>
                      <a:prstGeom prst="rect">
                        <a:avLst/>
                      </a:prstGeom>
                    </p:spPr>
                  </p:pic>
                </p:oleObj>
              </mc:Fallback>
            </mc:AlternateContent>
          </a:graphicData>
        </a:graphic>
      </p:graphicFrame>
      <p:sp>
        <p:nvSpPr>
          <p:cNvPr id="15" name="TextBox 14"/>
          <p:cNvSpPr txBox="1"/>
          <p:nvPr/>
        </p:nvSpPr>
        <p:spPr>
          <a:xfrm>
            <a:off x="608308" y="4343400"/>
            <a:ext cx="7848600" cy="2031325"/>
          </a:xfrm>
          <a:prstGeom prst="rect">
            <a:avLst/>
          </a:prstGeom>
          <a:noFill/>
        </p:spPr>
        <p:txBody>
          <a:bodyPr wrap="square" rtlCol="0">
            <a:spAutoFit/>
          </a:bodyPr>
          <a:lstStyle/>
          <a:p>
            <a:r>
              <a:rPr lang="en-US" dirty="0"/>
              <a:t>John Jay, a Federalist, encouraged explanatory amendments like this at the New York Ratifying Convention, dominated by Anti-Federalists. </a:t>
            </a:r>
          </a:p>
          <a:p>
            <a:endParaRPr lang="en-US" dirty="0"/>
          </a:p>
          <a:p>
            <a:r>
              <a:rPr lang="en-US" dirty="0"/>
              <a:t>There existence suggests that at least some folks did not read the Constitution with the “same plain meaning.”</a:t>
            </a:r>
          </a:p>
          <a:p>
            <a:endParaRPr lang="en-US" dirty="0"/>
          </a:p>
          <a:p>
            <a:r>
              <a:rPr lang="en-US" dirty="0"/>
              <a:t>What do you think about that?</a:t>
            </a:r>
          </a:p>
        </p:txBody>
      </p:sp>
    </p:spTree>
    <p:extLst>
      <p:ext uri="{BB962C8B-B14F-4D97-AF65-F5344CB8AC3E}">
        <p14:creationId xmlns:p14="http://schemas.microsoft.com/office/powerpoint/2010/main" val="64398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4:</a:t>
            </a:r>
            <a:br>
              <a:rPr lang="en-US" altLang="en-US" b="1" u="sng" dirty="0"/>
            </a:br>
            <a:r>
              <a:rPr lang="en-US" altLang="en-US" b="1" u="sng" dirty="0"/>
              <a:t>Extent of Legislative Power</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2" name="TextBox 1"/>
          <p:cNvSpPr txBox="1"/>
          <p:nvPr/>
        </p:nvSpPr>
        <p:spPr>
          <a:xfrm>
            <a:off x="685800" y="1612880"/>
            <a:ext cx="7772400" cy="1661993"/>
          </a:xfrm>
          <a:prstGeom prst="rect">
            <a:avLst/>
          </a:prstGeom>
          <a:noFill/>
        </p:spPr>
        <p:txBody>
          <a:bodyPr wrap="square" rtlCol="0">
            <a:spAutoFit/>
          </a:bodyPr>
          <a:lstStyle/>
          <a:p>
            <a:endParaRPr lang="en-US" dirty="0"/>
          </a:p>
          <a:p>
            <a:r>
              <a:rPr lang="en-US" dirty="0"/>
              <a:t>The sixth resolution of the Report of the Committee of the Whole on the power of the national legislature was presented on the floor:</a:t>
            </a:r>
            <a:endParaRPr lang="en-US" sz="1600" dirty="0"/>
          </a:p>
          <a:p>
            <a:r>
              <a:rPr lang="en-US" sz="1600" dirty="0">
                <a:solidFill>
                  <a:schemeClr val="tx2">
                    <a:lumMod val="60000"/>
                    <a:lumOff val="40000"/>
                  </a:schemeClr>
                </a:solidFill>
              </a:rPr>
              <a:t>"And moreover to legislate </a:t>
            </a:r>
            <a:r>
              <a:rPr lang="en-US" sz="1600" b="1" dirty="0">
                <a:solidFill>
                  <a:schemeClr val="tx2">
                    <a:lumMod val="60000"/>
                    <a:lumOff val="40000"/>
                  </a:schemeClr>
                </a:solidFill>
              </a:rPr>
              <a:t>in all cases to which the separate States are incompetent</a:t>
            </a:r>
            <a:r>
              <a:rPr lang="en-US" sz="1600" dirty="0">
                <a:solidFill>
                  <a:schemeClr val="tx2">
                    <a:lumMod val="60000"/>
                    <a:lumOff val="40000"/>
                  </a:schemeClr>
                </a:solidFill>
              </a:rPr>
              <a:t>; or in which the harmony of the U. S. may be interrupted by the exercise of individual legislation."</a:t>
            </a:r>
          </a:p>
          <a:p>
            <a:endParaRPr lang="en-US" sz="1600" dirty="0"/>
          </a:p>
        </p:txBody>
      </p:sp>
      <p:sp>
        <p:nvSpPr>
          <p:cNvPr id="8" name="TextBox 7"/>
          <p:cNvSpPr txBox="1"/>
          <p:nvPr/>
        </p:nvSpPr>
        <p:spPr>
          <a:xfrm>
            <a:off x="685800" y="1532057"/>
            <a:ext cx="4419600" cy="369332"/>
          </a:xfrm>
          <a:prstGeom prst="rect">
            <a:avLst/>
          </a:prstGeom>
          <a:noFill/>
        </p:spPr>
        <p:txBody>
          <a:bodyPr wrap="square" rtlCol="0">
            <a:spAutoFit/>
          </a:bodyPr>
          <a:lstStyle/>
          <a:p>
            <a:r>
              <a:rPr lang="en-US" u="sng" dirty="0"/>
              <a:t>Philadelphia Convention, July 16, 1787</a:t>
            </a:r>
          </a:p>
        </p:txBody>
      </p:sp>
      <p:sp>
        <p:nvSpPr>
          <p:cNvPr id="15" name="TextBox 14"/>
          <p:cNvSpPr txBox="1"/>
          <p:nvPr/>
        </p:nvSpPr>
        <p:spPr>
          <a:xfrm>
            <a:off x="734292" y="3200400"/>
            <a:ext cx="7848600" cy="3416320"/>
          </a:xfrm>
          <a:prstGeom prst="rect">
            <a:avLst/>
          </a:prstGeom>
          <a:noFill/>
        </p:spPr>
        <p:txBody>
          <a:bodyPr wrap="square" rtlCol="0">
            <a:spAutoFit/>
          </a:bodyPr>
          <a:lstStyle/>
          <a:p>
            <a:r>
              <a:rPr lang="en-US" dirty="0"/>
              <a:t>Pierce Butler (SC) calls for some explanation of the extent of this power; particularly of the word </a:t>
            </a:r>
            <a:r>
              <a:rPr lang="en-US" i="1" dirty="0"/>
              <a:t>incompetent</a:t>
            </a:r>
            <a:r>
              <a:rPr lang="en-US" dirty="0"/>
              <a:t>. The vagueness of the terms rendered it impossible for any precise judgment to be formed.</a:t>
            </a:r>
          </a:p>
          <a:p>
            <a:endParaRPr lang="en-US" dirty="0"/>
          </a:p>
          <a:p>
            <a:r>
              <a:rPr lang="en-US" dirty="0"/>
              <a:t>Nathaniel Gorham (MA). The vagueness of the terms constitutes the propriety of them. We are now establishing general principles, to be extended hereafter into details which will be precise &amp; explicit. </a:t>
            </a:r>
          </a:p>
          <a:p>
            <a:endParaRPr lang="en-US" dirty="0"/>
          </a:p>
          <a:p>
            <a:r>
              <a:rPr lang="en-US" dirty="0"/>
              <a:t>John Rutledge (SC) proposes that the clause be committed to a committee so that the vagueness could be made more explicit.  </a:t>
            </a:r>
          </a:p>
          <a:p>
            <a:endParaRPr lang="en-US" dirty="0"/>
          </a:p>
          <a:p>
            <a:r>
              <a:rPr lang="en-US" dirty="0"/>
              <a:t>The states are equally divided on the commitment 5-5, so the question was lost.</a:t>
            </a:r>
          </a:p>
        </p:txBody>
      </p:sp>
      <p:pic>
        <p:nvPicPr>
          <p:cNvPr id="2050" name="Picture 2" descr="Image result for image pierce but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313544"/>
            <a:ext cx="561107" cy="802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50451727"/>
              </p:ext>
            </p:extLst>
          </p:nvPr>
        </p:nvGraphicFramePr>
        <p:xfrm>
          <a:off x="76200" y="4428836"/>
          <a:ext cx="612465" cy="779091"/>
        </p:xfrm>
        <a:graphic>
          <a:graphicData uri="http://schemas.openxmlformats.org/presentationml/2006/ole">
            <mc:AlternateContent xmlns:mc="http://schemas.openxmlformats.org/markup-compatibility/2006">
              <mc:Choice xmlns:v="urn:schemas-microsoft-com:vml" Requires="v">
                <p:oleObj r:id="rId3" imgW="1726920" imgH="2196720" progId="">
                  <p:embed/>
                </p:oleObj>
              </mc:Choice>
              <mc:Fallback>
                <p:oleObj r:id="rId3" imgW="1726920" imgH="2196720" progId="">
                  <p:embed/>
                  <p:pic>
                    <p:nvPicPr>
                      <p:cNvPr id="0" name=""/>
                      <p:cNvPicPr/>
                      <p:nvPr/>
                    </p:nvPicPr>
                    <p:blipFill>
                      <a:blip r:embed="rId4"/>
                      <a:stretch>
                        <a:fillRect/>
                      </a:stretch>
                    </p:blipFill>
                    <p:spPr>
                      <a:xfrm>
                        <a:off x="76200" y="4428836"/>
                        <a:ext cx="612465" cy="77909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40676677"/>
              </p:ext>
            </p:extLst>
          </p:nvPr>
        </p:nvGraphicFramePr>
        <p:xfrm>
          <a:off x="76200" y="5504872"/>
          <a:ext cx="601575" cy="769457"/>
        </p:xfrm>
        <a:graphic>
          <a:graphicData uri="http://schemas.openxmlformats.org/presentationml/2006/ole">
            <mc:AlternateContent xmlns:mc="http://schemas.openxmlformats.org/markup-compatibility/2006">
              <mc:Choice xmlns:v="urn:schemas-microsoft-com:vml" Requires="v">
                <p:oleObj r:id="rId5" imgW="9282240" imgH="11872800" progId="">
                  <p:embed/>
                </p:oleObj>
              </mc:Choice>
              <mc:Fallback>
                <p:oleObj r:id="rId5" imgW="9282240" imgH="11872800" progId="">
                  <p:embed/>
                  <p:pic>
                    <p:nvPicPr>
                      <p:cNvPr id="0" name=""/>
                      <p:cNvPicPr/>
                      <p:nvPr/>
                    </p:nvPicPr>
                    <p:blipFill>
                      <a:blip r:embed="rId6"/>
                      <a:stretch>
                        <a:fillRect/>
                      </a:stretch>
                    </p:blipFill>
                    <p:spPr>
                      <a:xfrm>
                        <a:off x="76200" y="5504872"/>
                        <a:ext cx="601575" cy="769457"/>
                      </a:xfrm>
                      <a:prstGeom prst="rect">
                        <a:avLst/>
                      </a:prstGeom>
                    </p:spPr>
                  </p:pic>
                </p:oleObj>
              </mc:Fallback>
            </mc:AlternateContent>
          </a:graphicData>
        </a:graphic>
      </p:graphicFrame>
    </p:spTree>
    <p:extLst>
      <p:ext uri="{BB962C8B-B14F-4D97-AF65-F5344CB8AC3E}">
        <p14:creationId xmlns:p14="http://schemas.microsoft.com/office/powerpoint/2010/main" val="406782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u="sng" dirty="0"/>
              <a:t>Original Intent 4:</a:t>
            </a:r>
            <a:br>
              <a:rPr lang="en-US" altLang="en-US" b="1" u="sng" dirty="0"/>
            </a:br>
            <a:r>
              <a:rPr lang="en-US" altLang="en-US" b="1" u="sng" dirty="0"/>
              <a:t>Extent of Legislative Power</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2" name="TextBox 1"/>
          <p:cNvSpPr txBox="1"/>
          <p:nvPr/>
        </p:nvSpPr>
        <p:spPr>
          <a:xfrm>
            <a:off x="685800" y="1612880"/>
            <a:ext cx="7772400" cy="1661993"/>
          </a:xfrm>
          <a:prstGeom prst="rect">
            <a:avLst/>
          </a:prstGeom>
          <a:noFill/>
        </p:spPr>
        <p:txBody>
          <a:bodyPr wrap="square" rtlCol="0">
            <a:spAutoFit/>
          </a:bodyPr>
          <a:lstStyle/>
          <a:p>
            <a:endParaRPr lang="en-US" dirty="0"/>
          </a:p>
          <a:p>
            <a:r>
              <a:rPr lang="en-US" dirty="0"/>
              <a:t>The sixth resolution of the Report of the Committee of the Whole on the power of the national legislature was presented on the floor:</a:t>
            </a:r>
            <a:endParaRPr lang="en-US" sz="1600" dirty="0"/>
          </a:p>
          <a:p>
            <a:r>
              <a:rPr lang="en-US" sz="1600" dirty="0">
                <a:solidFill>
                  <a:schemeClr val="tx2">
                    <a:lumMod val="60000"/>
                    <a:lumOff val="40000"/>
                  </a:schemeClr>
                </a:solidFill>
              </a:rPr>
              <a:t>"And moreover to legislate </a:t>
            </a:r>
            <a:r>
              <a:rPr lang="en-US" sz="1600" b="1" dirty="0">
                <a:solidFill>
                  <a:schemeClr val="tx2">
                    <a:lumMod val="60000"/>
                    <a:lumOff val="40000"/>
                  </a:schemeClr>
                </a:solidFill>
              </a:rPr>
              <a:t>in all cases to which the separate States are incompetent</a:t>
            </a:r>
            <a:r>
              <a:rPr lang="en-US" sz="1600" dirty="0">
                <a:solidFill>
                  <a:schemeClr val="tx2">
                    <a:lumMod val="60000"/>
                    <a:lumOff val="40000"/>
                  </a:schemeClr>
                </a:solidFill>
              </a:rPr>
              <a:t>; or in which the harmony of the U. S. may be interrupted by the exercise of individual legislation."</a:t>
            </a:r>
          </a:p>
          <a:p>
            <a:endParaRPr lang="en-US" sz="1600" dirty="0"/>
          </a:p>
        </p:txBody>
      </p:sp>
      <p:sp>
        <p:nvSpPr>
          <p:cNvPr id="8" name="TextBox 7"/>
          <p:cNvSpPr txBox="1"/>
          <p:nvPr/>
        </p:nvSpPr>
        <p:spPr>
          <a:xfrm>
            <a:off x="685800" y="1532057"/>
            <a:ext cx="4419600" cy="369332"/>
          </a:xfrm>
          <a:prstGeom prst="rect">
            <a:avLst/>
          </a:prstGeom>
          <a:noFill/>
        </p:spPr>
        <p:txBody>
          <a:bodyPr wrap="square" rtlCol="0">
            <a:spAutoFit/>
          </a:bodyPr>
          <a:lstStyle/>
          <a:p>
            <a:r>
              <a:rPr lang="en-US" u="sng" dirty="0"/>
              <a:t>Philadelphia Convention, July 16, 1787</a:t>
            </a:r>
          </a:p>
        </p:txBody>
      </p:sp>
      <p:sp>
        <p:nvSpPr>
          <p:cNvPr id="15" name="TextBox 14"/>
          <p:cNvSpPr txBox="1"/>
          <p:nvPr/>
        </p:nvSpPr>
        <p:spPr>
          <a:xfrm>
            <a:off x="734292" y="3200400"/>
            <a:ext cx="7848600" cy="2031325"/>
          </a:xfrm>
          <a:prstGeom prst="rect">
            <a:avLst/>
          </a:prstGeom>
          <a:noFill/>
        </p:spPr>
        <p:txBody>
          <a:bodyPr wrap="square" rtlCol="0">
            <a:spAutoFit/>
          </a:bodyPr>
          <a:lstStyle/>
          <a:p>
            <a:r>
              <a:rPr lang="en-US" b="1" dirty="0"/>
              <a:t>It didn’t end there because the committee of style ultimately re-wrote the whole thing (which is another challenge for those that want to use the details of the text to understand what 55 delegates intended).  </a:t>
            </a:r>
          </a:p>
          <a:p>
            <a:endParaRPr lang="en-US" b="1" dirty="0"/>
          </a:p>
          <a:p>
            <a:r>
              <a:rPr lang="en-US" b="1" dirty="0"/>
              <a:t>But what if the committee of style did not re-write the clause?  …</a:t>
            </a:r>
          </a:p>
          <a:p>
            <a:endParaRPr lang="en-US" b="1" dirty="0"/>
          </a:p>
          <a:p>
            <a:r>
              <a:rPr lang="en-US" b="1" dirty="0"/>
              <a:t>What would have been the extent of the power of the national legislature?</a:t>
            </a:r>
          </a:p>
        </p:txBody>
      </p:sp>
    </p:spTree>
    <p:extLst>
      <p:ext uri="{BB962C8B-B14F-4D97-AF65-F5344CB8AC3E}">
        <p14:creationId xmlns:p14="http://schemas.microsoft.com/office/powerpoint/2010/main" val="38996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143000"/>
          </a:xfrm>
        </p:spPr>
        <p:txBody>
          <a:bodyPr>
            <a:normAutofit fontScale="90000"/>
          </a:bodyPr>
          <a:lstStyle/>
          <a:p>
            <a:pPr eaLnBrk="1" hangingPunct="1"/>
            <a:r>
              <a:rPr lang="en-US" altLang="en-US" b="1" u="sng" dirty="0"/>
              <a:t>Original Intent:</a:t>
            </a:r>
            <a:br>
              <a:rPr lang="en-US" altLang="en-US" b="1" u="sng" dirty="0"/>
            </a:br>
            <a:r>
              <a:rPr lang="en-US" altLang="en-US" b="1" u="sng" dirty="0"/>
              <a:t>Summary</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5" name="TextBox 4"/>
          <p:cNvSpPr txBox="1"/>
          <p:nvPr/>
        </p:nvSpPr>
        <p:spPr>
          <a:xfrm>
            <a:off x="609600" y="1676400"/>
            <a:ext cx="7848600" cy="4031873"/>
          </a:xfrm>
          <a:prstGeom prst="rect">
            <a:avLst/>
          </a:prstGeom>
          <a:noFill/>
        </p:spPr>
        <p:txBody>
          <a:bodyPr wrap="square" rtlCol="0">
            <a:spAutoFit/>
          </a:bodyPr>
          <a:lstStyle/>
          <a:p>
            <a:r>
              <a:rPr lang="en-US" sz="2000" u="sng" dirty="0"/>
              <a:t>Challenges for Original Intent</a:t>
            </a:r>
            <a:r>
              <a:rPr lang="en-US" sz="2000" dirty="0"/>
              <a:t>:</a:t>
            </a:r>
          </a:p>
          <a:p>
            <a:pPr marL="285750" indent="-285750">
              <a:buFont typeface="Arial" panose="020B0604020202020204" pitchFamily="34" charset="0"/>
              <a:buChar char="•"/>
            </a:pPr>
            <a:r>
              <a:rPr lang="en-US" dirty="0"/>
              <a:t>Often the authors of a law are vague (sometimes intentionally).</a:t>
            </a:r>
          </a:p>
          <a:p>
            <a:pPr marL="285750" indent="-285750">
              <a:buFont typeface="Arial" panose="020B0604020202020204" pitchFamily="34" charset="0"/>
              <a:buChar char="•"/>
            </a:pPr>
            <a:r>
              <a:rPr lang="en-US" dirty="0"/>
              <a:t>Different authors can have different interpretations of the same law.</a:t>
            </a:r>
          </a:p>
          <a:p>
            <a:pPr marL="285750" indent="-285750">
              <a:buFont typeface="Arial" panose="020B0604020202020204" pitchFamily="34" charset="0"/>
              <a:buChar char="•"/>
            </a:pPr>
            <a:r>
              <a:rPr lang="en-US" dirty="0"/>
              <a:t>Many authors of a law are silent, making it difficult for us to know what the majority of the authors thought.</a:t>
            </a:r>
          </a:p>
          <a:p>
            <a:pPr marL="285750" indent="-285750">
              <a:buFont typeface="Arial" panose="020B0604020202020204" pitchFamily="34" charset="0"/>
              <a:buChar char="•"/>
            </a:pPr>
            <a:r>
              <a:rPr lang="en-US" dirty="0"/>
              <a:t>Some of the framers, including James Madison, explicitly said that the original intent of the authors has no bearing on its meaning.</a:t>
            </a:r>
          </a:p>
          <a:p>
            <a:r>
              <a:rPr lang="en-US" u="sng" dirty="0"/>
              <a:t>Challenges for Textualism</a:t>
            </a:r>
            <a:r>
              <a:rPr lang="en-US" dirty="0"/>
              <a:t>:</a:t>
            </a:r>
          </a:p>
          <a:p>
            <a:pPr marL="285750" indent="-285750">
              <a:buFont typeface="Arial" panose="020B0604020202020204" pitchFamily="34" charset="0"/>
              <a:buChar char="•"/>
            </a:pPr>
            <a:r>
              <a:rPr lang="en-US" dirty="0"/>
              <a:t>The written law can be read differently by people from the originating period, which is why Lansing thought explanatory amendments were needed.</a:t>
            </a:r>
          </a:p>
          <a:p>
            <a:pPr marL="285750" indent="-285750">
              <a:buFont typeface="Arial" panose="020B0604020202020204" pitchFamily="34" charset="0"/>
              <a:buChar char="•"/>
            </a:pPr>
            <a:endParaRPr lang="en-US" dirty="0"/>
          </a:p>
          <a:p>
            <a:r>
              <a:rPr lang="en-US" sz="2000" u="sng" dirty="0"/>
              <a:t>Conclude</a:t>
            </a:r>
            <a:r>
              <a:rPr lang="en-US" sz="2000" dirty="0"/>
              <a:t>:</a:t>
            </a:r>
          </a:p>
          <a:p>
            <a:r>
              <a:rPr lang="en-US" b="1" dirty="0">
                <a:solidFill>
                  <a:schemeClr val="tx2">
                    <a:lumMod val="60000"/>
                    <a:lumOff val="40000"/>
                  </a:schemeClr>
                </a:solidFill>
              </a:rPr>
              <a:t>Perhaps there is not AN original understanding of the Constitution.  Perhaps there were original </a:t>
            </a:r>
            <a:r>
              <a:rPr lang="en-US" b="1" dirty="0" err="1">
                <a:solidFill>
                  <a:schemeClr val="tx2">
                    <a:lumMod val="60000"/>
                    <a:lumOff val="40000"/>
                  </a:schemeClr>
                </a:solidFill>
              </a:rPr>
              <a:t>understanding</a:t>
            </a:r>
            <a:r>
              <a:rPr lang="en-US" b="1" u="sng" dirty="0" err="1">
                <a:solidFill>
                  <a:schemeClr val="tx2">
                    <a:lumMod val="60000"/>
                    <a:lumOff val="40000"/>
                  </a:schemeClr>
                </a:solidFill>
              </a:rPr>
              <a:t>S</a:t>
            </a:r>
            <a:r>
              <a:rPr lang="en-US" b="1" dirty="0">
                <a:solidFill>
                  <a:schemeClr val="tx2">
                    <a:lumMod val="60000"/>
                    <a:lumOff val="40000"/>
                  </a:schemeClr>
                </a:solidFill>
              </a:rPr>
              <a:t> of the Constitution.</a:t>
            </a:r>
          </a:p>
        </p:txBody>
      </p:sp>
    </p:spTree>
    <p:extLst>
      <p:ext uri="{BB962C8B-B14F-4D97-AF65-F5344CB8AC3E}">
        <p14:creationId xmlns:p14="http://schemas.microsoft.com/office/powerpoint/2010/main" val="6534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algn="l"/>
            <a:r>
              <a:rPr lang="en-US" altLang="en-US" sz="3600" b="1" u="sng" dirty="0"/>
              <a:t>Original Intent</a:t>
            </a:r>
          </a:p>
        </p:txBody>
      </p:sp>
      <p:sp>
        <p:nvSpPr>
          <p:cNvPr id="45059" name="Rectangle 3"/>
          <p:cNvSpPr>
            <a:spLocks noGrp="1" noChangeArrowheads="1"/>
          </p:cNvSpPr>
          <p:nvPr>
            <p:ph type="body" sz="half" idx="1"/>
          </p:nvPr>
        </p:nvSpPr>
        <p:spPr>
          <a:xfrm>
            <a:off x="381000" y="1600200"/>
            <a:ext cx="8382000" cy="5029200"/>
          </a:xfrm>
        </p:spPr>
        <p:txBody>
          <a:bodyPr/>
          <a:lstStyle/>
          <a:p>
            <a:pPr marL="400050" lvl="2" indent="0">
              <a:buNone/>
            </a:pPr>
            <a:r>
              <a:rPr lang="en-US" sz="2000" b="1" dirty="0"/>
              <a:t>2</a:t>
            </a:r>
            <a:r>
              <a:rPr lang="en-US" sz="2000" b="1" baseline="30000" dirty="0"/>
              <a:t>nd</a:t>
            </a:r>
            <a:r>
              <a:rPr lang="en-US" sz="2000" b="1" dirty="0"/>
              <a:t> Amendment. </a:t>
            </a:r>
            <a:r>
              <a:rPr lang="en-US" sz="2000" i="1" dirty="0"/>
              <a:t>A well-regulated Militia, being necessary to the security of a free State, the right of the people to keep and bear Arms, shall not be infringed.</a:t>
            </a:r>
          </a:p>
          <a:p>
            <a:pPr marL="400050" lvl="2" indent="0">
              <a:buNone/>
            </a:pPr>
            <a:r>
              <a:rPr lang="en-US" altLang="en-US" sz="2000" b="1" dirty="0">
                <a:cs typeface="Arial" panose="020B0604020202020204" pitchFamily="34" charset="0"/>
              </a:rPr>
              <a:t>What did the framers mean by this clause?</a:t>
            </a:r>
            <a:endParaRPr lang="en-US" sz="2000" dirty="0"/>
          </a:p>
          <a:p>
            <a:pPr marL="1390650" lvl="3" indent="-533400">
              <a:buFont typeface="+mj-lt"/>
              <a:buAutoNum type="alphaUcPeriod"/>
            </a:pPr>
            <a:r>
              <a:rPr lang="en-US" altLang="en-US" sz="1800" dirty="0">
                <a:cs typeface="Arial" panose="020B0604020202020204" pitchFamily="34" charset="0"/>
              </a:rPr>
              <a:t>Citizens must be able to keep the weapons needed to meet their legal obligation to participate in the militia.</a:t>
            </a:r>
          </a:p>
          <a:p>
            <a:pPr marL="1390650" lvl="3" indent="-533400">
              <a:buFont typeface="+mj-lt"/>
              <a:buAutoNum type="alphaUcPeriod"/>
            </a:pPr>
            <a:r>
              <a:rPr lang="en-US" altLang="en-US" sz="1800" dirty="0">
                <a:cs typeface="Arial" panose="020B0604020202020204" pitchFamily="34" charset="0"/>
              </a:rPr>
              <a:t>Citizens should have the means to protect themselves (and their states) from the federal government.</a:t>
            </a:r>
          </a:p>
          <a:p>
            <a:pPr marL="1390650" lvl="3" indent="-533400">
              <a:buFont typeface="+mj-lt"/>
              <a:buAutoNum type="alphaUcPeriod"/>
            </a:pPr>
            <a:r>
              <a:rPr lang="en-US" altLang="en-US" sz="1800" dirty="0">
                <a:cs typeface="Arial" panose="020B0604020202020204" pitchFamily="34" charset="0"/>
              </a:rPr>
              <a:t>Citizens have a common-law right to own and use weapons in self-defense.</a:t>
            </a:r>
          </a:p>
          <a:p>
            <a:pPr marL="1390650" lvl="3" indent="-533400">
              <a:buFont typeface="+mj-lt"/>
              <a:buAutoNum type="alphaUcPeriod"/>
            </a:pPr>
            <a:r>
              <a:rPr lang="en-US" altLang="en-US" sz="1800" dirty="0">
                <a:cs typeface="Arial" panose="020B0604020202020204" pitchFamily="34" charset="0"/>
              </a:rPr>
              <a:t>Not sure.</a:t>
            </a:r>
          </a:p>
          <a:p>
            <a:pPr marL="1314450" lvl="4" indent="0">
              <a:buNone/>
            </a:pPr>
            <a:r>
              <a:rPr lang="en-US" altLang="en-US" sz="1800" dirty="0">
                <a:cs typeface="Arial" panose="020B0604020202020204" pitchFamily="34" charset="0"/>
                <a:hlinkClick r:id="rId2"/>
              </a:rPr>
              <a:t>https://forms.gle/Xc3h7Cuh9d195EoE6</a:t>
            </a:r>
            <a:endParaRPr lang="en-US" altLang="en-US" sz="1800" dirty="0">
              <a:cs typeface="Arial" panose="020B0604020202020204" pitchFamily="34" charset="0"/>
            </a:endParaRPr>
          </a:p>
          <a:p>
            <a:pPr marL="857250" lvl="3" indent="0">
              <a:buNone/>
            </a:pPr>
            <a:endParaRPr lang="en-US" altLang="en-US" sz="1800" dirty="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625" y="0"/>
            <a:ext cx="1773375" cy="1070675"/>
          </a:xfrm>
          <a:prstGeom prst="rect">
            <a:avLst/>
          </a:prstGeom>
        </p:spPr>
      </p:pic>
      <p:pic>
        <p:nvPicPr>
          <p:cNvPr id="2" name="Picture 1" descr="Icon&#10;&#10;Description automatically generated">
            <a:extLst>
              <a:ext uri="{FF2B5EF4-FFF2-40B4-BE49-F238E27FC236}">
                <a16:creationId xmlns:a16="http://schemas.microsoft.com/office/drawing/2014/main" id="{E1F9F777-AE60-158D-7178-59D9CF120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953000"/>
            <a:ext cx="1905000" cy="1905000"/>
          </a:xfrm>
          <a:prstGeom prst="rect">
            <a:avLst/>
          </a:prstGeom>
        </p:spPr>
      </p:pic>
    </p:spTree>
    <p:extLst>
      <p:ext uri="{BB962C8B-B14F-4D97-AF65-F5344CB8AC3E}">
        <p14:creationId xmlns:p14="http://schemas.microsoft.com/office/powerpoint/2010/main" val="23689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64" name="Rectangle 450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429369" y="238539"/>
            <a:ext cx="8263890" cy="1434415"/>
          </a:xfrm>
        </p:spPr>
        <p:txBody>
          <a:bodyPr vert="horz" lIns="91440" tIns="45720" rIns="91440" bIns="45720" rtlCol="0" anchor="b">
            <a:normAutofit/>
          </a:bodyPr>
          <a:lstStyle/>
          <a:p>
            <a:pPr algn="l">
              <a:lnSpc>
                <a:spcPct val="90000"/>
              </a:lnSpc>
            </a:pPr>
            <a:r>
              <a:rPr lang="en-US" altLang="en-US" sz="4700" b="1" u="sng"/>
              <a:t>Original Intent</a:t>
            </a:r>
          </a:p>
        </p:txBody>
      </p:sp>
      <p:sp>
        <p:nvSpPr>
          <p:cNvPr id="450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9" name="Rectangle 3"/>
          <p:cNvSpPr>
            <a:spLocks noGrp="1" noChangeArrowheads="1"/>
          </p:cNvSpPr>
          <p:nvPr>
            <p:ph type="body" sz="half" idx="1"/>
          </p:nvPr>
        </p:nvSpPr>
        <p:spPr>
          <a:xfrm>
            <a:off x="429369" y="2071316"/>
            <a:ext cx="5035164" cy="4119172"/>
          </a:xfrm>
        </p:spPr>
        <p:txBody>
          <a:bodyPr vert="horz" lIns="91440" tIns="45720" rIns="91440" bIns="45720" rtlCol="0" anchor="t">
            <a:normAutofit/>
          </a:bodyPr>
          <a:lstStyle/>
          <a:p>
            <a:pPr marL="0" lvl="1" indent="0">
              <a:lnSpc>
                <a:spcPct val="90000"/>
              </a:lnSpc>
              <a:buNone/>
            </a:pPr>
            <a:r>
              <a:rPr lang="en-US" altLang="en-US" sz="2000" b="1" dirty="0"/>
              <a:t>In 1789, when the Bill of Rights were proposed, the United States did not have a standing army.</a:t>
            </a:r>
          </a:p>
          <a:p>
            <a:pPr marL="0" lvl="1" indent="0">
              <a:lnSpc>
                <a:spcPct val="90000"/>
              </a:lnSpc>
              <a:buNone/>
            </a:pPr>
            <a:endParaRPr lang="en-US" altLang="en-US" sz="2000" b="1" dirty="0"/>
          </a:p>
          <a:p>
            <a:pPr marL="0" lvl="1" indent="0">
              <a:lnSpc>
                <a:spcPct val="90000"/>
              </a:lnSpc>
              <a:buNone/>
            </a:pPr>
            <a:r>
              <a:rPr lang="en-US" altLang="en-US" sz="2000" b="1" dirty="0"/>
              <a:t>Instead, armies were created by calling up the state militias, which were early versions of the national guard.</a:t>
            </a:r>
          </a:p>
        </p:txBody>
      </p:sp>
      <p:pic>
        <p:nvPicPr>
          <p:cNvPr id="3" name="Picture 2" descr="A picture containing text&#10;&#10;Description automatically generated">
            <a:extLst>
              <a:ext uri="{FF2B5EF4-FFF2-40B4-BE49-F238E27FC236}">
                <a16:creationId xmlns:a16="http://schemas.microsoft.com/office/drawing/2014/main" id="{EBC894B5-7176-B57C-4706-B5A4CA42F891}"/>
              </a:ext>
            </a:extLst>
          </p:cNvPr>
          <p:cNvPicPr>
            <a:picLocks noChangeAspect="1"/>
          </p:cNvPicPr>
          <p:nvPr/>
        </p:nvPicPr>
        <p:blipFill rotWithShape="1">
          <a:blip r:embed="rId2">
            <a:extLst>
              <a:ext uri="{28A0092B-C50C-407E-A947-70E740481C1C}">
                <a14:useLocalDpi xmlns:a14="http://schemas.microsoft.com/office/drawing/2010/main" val="0"/>
              </a:ext>
            </a:extLst>
          </a:blip>
          <a:srcRect l="31388" r="15580" b="2"/>
          <a:stretch/>
        </p:blipFill>
        <p:spPr>
          <a:xfrm>
            <a:off x="5756743" y="2093976"/>
            <a:ext cx="2955798" cy="4096512"/>
          </a:xfrm>
          <a:prstGeom prst="rect">
            <a:avLst/>
          </a:prstGeom>
        </p:spPr>
      </p:pic>
    </p:spTree>
    <p:extLst>
      <p:ext uri="{BB962C8B-B14F-4D97-AF65-F5344CB8AC3E}">
        <p14:creationId xmlns:p14="http://schemas.microsoft.com/office/powerpoint/2010/main" val="2676908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algn="l"/>
            <a:r>
              <a:rPr lang="en-US" altLang="en-US" sz="3600" b="1" u="sng" dirty="0"/>
              <a:t>Original Intent</a:t>
            </a:r>
          </a:p>
        </p:txBody>
      </p:sp>
      <p:sp>
        <p:nvSpPr>
          <p:cNvPr id="45059" name="Rectangle 3"/>
          <p:cNvSpPr>
            <a:spLocks noGrp="1" noChangeArrowheads="1"/>
          </p:cNvSpPr>
          <p:nvPr>
            <p:ph type="body" sz="half" idx="1"/>
          </p:nvPr>
        </p:nvSpPr>
        <p:spPr>
          <a:xfrm>
            <a:off x="381000" y="1600200"/>
            <a:ext cx="8382000" cy="5029200"/>
          </a:xfrm>
        </p:spPr>
        <p:txBody>
          <a:bodyPr>
            <a:normAutofit/>
          </a:bodyPr>
          <a:lstStyle/>
          <a:p>
            <a:pPr marL="400050" lvl="2" indent="0">
              <a:buNone/>
            </a:pPr>
            <a:r>
              <a:rPr lang="en-US" altLang="en-US" sz="2000" b="1" dirty="0">
                <a:cs typeface="Arial" panose="020B0604020202020204" pitchFamily="34" charset="0"/>
              </a:rPr>
              <a:t>When the second amendment was reported out of the House committee to which it was assigned, it read:</a:t>
            </a:r>
          </a:p>
          <a:p>
            <a:pPr marL="857250" lvl="3" indent="0">
              <a:buNone/>
            </a:pPr>
            <a:r>
              <a:rPr lang="en-US" sz="1800" i="1" dirty="0"/>
              <a:t>A well-regulated militia, composed of the body of the people, being the best security of a free state; the right of the people to keep and bear arms shall not be infringed, but no person, religiously scrupulous, shall be compelled to bear arms.</a:t>
            </a:r>
            <a:endParaRPr lang="en-US" altLang="en-US" sz="1800" i="1" dirty="0">
              <a:cs typeface="Arial" panose="020B0604020202020204" pitchFamily="34" charset="0"/>
            </a:endParaRPr>
          </a:p>
          <a:p>
            <a:pPr marL="857250" lvl="3" indent="0">
              <a:buNone/>
            </a:pPr>
            <a:endParaRPr lang="en-US" altLang="en-US" sz="1800" dirty="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625" y="0"/>
            <a:ext cx="1773375" cy="1070675"/>
          </a:xfrm>
          <a:prstGeom prst="rect">
            <a:avLst/>
          </a:prstGeom>
        </p:spPr>
      </p:pic>
    </p:spTree>
    <p:extLst>
      <p:ext uri="{BB962C8B-B14F-4D97-AF65-F5344CB8AC3E}">
        <p14:creationId xmlns:p14="http://schemas.microsoft.com/office/powerpoint/2010/main" val="3317029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algn="l"/>
            <a:r>
              <a:rPr lang="en-US" altLang="en-US" sz="3600" b="1" u="sng" dirty="0"/>
              <a:t>Original Intent</a:t>
            </a:r>
          </a:p>
        </p:txBody>
      </p:sp>
      <p:sp>
        <p:nvSpPr>
          <p:cNvPr id="45059" name="Rectangle 3"/>
          <p:cNvSpPr>
            <a:spLocks noGrp="1" noChangeArrowheads="1"/>
          </p:cNvSpPr>
          <p:nvPr>
            <p:ph type="body" sz="half" idx="1"/>
          </p:nvPr>
        </p:nvSpPr>
        <p:spPr>
          <a:xfrm>
            <a:off x="381000" y="1600200"/>
            <a:ext cx="8382000" cy="5029200"/>
          </a:xfrm>
        </p:spPr>
        <p:txBody>
          <a:bodyPr>
            <a:normAutofit/>
          </a:bodyPr>
          <a:lstStyle/>
          <a:p>
            <a:pPr marL="400050" lvl="2" indent="0">
              <a:buNone/>
            </a:pPr>
            <a:r>
              <a:rPr lang="en-US" altLang="en-US" sz="2000" b="1" dirty="0">
                <a:cs typeface="Arial" panose="020B0604020202020204" pitchFamily="34" charset="0"/>
              </a:rPr>
              <a:t>When the second amendment was reported out of the House committee to which it was assigned, it read:</a:t>
            </a:r>
          </a:p>
          <a:p>
            <a:pPr marL="857250" lvl="3" indent="0">
              <a:buNone/>
            </a:pPr>
            <a:r>
              <a:rPr lang="en-US" sz="1800" i="1" dirty="0"/>
              <a:t>A well-regulated militia, composed of the body of the people, being the best security of a free state; the right of the people to keep and bear arms shall not be infringed, </a:t>
            </a:r>
            <a:r>
              <a:rPr lang="en-US" sz="1800" i="1" dirty="0">
                <a:solidFill>
                  <a:schemeClr val="tx2">
                    <a:lumMod val="60000"/>
                    <a:lumOff val="40000"/>
                  </a:schemeClr>
                </a:solidFill>
              </a:rPr>
              <a:t>but no person, religiously scrupulous, shall be compelled to bear arms</a:t>
            </a:r>
            <a:r>
              <a:rPr lang="en-US" sz="1800" i="1" dirty="0"/>
              <a:t>.</a:t>
            </a:r>
            <a:endParaRPr lang="en-US" altLang="en-US" sz="1800" i="1" dirty="0">
              <a:cs typeface="Arial" panose="020B0604020202020204" pitchFamily="34" charset="0"/>
            </a:endParaRPr>
          </a:p>
          <a:p>
            <a:pPr marL="742950" lvl="2" indent="-342900"/>
            <a:r>
              <a:rPr lang="en-US" altLang="en-US" sz="1800" dirty="0">
                <a:cs typeface="Arial" panose="020B0604020202020204" pitchFamily="34" charset="0"/>
              </a:rPr>
              <a:t>Elbridge Gerry (MA) proposed to rephrase </a:t>
            </a:r>
            <a:r>
              <a:rPr lang="en-US" altLang="en-US" sz="1800" dirty="0"/>
              <a:t>“</a:t>
            </a:r>
            <a:r>
              <a:rPr lang="en-US" sz="1800" dirty="0"/>
              <a:t>a well-regulated militia, </a:t>
            </a:r>
            <a:r>
              <a:rPr lang="en-US" sz="1800" b="1" dirty="0"/>
              <a:t>trained to arms</a:t>
            </a:r>
            <a:r>
              <a:rPr lang="en-US" sz="1800" dirty="0"/>
              <a:t>, being the best …”</a:t>
            </a:r>
            <a:r>
              <a:rPr lang="en-US" altLang="en-US" sz="1800" dirty="0">
                <a:cs typeface="Arial" panose="020B0604020202020204" pitchFamily="34" charset="0"/>
              </a:rPr>
              <a:t> He thought this would make it clearer that the Government had a duty to provide the security of a free state.</a:t>
            </a:r>
          </a:p>
          <a:p>
            <a:pPr marL="742950" lvl="2" indent="-342900"/>
            <a:endParaRPr lang="en-US" sz="1800" dirty="0"/>
          </a:p>
          <a:p>
            <a:pPr marL="742950" lvl="2" indent="-342900"/>
            <a:r>
              <a:rPr lang="en-US" sz="1800" dirty="0" err="1"/>
              <a:t>Aedanus</a:t>
            </a:r>
            <a:r>
              <a:rPr lang="en-US" sz="1800" dirty="0"/>
              <a:t> Burke (SC) proposed to add to the language: “</a:t>
            </a:r>
            <a:r>
              <a:rPr lang="en-US" sz="1800" b="1" dirty="0"/>
              <a:t>A standing army of regular troops in time of peace, is dangerous to public liberty, and such shall not be raised or kept up in time of peace but from necessity, and for the security of the people</a:t>
            </a:r>
            <a:r>
              <a:rPr lang="en-US" sz="1800" dirty="0"/>
              <a:t>, nor then without the consent of two-thirds of the members present of both houses, and in all cases the military shall be subordinate to the civil authority.”</a:t>
            </a:r>
          </a:p>
          <a:p>
            <a:pPr marL="857250" lvl="3" indent="0">
              <a:buNone/>
            </a:pPr>
            <a:endParaRPr lang="en-US" altLang="en-US" sz="1800" dirty="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625" y="0"/>
            <a:ext cx="1773375" cy="1070675"/>
          </a:xfrm>
          <a:prstGeom prst="rect">
            <a:avLst/>
          </a:prstGeom>
        </p:spPr>
      </p:pic>
    </p:spTree>
    <p:extLst>
      <p:ext uri="{BB962C8B-B14F-4D97-AF65-F5344CB8AC3E}">
        <p14:creationId xmlns:p14="http://schemas.microsoft.com/office/powerpoint/2010/main" val="2673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algn="l"/>
            <a:r>
              <a:rPr lang="en-US" altLang="en-US" sz="3600" b="1" u="sng" dirty="0"/>
              <a:t>Original Intent</a:t>
            </a:r>
          </a:p>
        </p:txBody>
      </p:sp>
      <p:sp>
        <p:nvSpPr>
          <p:cNvPr id="45059" name="Rectangle 3"/>
          <p:cNvSpPr>
            <a:spLocks noGrp="1" noChangeArrowheads="1"/>
          </p:cNvSpPr>
          <p:nvPr>
            <p:ph type="body" sz="half" idx="1"/>
          </p:nvPr>
        </p:nvSpPr>
        <p:spPr>
          <a:xfrm>
            <a:off x="381000" y="1600200"/>
            <a:ext cx="8382000" cy="5029200"/>
          </a:xfrm>
        </p:spPr>
        <p:txBody>
          <a:bodyPr>
            <a:normAutofit/>
          </a:bodyPr>
          <a:lstStyle/>
          <a:p>
            <a:pPr marL="400050" lvl="2" indent="0">
              <a:buNone/>
            </a:pPr>
            <a:r>
              <a:rPr lang="en-US" altLang="en-US" sz="2000" b="1" dirty="0">
                <a:cs typeface="Arial" panose="020B0604020202020204" pitchFamily="34" charset="0"/>
              </a:rPr>
              <a:t>When the second amendment was reported out of the House committee to which it was assigned, it read:</a:t>
            </a:r>
          </a:p>
          <a:p>
            <a:pPr marL="857250" lvl="3" indent="0">
              <a:buNone/>
            </a:pPr>
            <a:r>
              <a:rPr lang="en-US" sz="1800" i="1" dirty="0"/>
              <a:t>A well-regulated militia, composed of the body of the people, being the best security of a free state; the right of the people to keep and bear arms shall not be infringed, </a:t>
            </a:r>
            <a:r>
              <a:rPr lang="en-US" sz="1800" i="1" dirty="0">
                <a:solidFill>
                  <a:schemeClr val="tx2">
                    <a:lumMod val="60000"/>
                    <a:lumOff val="40000"/>
                  </a:schemeClr>
                </a:solidFill>
              </a:rPr>
              <a:t>but no person, religiously scrupulous, shall be compelled to bear arms</a:t>
            </a:r>
            <a:r>
              <a:rPr lang="en-US" sz="1800" i="1" dirty="0"/>
              <a:t>.</a:t>
            </a:r>
            <a:endParaRPr lang="en-US" altLang="en-US" sz="1800" i="1" dirty="0">
              <a:cs typeface="Arial" panose="020B0604020202020204" pitchFamily="34" charset="0"/>
            </a:endParaRPr>
          </a:p>
          <a:p>
            <a:pPr marL="742950" lvl="2" indent="-342900"/>
            <a:r>
              <a:rPr lang="en-US" altLang="en-US" sz="2000" dirty="0">
                <a:cs typeface="Arial" panose="020B0604020202020204" pitchFamily="34" charset="0"/>
              </a:rPr>
              <a:t>So, it appears at least two framers thought the second amendment was about maintaining a militia.</a:t>
            </a:r>
          </a:p>
          <a:p>
            <a:pPr marL="742950" lvl="2" indent="-342900"/>
            <a:r>
              <a:rPr lang="en-US" altLang="en-US" sz="2000" dirty="0">
                <a:cs typeface="Arial" panose="020B0604020202020204" pitchFamily="34" charset="0"/>
              </a:rPr>
              <a:t>There were other opinions stated, worth looking up.  </a:t>
            </a:r>
          </a:p>
          <a:p>
            <a:pPr marL="742950" lvl="2" indent="-342900"/>
            <a:r>
              <a:rPr lang="en-US" altLang="en-US" sz="2000" dirty="0">
                <a:cs typeface="Arial" panose="020B0604020202020204" pitchFamily="34" charset="0"/>
              </a:rPr>
              <a:t>None of them were about an individual’s self-defense.</a:t>
            </a:r>
          </a:p>
          <a:p>
            <a:pPr marL="742950" lvl="2" indent="-342900"/>
            <a:r>
              <a:rPr lang="en-US" altLang="en-US" sz="2000" dirty="0">
                <a:cs typeface="Arial" panose="020B0604020202020204" pitchFamily="34" charset="0"/>
              </a:rPr>
              <a:t>Most members of Congress were silent.</a:t>
            </a:r>
            <a:endParaRPr lang="en-US" altLang="en-US" sz="1800" dirty="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625" y="0"/>
            <a:ext cx="1773375" cy="1070675"/>
          </a:xfrm>
          <a:prstGeom prst="rect">
            <a:avLst/>
          </a:prstGeom>
        </p:spPr>
      </p:pic>
    </p:spTree>
    <p:extLst>
      <p:ext uri="{BB962C8B-B14F-4D97-AF65-F5344CB8AC3E}">
        <p14:creationId xmlns:p14="http://schemas.microsoft.com/office/powerpoint/2010/main" val="36755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64" name="Rectangle 450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429369" y="238539"/>
            <a:ext cx="8263890" cy="1434415"/>
          </a:xfrm>
        </p:spPr>
        <p:txBody>
          <a:bodyPr vert="horz" lIns="91440" tIns="45720" rIns="91440" bIns="45720" rtlCol="0" anchor="b">
            <a:normAutofit/>
          </a:bodyPr>
          <a:lstStyle/>
          <a:p>
            <a:pPr algn="l">
              <a:lnSpc>
                <a:spcPct val="90000"/>
              </a:lnSpc>
            </a:pPr>
            <a:r>
              <a:rPr lang="en-US" altLang="en-US" sz="4700" b="1" u="sng"/>
              <a:t>Original Intent</a:t>
            </a:r>
          </a:p>
        </p:txBody>
      </p:sp>
      <p:sp>
        <p:nvSpPr>
          <p:cNvPr id="450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9" name="Rectangle 3"/>
          <p:cNvSpPr>
            <a:spLocks noGrp="1" noChangeArrowheads="1"/>
          </p:cNvSpPr>
          <p:nvPr>
            <p:ph type="body" sz="half" idx="1"/>
          </p:nvPr>
        </p:nvSpPr>
        <p:spPr>
          <a:xfrm>
            <a:off x="429369" y="2071316"/>
            <a:ext cx="5035164" cy="4119172"/>
          </a:xfrm>
        </p:spPr>
        <p:txBody>
          <a:bodyPr vert="horz" lIns="91440" tIns="45720" rIns="91440" bIns="45720" rtlCol="0" anchor="t">
            <a:normAutofit/>
          </a:bodyPr>
          <a:lstStyle/>
          <a:p>
            <a:pPr marL="171450" lvl="2" indent="0">
              <a:lnSpc>
                <a:spcPct val="90000"/>
              </a:lnSpc>
              <a:buNone/>
            </a:pPr>
            <a:r>
              <a:rPr lang="en-US" altLang="en-US" b="1" dirty="0"/>
              <a:t>Have you ever been asked what a particular ordinance, statute, or clause in a constitution means?</a:t>
            </a:r>
          </a:p>
          <a:p>
            <a:pPr marL="171450" lvl="2" indent="0">
              <a:lnSpc>
                <a:spcPct val="90000"/>
              </a:lnSpc>
              <a:buNone/>
            </a:pPr>
            <a:endParaRPr lang="en-US" altLang="en-US" sz="2000" dirty="0"/>
          </a:p>
          <a:p>
            <a:pPr marL="171450" lvl="2" indent="0">
              <a:lnSpc>
                <a:spcPct val="90000"/>
              </a:lnSpc>
              <a:buNone/>
            </a:pPr>
            <a:r>
              <a:rPr lang="en-US" altLang="en-US" sz="2000" dirty="0"/>
              <a:t>For example, Art 1, sec. 1, para. 18 of the Georgia Constitution reads:</a:t>
            </a:r>
          </a:p>
          <a:p>
            <a:pPr marL="171450" lvl="2" indent="0">
              <a:lnSpc>
                <a:spcPct val="90000"/>
              </a:lnSpc>
              <a:buNone/>
            </a:pPr>
            <a:r>
              <a:rPr lang="en-US" altLang="en-US" sz="2000" i="1" dirty="0"/>
              <a:t>No person shall be put in jeopardy of life or liberty more than once for the same offense </a:t>
            </a:r>
            <a:r>
              <a:rPr lang="en-US" altLang="en-US" sz="2000" b="1" i="1" dirty="0">
                <a:solidFill>
                  <a:schemeClr val="tx2">
                    <a:lumMod val="60000"/>
                    <a:lumOff val="40000"/>
                  </a:schemeClr>
                </a:solidFill>
              </a:rPr>
              <a:t>except when a new trial has been granted after conviction </a:t>
            </a:r>
            <a:r>
              <a:rPr lang="en-US" altLang="en-US" sz="2000" i="1" dirty="0"/>
              <a:t>or in case of mistrial.</a:t>
            </a:r>
          </a:p>
          <a:p>
            <a:pPr marL="171450" lvl="2" indent="0">
              <a:lnSpc>
                <a:spcPct val="90000"/>
              </a:lnSpc>
              <a:buNone/>
            </a:pPr>
            <a:endParaRPr lang="en-US" altLang="en-US" sz="2000" dirty="0"/>
          </a:p>
          <a:p>
            <a:pPr marL="171450" lvl="2" indent="0">
              <a:lnSpc>
                <a:spcPct val="90000"/>
              </a:lnSpc>
              <a:buNone/>
            </a:pPr>
            <a:r>
              <a:rPr lang="en-US" altLang="en-US" sz="2000" dirty="0">
                <a:solidFill>
                  <a:schemeClr val="tx2">
                    <a:lumMod val="60000"/>
                    <a:lumOff val="40000"/>
                  </a:schemeClr>
                </a:solidFill>
              </a:rPr>
              <a:t>What does that mean?</a:t>
            </a:r>
          </a:p>
        </p:txBody>
      </p:sp>
      <p:pic>
        <p:nvPicPr>
          <p:cNvPr id="3" name="Picture 2" descr="A group of people sitting at a table&#10;&#10;Description automatically generated with medium confidence">
            <a:extLst>
              <a:ext uri="{FF2B5EF4-FFF2-40B4-BE49-F238E27FC236}">
                <a16:creationId xmlns:a16="http://schemas.microsoft.com/office/drawing/2014/main" id="{F9E21170-DBBB-18E3-C86C-AD0F71F3126E}"/>
              </a:ext>
            </a:extLst>
          </p:cNvPr>
          <p:cNvPicPr>
            <a:picLocks noChangeAspect="1"/>
          </p:cNvPicPr>
          <p:nvPr/>
        </p:nvPicPr>
        <p:blipFill rotWithShape="1">
          <a:blip r:embed="rId2">
            <a:extLst>
              <a:ext uri="{28A0092B-C50C-407E-A947-70E740481C1C}">
                <a14:useLocalDpi xmlns:a14="http://schemas.microsoft.com/office/drawing/2010/main" val="0"/>
              </a:ext>
            </a:extLst>
          </a:blip>
          <a:srcRect l="38513" r="14510" b="1"/>
          <a:stretch/>
        </p:blipFill>
        <p:spPr>
          <a:xfrm>
            <a:off x="5756743" y="2093976"/>
            <a:ext cx="2955798" cy="4096512"/>
          </a:xfrm>
          <a:prstGeom prst="rect">
            <a:avLst/>
          </a:prstGeom>
        </p:spPr>
      </p:pic>
    </p:spTree>
    <p:extLst>
      <p:ext uri="{BB962C8B-B14F-4D97-AF65-F5344CB8AC3E}">
        <p14:creationId xmlns:p14="http://schemas.microsoft.com/office/powerpoint/2010/main" val="734737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algn="l"/>
            <a:r>
              <a:rPr lang="en-US" altLang="en-US" sz="3600" b="1" u="sng" dirty="0"/>
              <a:t>Original Intent</a:t>
            </a:r>
          </a:p>
        </p:txBody>
      </p:sp>
      <p:sp>
        <p:nvSpPr>
          <p:cNvPr id="45059" name="Rectangle 3"/>
          <p:cNvSpPr>
            <a:spLocks noGrp="1" noChangeArrowheads="1"/>
          </p:cNvSpPr>
          <p:nvPr>
            <p:ph type="body" sz="half" idx="1"/>
          </p:nvPr>
        </p:nvSpPr>
        <p:spPr>
          <a:xfrm>
            <a:off x="381000" y="1600200"/>
            <a:ext cx="8382000" cy="5029200"/>
          </a:xfrm>
        </p:spPr>
        <p:txBody>
          <a:bodyPr>
            <a:normAutofit/>
          </a:bodyPr>
          <a:lstStyle/>
          <a:p>
            <a:pPr marL="400050" lvl="2" indent="0">
              <a:buNone/>
            </a:pPr>
            <a:r>
              <a:rPr lang="en-US" altLang="en-US" sz="2000" b="1" dirty="0">
                <a:cs typeface="Arial" panose="020B0604020202020204" pitchFamily="34" charset="0"/>
              </a:rPr>
              <a:t>When the second amendment was reported out of the House committee to which it was assigned, it read:</a:t>
            </a:r>
          </a:p>
          <a:p>
            <a:pPr marL="857250" lvl="3" indent="0">
              <a:buNone/>
            </a:pPr>
            <a:r>
              <a:rPr lang="en-US" sz="1800" i="1" dirty="0"/>
              <a:t>A well-regulated militia, composed of the body of the people, being the best security of a free state; the right of the people to keep and bear arms shall not be infringed, </a:t>
            </a:r>
            <a:r>
              <a:rPr lang="en-US" sz="1800" i="1" dirty="0">
                <a:solidFill>
                  <a:schemeClr val="tx2">
                    <a:lumMod val="60000"/>
                    <a:lumOff val="40000"/>
                  </a:schemeClr>
                </a:solidFill>
              </a:rPr>
              <a:t>but no person, religiously scrupulous, shall be compelled to bear arms.</a:t>
            </a:r>
          </a:p>
          <a:p>
            <a:pPr marL="857250" lvl="3" indent="0">
              <a:buNone/>
            </a:pPr>
            <a:endParaRPr lang="en-US" altLang="en-US" sz="1800" dirty="0">
              <a:solidFill>
                <a:schemeClr val="tx2">
                  <a:lumMod val="60000"/>
                  <a:lumOff val="40000"/>
                </a:schemeClr>
              </a:solidFill>
              <a:cs typeface="Arial" panose="020B0604020202020204" pitchFamily="34" charset="0"/>
            </a:endParaRPr>
          </a:p>
          <a:p>
            <a:pPr marL="742950" lvl="2" indent="-342900"/>
            <a:r>
              <a:rPr lang="en-US" altLang="en-US" sz="2000" dirty="0">
                <a:cs typeface="Arial" panose="020B0604020202020204" pitchFamily="34" charset="0"/>
              </a:rPr>
              <a:t>The Senate removed the religiously scrupulous clause and amended the language a bit, but it conducted its debates in secrecy, so we cannot use their debates to figure out the Senate’s intent.</a:t>
            </a:r>
            <a:endParaRPr lang="en-US" altLang="en-US" sz="2200" dirty="0">
              <a:cs typeface="Arial" panose="020B0604020202020204" pitchFamily="34" charset="0"/>
            </a:endParaRPr>
          </a:p>
          <a:p>
            <a:pPr marL="742950" lvl="2" indent="-342900"/>
            <a:endParaRPr lang="en-US" altLang="en-US" sz="2200" dirty="0">
              <a:solidFill>
                <a:schemeClr val="tx2">
                  <a:lumMod val="60000"/>
                  <a:lumOff val="40000"/>
                </a:schemeClr>
              </a:solidFill>
              <a:cs typeface="Arial" panose="020B0604020202020204" pitchFamily="34" charset="0"/>
            </a:endParaRPr>
          </a:p>
          <a:p>
            <a:pPr marL="857250" lvl="3" indent="0">
              <a:buNone/>
            </a:pPr>
            <a:endParaRPr lang="en-US" altLang="en-US" sz="1800" dirty="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625" y="0"/>
            <a:ext cx="1773375" cy="1070675"/>
          </a:xfrm>
          <a:prstGeom prst="rect">
            <a:avLst/>
          </a:prstGeom>
        </p:spPr>
      </p:pic>
    </p:spTree>
    <p:extLst>
      <p:ext uri="{BB962C8B-B14F-4D97-AF65-F5344CB8AC3E}">
        <p14:creationId xmlns:p14="http://schemas.microsoft.com/office/powerpoint/2010/main" val="277199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algn="l"/>
            <a:r>
              <a:rPr lang="en-US" altLang="en-US" sz="3600" b="1" u="sng" dirty="0"/>
              <a:t>Early Interpretations</a:t>
            </a:r>
          </a:p>
        </p:txBody>
      </p:sp>
      <p:sp>
        <p:nvSpPr>
          <p:cNvPr id="45059" name="Rectangle 3"/>
          <p:cNvSpPr>
            <a:spLocks noGrp="1" noChangeArrowheads="1"/>
          </p:cNvSpPr>
          <p:nvPr>
            <p:ph type="body" sz="half" idx="1"/>
          </p:nvPr>
        </p:nvSpPr>
        <p:spPr>
          <a:xfrm>
            <a:off x="381000" y="1600200"/>
            <a:ext cx="8382000" cy="5029200"/>
          </a:xfrm>
        </p:spPr>
        <p:txBody>
          <a:bodyPr/>
          <a:lstStyle/>
          <a:p>
            <a:pPr marL="400050" lvl="2" indent="0">
              <a:buNone/>
            </a:pPr>
            <a:r>
              <a:rPr lang="en-US" sz="2000" b="1" dirty="0"/>
              <a:t>2</a:t>
            </a:r>
            <a:r>
              <a:rPr lang="en-US" sz="2000" b="1" baseline="30000" dirty="0"/>
              <a:t>nd</a:t>
            </a:r>
            <a:r>
              <a:rPr lang="en-US" sz="2000" b="1" dirty="0"/>
              <a:t> Amendment. </a:t>
            </a:r>
            <a:r>
              <a:rPr lang="en-US" sz="2000" i="1" dirty="0"/>
              <a:t>A well regulated Militia, being necessary to the security of a free State, the right of the people to keep and bear Arms, shall not be infringed.</a:t>
            </a:r>
          </a:p>
          <a:p>
            <a:pPr marL="400050" lvl="2" indent="0">
              <a:buNone/>
            </a:pPr>
            <a:r>
              <a:rPr lang="en-US" altLang="en-US" sz="2000" b="1" dirty="0">
                <a:cs typeface="Arial" panose="020B0604020202020204" pitchFamily="34" charset="0"/>
              </a:rPr>
              <a:t>What did the framers mean by this clause?</a:t>
            </a:r>
            <a:endParaRPr lang="en-US" sz="2000" dirty="0"/>
          </a:p>
          <a:p>
            <a:pPr marL="1390650" lvl="3" indent="-533400">
              <a:buFont typeface="+mj-lt"/>
              <a:buAutoNum type="alphaUcPeriod"/>
            </a:pPr>
            <a:r>
              <a:rPr lang="en-US" altLang="en-US" sz="1800" dirty="0">
                <a:cs typeface="Arial" panose="020B0604020202020204" pitchFamily="34" charset="0"/>
              </a:rPr>
              <a:t>Citizens must be able to keep the weapons needed to meet their legal obligation to participate in the militia (</a:t>
            </a:r>
            <a:r>
              <a:rPr lang="en-US" altLang="en-US" sz="1800" dirty="0">
                <a:solidFill>
                  <a:schemeClr val="tx2">
                    <a:lumMod val="60000"/>
                    <a:lumOff val="40000"/>
                  </a:schemeClr>
                </a:solidFill>
                <a:cs typeface="Arial" panose="020B0604020202020204" pitchFamily="34" charset="0"/>
              </a:rPr>
              <a:t>largely</a:t>
            </a:r>
            <a:r>
              <a:rPr lang="en-US" altLang="en-US" sz="1800" dirty="0">
                <a:cs typeface="Arial" panose="020B0604020202020204" pitchFamily="34" charset="0"/>
              </a:rPr>
              <a:t> </a:t>
            </a:r>
            <a:r>
              <a:rPr lang="en-US" altLang="en-US" sz="1800" dirty="0">
                <a:solidFill>
                  <a:schemeClr val="tx2">
                    <a:lumMod val="40000"/>
                    <a:lumOff val="60000"/>
                  </a:schemeClr>
                </a:solidFill>
                <a:cs typeface="Arial" panose="020B0604020202020204" pitchFamily="34" charset="0"/>
              </a:rPr>
              <a:t>first interpretation</a:t>
            </a:r>
            <a:r>
              <a:rPr lang="en-US" altLang="en-US" sz="1800" dirty="0">
                <a:cs typeface="Arial" panose="020B0604020202020204" pitchFamily="34" charset="0"/>
              </a:rPr>
              <a:t>).</a:t>
            </a:r>
          </a:p>
          <a:p>
            <a:pPr marL="1390650" lvl="3" indent="-533400">
              <a:buFont typeface="+mj-lt"/>
              <a:buAutoNum type="alphaUcPeriod"/>
            </a:pPr>
            <a:r>
              <a:rPr lang="en-US" altLang="en-US" sz="1800" dirty="0">
                <a:cs typeface="Arial" panose="020B0604020202020204" pitchFamily="34" charset="0"/>
              </a:rPr>
              <a:t>Citizens should have the means to protect themselves (and their states) from the federal government (</a:t>
            </a:r>
            <a:r>
              <a:rPr lang="en-US" altLang="en-US" sz="1800" dirty="0">
                <a:solidFill>
                  <a:schemeClr val="tx2">
                    <a:lumMod val="40000"/>
                    <a:lumOff val="60000"/>
                  </a:schemeClr>
                </a:solidFill>
                <a:cs typeface="Arial" panose="020B0604020202020204" pitchFamily="34" charset="0"/>
              </a:rPr>
              <a:t>Jeffersonian interpretation, 1800</a:t>
            </a:r>
            <a:r>
              <a:rPr lang="en-US" altLang="en-US" sz="1800" dirty="0">
                <a:cs typeface="Arial" panose="020B0604020202020204" pitchFamily="34" charset="0"/>
              </a:rPr>
              <a:t>).</a:t>
            </a:r>
          </a:p>
          <a:p>
            <a:pPr marL="1390650" lvl="3" indent="-533400">
              <a:buFont typeface="+mj-lt"/>
              <a:buAutoNum type="alphaUcPeriod"/>
            </a:pPr>
            <a:r>
              <a:rPr lang="en-US" altLang="en-US" sz="1800" dirty="0">
                <a:cs typeface="Arial" panose="020B0604020202020204" pitchFamily="34" charset="0"/>
              </a:rPr>
              <a:t>Citizens have a right to own and use weapons in self-defense (</a:t>
            </a:r>
            <a:r>
              <a:rPr lang="en-US" altLang="en-US" sz="1800" dirty="0">
                <a:solidFill>
                  <a:schemeClr val="tx2">
                    <a:lumMod val="40000"/>
                    <a:lumOff val="60000"/>
                  </a:schemeClr>
                </a:solidFill>
                <a:cs typeface="Arial" panose="020B0604020202020204" pitchFamily="34" charset="0"/>
              </a:rPr>
              <a:t>Heller v District of Columbia, 2008</a:t>
            </a:r>
            <a:r>
              <a:rPr lang="en-US" altLang="en-US" sz="1800" dirty="0">
                <a:cs typeface="Arial" panose="020B0604020202020204" pitchFamily="34" charset="0"/>
              </a:rPr>
              <a:t>).</a:t>
            </a:r>
          </a:p>
          <a:p>
            <a:pPr marL="1390650" lvl="3" indent="-533400">
              <a:buFont typeface="+mj-lt"/>
              <a:buAutoNum type="alphaUcPeriod"/>
            </a:pPr>
            <a:endParaRPr lang="en-US" altLang="en-US" sz="1800" dirty="0">
              <a:cs typeface="Arial" panose="020B0604020202020204" pitchFamily="34" charset="0"/>
            </a:endParaRPr>
          </a:p>
          <a:p>
            <a:pPr marL="857250" lvl="3" indent="0">
              <a:buNone/>
            </a:pPr>
            <a:r>
              <a:rPr lang="en-US" altLang="en-US" sz="1800" dirty="0">
                <a:cs typeface="Arial" panose="020B0604020202020204" pitchFamily="34" charset="0"/>
              </a:rPr>
              <a:t>The Supreme Court didn’t interpret the clause until 1876 (United States v. Cruikshank).</a:t>
            </a:r>
          </a:p>
          <a:p>
            <a:pPr marL="857250" lvl="3" indent="0">
              <a:buNone/>
            </a:pPr>
            <a:endParaRPr lang="en-US" altLang="en-US" sz="1800" dirty="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625" y="0"/>
            <a:ext cx="1773375" cy="1070675"/>
          </a:xfrm>
          <a:prstGeom prst="rect">
            <a:avLst/>
          </a:prstGeom>
        </p:spPr>
      </p:pic>
    </p:spTree>
    <p:extLst>
      <p:ext uri="{BB962C8B-B14F-4D97-AF65-F5344CB8AC3E}">
        <p14:creationId xmlns:p14="http://schemas.microsoft.com/office/powerpoint/2010/main" val="42697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13000"/>
            <a:lum/>
          </a:blip>
          <a:srcRect/>
          <a:stretch>
            <a:fillRect l="-7000" r="-7000"/>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143000"/>
          </a:xfrm>
        </p:spPr>
        <p:txBody>
          <a:bodyPr>
            <a:normAutofit/>
          </a:bodyPr>
          <a:lstStyle/>
          <a:p>
            <a:pPr algn="l" eaLnBrk="1" hangingPunct="1"/>
            <a:r>
              <a:rPr lang="en-US" altLang="en-US" b="1" u="sng" dirty="0"/>
              <a:t>Conclusion</a:t>
            </a:r>
          </a:p>
        </p:txBody>
      </p:sp>
      <p:sp>
        <p:nvSpPr>
          <p:cNvPr id="41987" name="Rectangle 3"/>
          <p:cNvSpPr>
            <a:spLocks noGrp="1" noChangeArrowheads="1"/>
          </p:cNvSpPr>
          <p:nvPr>
            <p:ph type="body" idx="1"/>
          </p:nvPr>
        </p:nvSpPr>
        <p:spPr>
          <a:xfrm>
            <a:off x="685800" y="1828800"/>
            <a:ext cx="7848600" cy="4648200"/>
          </a:xfrm>
        </p:spPr>
        <p:txBody>
          <a:bodyPr>
            <a:normAutofit/>
          </a:bodyPr>
          <a:lstStyle/>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a:p>
            <a:pPr marL="57150" indent="0">
              <a:buNone/>
              <a:defRPr/>
            </a:pPr>
            <a:endParaRPr lang="en-US" altLang="en-US" sz="1600" dirty="0">
              <a:solidFill>
                <a:schemeClr val="tx2">
                  <a:lumMod val="60000"/>
                  <a:lumOff val="40000"/>
                </a:schemeClr>
              </a:solidFill>
            </a:endParaRPr>
          </a:p>
        </p:txBody>
      </p:sp>
      <p:sp>
        <p:nvSpPr>
          <p:cNvPr id="5" name="TextBox 4"/>
          <p:cNvSpPr txBox="1"/>
          <p:nvPr/>
        </p:nvSpPr>
        <p:spPr>
          <a:xfrm>
            <a:off x="609600" y="1600200"/>
            <a:ext cx="7848600"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Sometimes there is not enough historical evidence to find the original intent or the original understanding of the U.S. Constitution.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Often different people have different understandings of </a:t>
            </a:r>
            <a:r>
              <a:rPr lang="en-US" sz="2000" b="1" dirty="0">
                <a:solidFill>
                  <a:prstClr val="black"/>
                </a:solidFill>
                <a:latin typeface="Calibri"/>
              </a:rPr>
              <a:t>a law</a:t>
            </a:r>
            <a:r>
              <a:rPr kumimoji="0" lang="en-US" sz="2000" b="1" i="0" u="none" strike="noStrike" kern="1200" cap="none" spc="0" normalizeH="0" baseline="0" noProof="0" dirty="0">
                <a:ln>
                  <a:noFill/>
                </a:ln>
                <a:solidFill>
                  <a:prstClr val="black"/>
                </a:solidFill>
                <a:effectLst/>
                <a:uLnTx/>
                <a:uFillTx/>
                <a:latin typeface="Calibri"/>
                <a:ea typeface="+mn-ea"/>
                <a:cs typeface="+mn-cs"/>
              </a:rPr>
              <a:t>, even </a:t>
            </a:r>
            <a:r>
              <a:rPr lang="en-US" sz="2000" b="1" dirty="0">
                <a:solidFill>
                  <a:prstClr val="black"/>
                </a:solidFill>
                <a:latin typeface="Calibri"/>
              </a:rPr>
              <a:t>at the time</a:t>
            </a:r>
            <a:r>
              <a:rPr kumimoji="0" lang="en-US" sz="2000" b="1" i="0" u="none" strike="noStrike" kern="1200" cap="none" spc="0" normalizeH="0" baseline="0" noProof="0" dirty="0">
                <a:ln>
                  <a:noFill/>
                </a:ln>
                <a:solidFill>
                  <a:prstClr val="black"/>
                </a:solidFill>
                <a:effectLst/>
                <a:uLnTx/>
                <a:uFillTx/>
                <a:latin typeface="Calibri"/>
                <a:ea typeface="+mn-ea"/>
                <a:cs typeface="+mn-cs"/>
              </a:rPr>
              <a:t> it was written.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The Second Amendment may appear crystal clear to us.  But even something like that has had different interpretations.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Perhaps the same is true for county and city ordinances, statutes, and local constitutions.</a:t>
            </a:r>
          </a:p>
        </p:txBody>
      </p:sp>
    </p:spTree>
    <p:extLst>
      <p:ext uri="{BB962C8B-B14F-4D97-AF65-F5344CB8AC3E}">
        <p14:creationId xmlns:p14="http://schemas.microsoft.com/office/powerpoint/2010/main" val="88453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algn="l"/>
            <a:r>
              <a:rPr lang="en-US" altLang="en-US" sz="3600" b="1" u="sng" dirty="0">
                <a:cs typeface="Arial" panose="020B0604020202020204" pitchFamily="34" charset="0"/>
              </a:rPr>
              <a:t>Original Intent</a:t>
            </a:r>
            <a:endParaRPr lang="en-US" altLang="en-US" sz="3600" b="1" u="sng" dirty="0"/>
          </a:p>
        </p:txBody>
      </p:sp>
      <p:sp>
        <p:nvSpPr>
          <p:cNvPr id="45059" name="Rectangle 3"/>
          <p:cNvSpPr>
            <a:spLocks noGrp="1" noChangeArrowheads="1"/>
          </p:cNvSpPr>
          <p:nvPr>
            <p:ph type="body" sz="half" idx="1"/>
          </p:nvPr>
        </p:nvSpPr>
        <p:spPr>
          <a:xfrm>
            <a:off x="381000" y="1600200"/>
            <a:ext cx="8382000" cy="5029200"/>
          </a:xfrm>
        </p:spPr>
        <p:txBody>
          <a:bodyPr/>
          <a:lstStyle/>
          <a:p>
            <a:pPr marL="533400" lvl="1" indent="-533400" eaLnBrk="1" hangingPunct="1">
              <a:buFont typeface="Arial" panose="020B0604020202020204" pitchFamily="34" charset="0"/>
              <a:buChar char="•"/>
            </a:pPr>
            <a:r>
              <a:rPr lang="en-US" altLang="en-US" sz="2400" dirty="0">
                <a:cs typeface="Arial" panose="020B0604020202020204" pitchFamily="34" charset="0"/>
              </a:rPr>
              <a:t>Some scholars, such as Robert Bork, claim that the best way to understand what a clause means is to consider what the authors of the clause intended it to mean.</a:t>
            </a:r>
          </a:p>
          <a:p>
            <a:pPr marL="533400" lvl="1" indent="-533400" eaLnBrk="1" hangingPunct="1">
              <a:buFont typeface="Arial" panose="020B0604020202020204" pitchFamily="34" charset="0"/>
              <a:buChar char="•"/>
            </a:pPr>
            <a:endParaRPr lang="en-US" altLang="en-US" sz="2400" dirty="0">
              <a:cs typeface="Arial" panose="020B0604020202020204" pitchFamily="34" charset="0"/>
            </a:endParaRPr>
          </a:p>
          <a:p>
            <a:pPr marL="533400" lvl="1" indent="-533400" eaLnBrk="1" hangingPunct="1">
              <a:buFont typeface="Courier New" panose="02070309020205020404" pitchFamily="49" charset="0"/>
              <a:buChar char="o"/>
            </a:pPr>
            <a:r>
              <a:rPr lang="en-US" altLang="en-US" sz="2400" dirty="0">
                <a:cs typeface="Arial" panose="020B0604020202020204" pitchFamily="34" charset="0"/>
              </a:rPr>
              <a:t>This sounds like a good idea, but can it be done?</a:t>
            </a:r>
          </a:p>
          <a:p>
            <a:pPr marL="933450" lvl="2" indent="-533400" eaLnBrk="1" hangingPunct="1"/>
            <a:r>
              <a:rPr lang="en-US" altLang="en-US" sz="2000" dirty="0">
                <a:cs typeface="Arial" panose="020B0604020202020204" pitchFamily="34" charset="0"/>
              </a:rPr>
              <a:t>We’ll answer by looking at the intent of the framers of the U.S. Constitution with respect to ex post facto laws, the removal of executive appointees, and the existence of explanatory amendments.</a:t>
            </a:r>
          </a:p>
          <a:p>
            <a:pPr marL="533400" indent="-533400" eaLnBrk="1" hangingPunct="1">
              <a:buFont typeface="Times New Roman" panose="02020603050405020304" pitchFamily="18" charset="0"/>
              <a:buAutoNum type="alphaUcPeriod" startAt="3"/>
            </a:pPr>
            <a:endParaRPr lang="en-US" altLang="en-US" sz="2400" dirty="0">
              <a:cs typeface="Arial" panose="020B0604020202020204" pitchFamily="34" charset="0"/>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275" y="4953000"/>
            <a:ext cx="16605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2"/>
          <p:cNvSpPr txBox="1">
            <a:spLocks noChangeArrowheads="1"/>
          </p:cNvSpPr>
          <p:nvPr/>
        </p:nvSpPr>
        <p:spPr bwMode="auto">
          <a:xfrm>
            <a:off x="381000" y="6538334"/>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dirty="0">
                <a:latin typeface="Calibri" panose="020F0502020204030204" pitchFamily="34" charset="0"/>
              </a:rPr>
              <a:t>Robert Bork</a:t>
            </a:r>
          </a:p>
        </p:txBody>
      </p:sp>
    </p:spTree>
    <p:extLst>
      <p:ext uri="{BB962C8B-B14F-4D97-AF65-F5344CB8AC3E}">
        <p14:creationId xmlns:p14="http://schemas.microsoft.com/office/powerpoint/2010/main" val="1114022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838200"/>
          </a:xfrm>
        </p:spPr>
        <p:txBody>
          <a:bodyPr>
            <a:normAutofit fontScale="90000"/>
          </a:bodyPr>
          <a:lstStyle/>
          <a:p>
            <a:r>
              <a:rPr lang="en-US" altLang="en-US" sz="3600" b="1" u="sng" dirty="0">
                <a:cs typeface="Arial" panose="020B0604020202020204" pitchFamily="34" charset="0"/>
              </a:rPr>
              <a:t>Original Intent 1:</a:t>
            </a:r>
            <a:br>
              <a:rPr lang="en-US" altLang="en-US" sz="3600" b="1" u="sng" dirty="0">
                <a:cs typeface="Arial" panose="020B0604020202020204" pitchFamily="34" charset="0"/>
              </a:rPr>
            </a:br>
            <a:r>
              <a:rPr lang="en-US" altLang="en-US" sz="3600" b="1" u="sng" dirty="0">
                <a:cs typeface="Arial" panose="020B0604020202020204" pitchFamily="34" charset="0"/>
              </a:rPr>
              <a:t>Ex Post Facto Laws</a:t>
            </a:r>
            <a:endParaRPr lang="en-US" altLang="en-US" sz="3600" b="1" u="sng" dirty="0"/>
          </a:p>
        </p:txBody>
      </p:sp>
      <p:sp>
        <p:nvSpPr>
          <p:cNvPr id="45059" name="Rectangle 3"/>
          <p:cNvSpPr>
            <a:spLocks noGrp="1" noChangeArrowheads="1"/>
          </p:cNvSpPr>
          <p:nvPr>
            <p:ph type="body" sz="half" idx="1"/>
          </p:nvPr>
        </p:nvSpPr>
        <p:spPr>
          <a:xfrm>
            <a:off x="381000" y="1600200"/>
            <a:ext cx="8382000" cy="5029200"/>
          </a:xfrm>
        </p:spPr>
        <p:txBody>
          <a:bodyPr/>
          <a:lstStyle/>
          <a:p>
            <a:pPr marL="933450" lvl="1" indent="-533400" eaLnBrk="1" hangingPunct="1">
              <a:buFont typeface="Times New Roman" panose="02020603050405020304" pitchFamily="18" charset="0"/>
              <a:buAutoNum type="arabicPeriod"/>
            </a:pPr>
            <a:r>
              <a:rPr lang="en-US" altLang="en-US" sz="2400" dirty="0">
                <a:cs typeface="Arial" panose="020B0604020202020204" pitchFamily="34" charset="0"/>
              </a:rPr>
              <a:t>The U.S. Constitution prohibits both the states and the federal government from passing ex post facto laws.  That is, it prohibits laws that have retroactive effects</a:t>
            </a:r>
            <a:r>
              <a:rPr lang="en-US" altLang="en-US" dirty="0">
                <a:cs typeface="Arial" panose="020B0604020202020204" pitchFamily="34" charset="0"/>
              </a:rPr>
              <a:t>.</a:t>
            </a:r>
          </a:p>
          <a:p>
            <a:pPr marL="1333500" lvl="2" indent="-533400" eaLnBrk="1" hangingPunct="1">
              <a:buFont typeface="Times New Roman" panose="02020603050405020304" pitchFamily="18" charset="0"/>
              <a:buAutoNum type="alphaLcPeriod"/>
            </a:pPr>
            <a:r>
              <a:rPr lang="en-US" altLang="en-US" sz="2000" dirty="0">
                <a:cs typeface="Arial" panose="020B0604020202020204" pitchFamily="34" charset="0"/>
              </a:rPr>
              <a:t>Ex: you drive the speed limit of 50 mph today, the government passes a law tomorrow that reduces the speed limit to 40 mph, then tries to penalize you for violating the law.</a:t>
            </a:r>
          </a:p>
          <a:p>
            <a:pPr marL="1790700" lvl="3" indent="-533400" eaLnBrk="1" hangingPunct="1">
              <a:buFont typeface="Times New Roman" panose="02020603050405020304" pitchFamily="18" charset="0"/>
              <a:buAutoNum type="arabicParenR"/>
            </a:pPr>
            <a:r>
              <a:rPr lang="en-US" altLang="en-US" sz="1600" dirty="0">
                <a:cs typeface="Arial" panose="020B0604020202020204" pitchFamily="34" charset="0"/>
              </a:rPr>
              <a:t>Such a law would be an ex post facto law.</a:t>
            </a:r>
          </a:p>
        </p:txBody>
      </p:sp>
    </p:spTree>
    <p:extLst>
      <p:ext uri="{BB962C8B-B14F-4D97-AF65-F5344CB8AC3E}">
        <p14:creationId xmlns:p14="http://schemas.microsoft.com/office/powerpoint/2010/main" val="1828266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838200"/>
          </a:xfrm>
        </p:spPr>
        <p:txBody>
          <a:bodyPr>
            <a:normAutofit fontScale="90000"/>
          </a:bodyPr>
          <a:lstStyle/>
          <a:p>
            <a:r>
              <a:rPr lang="en-US" altLang="en-US" sz="3600" b="1" u="sng" dirty="0">
                <a:cs typeface="Arial" panose="020B0604020202020204" pitchFamily="34" charset="0"/>
              </a:rPr>
              <a:t>Original Intent 1:</a:t>
            </a:r>
            <a:br>
              <a:rPr lang="en-US" altLang="en-US" sz="3600" b="1" u="sng" dirty="0">
                <a:cs typeface="Arial" panose="020B0604020202020204" pitchFamily="34" charset="0"/>
              </a:rPr>
            </a:br>
            <a:r>
              <a:rPr lang="en-US" altLang="en-US" sz="3600" b="1" u="sng" dirty="0">
                <a:cs typeface="Arial" panose="020B0604020202020204" pitchFamily="34" charset="0"/>
              </a:rPr>
              <a:t>Ex Post Facto Laws</a:t>
            </a:r>
            <a:endParaRPr lang="en-US" altLang="en-US" sz="3600" b="1" u="sng" dirty="0"/>
          </a:p>
        </p:txBody>
      </p:sp>
      <p:sp>
        <p:nvSpPr>
          <p:cNvPr id="45059" name="Rectangle 3"/>
          <p:cNvSpPr>
            <a:spLocks noGrp="1" noChangeArrowheads="1"/>
          </p:cNvSpPr>
          <p:nvPr>
            <p:ph type="body" sz="half" idx="1"/>
          </p:nvPr>
        </p:nvSpPr>
        <p:spPr>
          <a:xfrm>
            <a:off x="381000" y="1600200"/>
            <a:ext cx="8382000" cy="5029200"/>
          </a:xfrm>
        </p:spPr>
        <p:txBody>
          <a:bodyPr/>
          <a:lstStyle/>
          <a:p>
            <a:pPr marL="933450" lvl="1" indent="-533400" eaLnBrk="1" hangingPunct="1">
              <a:buFontTx/>
              <a:buNone/>
            </a:pPr>
            <a:r>
              <a:rPr lang="en-US" altLang="en-US" sz="2000" dirty="0">
                <a:cs typeface="Arial" panose="020B0604020202020204" pitchFamily="34" charset="0"/>
              </a:rPr>
              <a:t>Article 1, sec. 9: “No Bill of Attainder or </a:t>
            </a:r>
            <a:r>
              <a:rPr lang="en-US" altLang="en-US" sz="2000" b="1" dirty="0">
                <a:cs typeface="Arial" panose="020B0604020202020204" pitchFamily="34" charset="0"/>
              </a:rPr>
              <a:t>ex post facto Law </a:t>
            </a:r>
            <a:r>
              <a:rPr lang="en-US" altLang="en-US" sz="2000" dirty="0">
                <a:cs typeface="Arial" panose="020B0604020202020204" pitchFamily="34" charset="0"/>
              </a:rPr>
              <a:t>shall be passed.”</a:t>
            </a:r>
          </a:p>
          <a:p>
            <a:pPr marL="933450" lvl="1" indent="-533400" eaLnBrk="1" hangingPunct="1">
              <a:buFontTx/>
              <a:buNone/>
            </a:pPr>
            <a:endParaRPr lang="en-US" altLang="en-US" sz="2000" dirty="0">
              <a:cs typeface="Arial" panose="020B0604020202020204" pitchFamily="34" charset="0"/>
            </a:endParaRPr>
          </a:p>
          <a:p>
            <a:pPr marL="933450" lvl="1" indent="-533400" eaLnBrk="1" hangingPunct="1">
              <a:buFontTx/>
              <a:buNone/>
            </a:pPr>
            <a:r>
              <a:rPr lang="en-US" altLang="en-US" sz="2000" dirty="0">
                <a:cs typeface="Arial" panose="020B0604020202020204" pitchFamily="34" charset="0"/>
              </a:rPr>
              <a:t>Article 1, sec. 10: “No state shall enter into any Treaty, Alliance, or Confederation; grant Letters of Marque and Reprisal; coin Money; emit Bills of Credit; make any Thing but gold and silver Coin a Tender in Payment of Debts; </a:t>
            </a:r>
            <a:r>
              <a:rPr lang="en-US" altLang="en-US" sz="2000" b="1" dirty="0">
                <a:cs typeface="Arial" panose="020B0604020202020204" pitchFamily="34" charset="0"/>
              </a:rPr>
              <a:t>pass any Bill of Attainder, ex post facto Law</a:t>
            </a:r>
            <a:r>
              <a:rPr lang="en-US" altLang="en-US" sz="2000" dirty="0">
                <a:cs typeface="Arial" panose="020B0604020202020204" pitchFamily="34" charset="0"/>
              </a:rPr>
              <a:t>, or Law impairing the Obligation of Contracts, or grant any Title of Nobility.</a:t>
            </a:r>
          </a:p>
          <a:p>
            <a:pPr marL="1333500" lvl="2" indent="-533400" eaLnBrk="1" hangingPunct="1">
              <a:buFont typeface="Times New Roman" panose="02020603050405020304" pitchFamily="18" charset="0"/>
              <a:buAutoNum type="alphaLcPeriod"/>
            </a:pPr>
            <a:r>
              <a:rPr lang="en-US" altLang="en-US" sz="2000" dirty="0">
                <a:solidFill>
                  <a:schemeClr val="accent2"/>
                </a:solidFill>
                <a:cs typeface="Arial" panose="020B0604020202020204" pitchFamily="34" charset="0"/>
              </a:rPr>
              <a:t>Did the framers intend to prohibit both criminal and civil ex post facto laws?</a:t>
            </a:r>
            <a:endParaRPr lang="en-US" altLang="en-US" sz="1600" dirty="0">
              <a:cs typeface="Arial" panose="020B0604020202020204" pitchFamily="34" charset="0"/>
            </a:endParaRPr>
          </a:p>
          <a:p>
            <a:pPr marL="1790700" lvl="3" indent="-533400" eaLnBrk="1" hangingPunct="1">
              <a:buFont typeface="Times New Roman" panose="02020603050405020304" pitchFamily="18" charset="0"/>
              <a:buAutoNum type="arabicParenR"/>
            </a:pPr>
            <a:r>
              <a:rPr lang="en-US" altLang="en-US" sz="1600" b="1" dirty="0">
                <a:cs typeface="Arial" panose="020B0604020202020204" pitchFamily="34" charset="0"/>
              </a:rPr>
              <a:t>Criminal law</a:t>
            </a:r>
            <a:r>
              <a:rPr lang="en-US" altLang="en-US" sz="1600" dirty="0">
                <a:cs typeface="Arial" panose="020B0604020202020204" pitchFamily="34" charset="0"/>
              </a:rPr>
              <a:t> – law concerned with crimes (e.g. laws against theft, murder, espionage). </a:t>
            </a:r>
          </a:p>
          <a:p>
            <a:pPr marL="1790700" lvl="3" indent="-533400" eaLnBrk="1" hangingPunct="1">
              <a:buFont typeface="Times New Roman" panose="02020603050405020304" pitchFamily="18" charset="0"/>
              <a:buAutoNum type="arabicParenR"/>
            </a:pPr>
            <a:r>
              <a:rPr lang="en-US" altLang="en-US" sz="1600" b="1" dirty="0">
                <a:cs typeface="Arial" panose="020B0604020202020204" pitchFamily="34" charset="0"/>
              </a:rPr>
              <a:t>Civil law</a:t>
            </a:r>
            <a:r>
              <a:rPr lang="en-US" altLang="en-US" sz="1600" dirty="0">
                <a:cs typeface="Arial" panose="020B0604020202020204" pitchFamily="34" charset="0"/>
              </a:rPr>
              <a:t> -- law concerned with private relations between members of society (e.g., suits over breach of contract, property ownership, divorce). </a:t>
            </a:r>
          </a:p>
          <a:p>
            <a:pPr marL="933450" lvl="1" indent="-533400" eaLnBrk="1" hangingPunct="1">
              <a:buFontTx/>
              <a:buNone/>
            </a:pPr>
            <a:endParaRPr lang="en-US" altLang="en-US" sz="1600" dirty="0">
              <a:cs typeface="Arial" panose="020B0604020202020204" pitchFamily="34" charset="0"/>
            </a:endParaRPr>
          </a:p>
        </p:txBody>
      </p:sp>
    </p:spTree>
    <p:extLst>
      <p:ext uri="{BB962C8B-B14F-4D97-AF65-F5344CB8AC3E}">
        <p14:creationId xmlns:p14="http://schemas.microsoft.com/office/powerpoint/2010/main" val="3794782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6B60767E-6159-4424-90EB-8D9ED51CF828}"/>
              </a:ext>
            </a:extLst>
          </p:cNvPr>
          <p:cNvSpPr>
            <a:spLocks noGrp="1" noChangeArrowheads="1"/>
          </p:cNvSpPr>
          <p:nvPr>
            <p:ph type="title"/>
          </p:nvPr>
        </p:nvSpPr>
        <p:spPr/>
        <p:txBody>
          <a:bodyPr/>
          <a:lstStyle/>
          <a:p>
            <a:pPr eaLnBrk="1" hangingPunct="1"/>
            <a:endParaRPr lang="en-US" altLang="en-US" sz="3600" dirty="0">
              <a:ea typeface="Calibri" panose="020F0502020204030204" pitchFamily="34" charset="0"/>
            </a:endParaRPr>
          </a:p>
        </p:txBody>
      </p:sp>
      <p:sp>
        <p:nvSpPr>
          <p:cNvPr id="2053" name="Rectangle 5">
            <a:extLst>
              <a:ext uri="{FF2B5EF4-FFF2-40B4-BE49-F238E27FC236}">
                <a16:creationId xmlns:a16="http://schemas.microsoft.com/office/drawing/2014/main" id="{AE7B38DA-C10A-4C01-A5E0-CD4220EA84CC}"/>
              </a:ext>
            </a:extLst>
          </p:cNvPr>
          <p:cNvSpPr>
            <a:spLocks noGrp="1" noChangeArrowheads="1"/>
          </p:cNvSpPr>
          <p:nvPr>
            <p:ph type="body" idx="1"/>
          </p:nvPr>
        </p:nvSpPr>
        <p:spPr>
          <a:xfrm>
            <a:off x="457200" y="1371600"/>
            <a:ext cx="8229600" cy="4525963"/>
          </a:xfrm>
        </p:spPr>
        <p:txBody>
          <a:bodyPr>
            <a:normAutofit/>
          </a:bodyPr>
          <a:lstStyle/>
          <a:p>
            <a:pPr marL="0" indent="0">
              <a:buNone/>
            </a:pPr>
            <a:r>
              <a:rPr lang="en-US" altLang="en-US" sz="2800" b="1" dirty="0">
                <a:ea typeface="Calibri" panose="020F0502020204030204" pitchFamily="34" charset="0"/>
              </a:rPr>
              <a:t>Poll</a:t>
            </a:r>
          </a:p>
          <a:p>
            <a:pPr marL="457200" lvl="1" indent="0">
              <a:buNone/>
            </a:pPr>
            <a:r>
              <a:rPr lang="en-US" altLang="en-US" sz="2400" dirty="0">
                <a:solidFill>
                  <a:schemeClr val="accent2"/>
                </a:solidFill>
                <a:cs typeface="Arial" panose="020B0604020202020204" pitchFamily="34" charset="0"/>
              </a:rPr>
              <a:t>Did the framers intend to prohibit both criminal and civil ex post facto laws?</a:t>
            </a:r>
            <a:r>
              <a:rPr lang="en-US" altLang="en-US" sz="2400" dirty="0">
                <a:ea typeface="Calibri" panose="020F0502020204030204" pitchFamily="34" charset="0"/>
              </a:rPr>
              <a:t> </a:t>
            </a:r>
          </a:p>
          <a:p>
            <a:pPr marL="1371600" lvl="2" indent="-457200">
              <a:buFont typeface="+mj-lt"/>
              <a:buAutoNum type="alphaUcPeriod"/>
            </a:pPr>
            <a:r>
              <a:rPr lang="en-US" altLang="en-US" sz="2000" dirty="0">
                <a:ea typeface="Calibri" panose="020F0502020204030204" pitchFamily="34" charset="0"/>
              </a:rPr>
              <a:t>Yes.</a:t>
            </a:r>
          </a:p>
          <a:p>
            <a:pPr marL="1371600" lvl="2" indent="-457200">
              <a:buFont typeface="+mj-lt"/>
              <a:buAutoNum type="alphaUcPeriod"/>
            </a:pPr>
            <a:r>
              <a:rPr lang="en-US" altLang="en-US" sz="2000" dirty="0">
                <a:ea typeface="Calibri" panose="020F0502020204030204" pitchFamily="34" charset="0"/>
              </a:rPr>
              <a:t>No.</a:t>
            </a:r>
          </a:p>
          <a:p>
            <a:pPr marL="1371600" lvl="2" indent="-457200">
              <a:buFont typeface="+mj-lt"/>
              <a:buAutoNum type="alphaUcPeriod"/>
            </a:pPr>
            <a:r>
              <a:rPr lang="en-US" altLang="en-US" sz="2000" dirty="0">
                <a:ea typeface="Calibri" panose="020F0502020204030204" pitchFamily="34" charset="0"/>
              </a:rPr>
              <a:t>Not sure.</a:t>
            </a:r>
            <a:endParaRPr lang="en-US" altLang="en-US" sz="1800" dirty="0">
              <a:cs typeface="Arial" panose="020B0604020202020204" pitchFamily="34" charset="0"/>
            </a:endParaRPr>
          </a:p>
          <a:p>
            <a:pPr marL="857250" lvl="3" indent="0">
              <a:buNone/>
            </a:pPr>
            <a:r>
              <a:rPr lang="en-US" altLang="en-US" sz="1800" dirty="0">
                <a:cs typeface="Arial" panose="020B0604020202020204" pitchFamily="34" charset="0"/>
                <a:hlinkClick r:id="rId3"/>
              </a:rPr>
              <a:t>https://forms.gle/Xc3h7Cuh9d195EoE6</a:t>
            </a:r>
            <a:endParaRPr lang="en-US" altLang="en-US" sz="2800" dirty="0">
              <a:ea typeface="Calibri" panose="020F0502020204030204" pitchFamily="34" charset="0"/>
            </a:endParaRPr>
          </a:p>
          <a:p>
            <a:pPr marL="1371600" lvl="2" indent="-457200">
              <a:buFont typeface="+mj-lt"/>
              <a:buAutoNum type="alphaUcPeriod"/>
            </a:pPr>
            <a:endParaRPr lang="en-US" altLang="en-US" sz="2000" dirty="0">
              <a:ea typeface="Calibri" panose="020F0502020204030204" pitchFamily="34" charset="0"/>
            </a:endParaRPr>
          </a:p>
          <a:p>
            <a:pPr marL="457200" lvl="1" indent="0">
              <a:buNone/>
            </a:pPr>
            <a:r>
              <a:rPr lang="en-US" altLang="en-US" sz="1500" b="1" dirty="0">
                <a:cs typeface="Arial" panose="020B0604020202020204" pitchFamily="34" charset="0"/>
              </a:rPr>
              <a:t>Criminal law</a:t>
            </a:r>
            <a:r>
              <a:rPr lang="en-US" altLang="en-US" sz="1500" dirty="0">
                <a:cs typeface="Arial" panose="020B0604020202020204" pitchFamily="34" charset="0"/>
              </a:rPr>
              <a:t> – law concerned with crimes (e.g. laws against theft, murder, espionage).</a:t>
            </a:r>
          </a:p>
          <a:p>
            <a:pPr marL="457200" lvl="1" indent="0">
              <a:buNone/>
            </a:pPr>
            <a:r>
              <a:rPr lang="en-US" altLang="en-US" sz="1500" b="1" dirty="0">
                <a:cs typeface="Arial" panose="020B0604020202020204" pitchFamily="34" charset="0"/>
              </a:rPr>
              <a:t>Civil law</a:t>
            </a:r>
            <a:r>
              <a:rPr lang="en-US" altLang="en-US" sz="1500" dirty="0">
                <a:cs typeface="Arial" panose="020B0604020202020204" pitchFamily="34" charset="0"/>
              </a:rPr>
              <a:t> -- law concerned with private relations between members of society (e.g., suits over breach of contract, property ownership, divorce). </a:t>
            </a:r>
          </a:p>
          <a:p>
            <a:pPr marL="571500" indent="-457200">
              <a:buFont typeface="+mj-lt"/>
              <a:buAutoNum type="alphaUcPeriod" startAt="4"/>
            </a:pPr>
            <a:endParaRPr lang="en-US" altLang="en-US" sz="2800" dirty="0">
              <a:ea typeface="Calibri" panose="020F0502020204030204" pitchFamily="34" charset="0"/>
            </a:endParaRPr>
          </a:p>
          <a:p>
            <a:pPr marL="114300" indent="0">
              <a:buNone/>
            </a:pPr>
            <a:endParaRPr lang="en-US" altLang="en-US" sz="2800" dirty="0">
              <a:ea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16980CAF-19F3-407A-BF43-F641B332F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
            <a:ext cx="1905000"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838200"/>
          </a:xfrm>
        </p:spPr>
        <p:txBody>
          <a:bodyPr>
            <a:normAutofit fontScale="90000"/>
          </a:bodyPr>
          <a:lstStyle/>
          <a:p>
            <a:r>
              <a:rPr lang="en-US" altLang="en-US" sz="3600" b="1" u="sng" dirty="0">
                <a:cs typeface="Arial" panose="020B0604020202020204" pitchFamily="34" charset="0"/>
              </a:rPr>
              <a:t>Original Intent 1:</a:t>
            </a:r>
            <a:br>
              <a:rPr lang="en-US" altLang="en-US" sz="3600" b="1" u="sng" dirty="0">
                <a:cs typeface="Arial" panose="020B0604020202020204" pitchFamily="34" charset="0"/>
              </a:rPr>
            </a:br>
            <a:r>
              <a:rPr lang="en-US" altLang="en-US" sz="3600" b="1" u="sng" dirty="0">
                <a:cs typeface="Arial" panose="020B0604020202020204" pitchFamily="34" charset="0"/>
              </a:rPr>
              <a:t>Ex Post Facto Laws</a:t>
            </a:r>
            <a:endParaRPr lang="en-US" altLang="en-US" sz="3600" b="1" u="sng" dirty="0"/>
          </a:p>
        </p:txBody>
      </p:sp>
      <p:sp>
        <p:nvSpPr>
          <p:cNvPr id="10243" name="Rectangle 3"/>
          <p:cNvSpPr>
            <a:spLocks noGrp="1" noChangeArrowheads="1"/>
          </p:cNvSpPr>
          <p:nvPr>
            <p:ph type="body" sz="half" idx="1"/>
          </p:nvPr>
        </p:nvSpPr>
        <p:spPr>
          <a:xfrm>
            <a:off x="228600" y="1600200"/>
            <a:ext cx="8610600" cy="5029200"/>
          </a:xfrm>
        </p:spPr>
        <p:txBody>
          <a:bodyPr/>
          <a:lstStyle/>
          <a:p>
            <a:pPr marL="933450" lvl="1" indent="-533400" eaLnBrk="1" hangingPunct="1">
              <a:buFont typeface="Times New Roman" pitchFamily="18" charset="0"/>
              <a:buAutoNum type="arabicPeriod" startAt="2"/>
              <a:defRPr/>
            </a:pPr>
            <a:r>
              <a:rPr lang="en-US" altLang="en-US" sz="2400" dirty="0"/>
              <a:t>Because the U.S. Constitutional Convention chose not to record the positions of individuals delegates, the most comprehensive records come from the notes of James Madison.</a:t>
            </a:r>
          </a:p>
          <a:p>
            <a:pPr marL="933450" lvl="1" indent="-533400" eaLnBrk="1" hangingPunct="1">
              <a:buFont typeface="Times New Roman" pitchFamily="18" charset="0"/>
              <a:buAutoNum type="arabicPeriod" startAt="2"/>
              <a:defRPr/>
            </a:pPr>
            <a:endParaRPr lang="en-US" altLang="en-US" dirty="0"/>
          </a:p>
          <a:p>
            <a:pPr marL="933450" lvl="1" indent="-533400" eaLnBrk="1" hangingPunct="1">
              <a:buFont typeface="Times New Roman" pitchFamily="18" charset="0"/>
              <a:buAutoNum type="arabicPeriod" startAt="2"/>
              <a:defRPr/>
            </a:pPr>
            <a:endParaRPr lang="en-US" altLang="en-US" dirty="0"/>
          </a:p>
          <a:p>
            <a:pPr marL="400050" lvl="1" indent="0" eaLnBrk="1" hangingPunct="1">
              <a:buFontTx/>
              <a:buNone/>
              <a:defRPr/>
            </a:pPr>
            <a:endParaRPr lang="en-US" altLang="en-US" dirty="0"/>
          </a:p>
          <a:p>
            <a:pPr marL="400050" lvl="1" indent="0" eaLnBrk="1" hangingPunct="1">
              <a:buNone/>
              <a:defRPr/>
            </a:pPr>
            <a:endParaRPr lang="en-US" altLang="en-US" dirty="0"/>
          </a:p>
          <a:p>
            <a:pPr marL="1333500" lvl="2" indent="-533400" eaLnBrk="1" hangingPunct="1">
              <a:buFont typeface="Times New Roman" pitchFamily="18" charset="0"/>
              <a:buAutoNum type="alphaLcPeriod"/>
              <a:defRPr/>
            </a:pPr>
            <a:r>
              <a:rPr lang="en-US" altLang="en-US" sz="2000" dirty="0"/>
              <a:t>These were first published in 1840 (fifty-three years after the Constitutional Convention).</a:t>
            </a:r>
            <a:endParaRPr lang="en-US" altLang="en-US" sz="1100" dirty="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151908"/>
            <a:ext cx="1834429" cy="1834429"/>
          </a:xfrm>
          <a:prstGeom prst="rect">
            <a:avLst/>
          </a:prstGeom>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308" y="3124200"/>
            <a:ext cx="11763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355" y="3151908"/>
            <a:ext cx="1257724" cy="1801092"/>
          </a:xfrm>
          <a:prstGeom prst="rect">
            <a:avLst/>
          </a:prstGeom>
        </p:spPr>
      </p:pic>
    </p:spTree>
    <p:extLst>
      <p:ext uri="{BB962C8B-B14F-4D97-AF65-F5344CB8AC3E}">
        <p14:creationId xmlns:p14="http://schemas.microsoft.com/office/powerpoint/2010/main" val="224741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838200"/>
          </a:xfrm>
        </p:spPr>
        <p:txBody>
          <a:bodyPr>
            <a:normAutofit fontScale="90000"/>
          </a:bodyPr>
          <a:lstStyle/>
          <a:p>
            <a:pPr algn="l"/>
            <a:r>
              <a:rPr lang="en-US" altLang="en-US" sz="3600" b="1" u="sng" dirty="0">
                <a:cs typeface="Arial" panose="020B0604020202020204" pitchFamily="34" charset="0"/>
              </a:rPr>
              <a:t>Original Intent 1:</a:t>
            </a:r>
            <a:br>
              <a:rPr lang="en-US" altLang="en-US" sz="3600" b="1" u="sng" dirty="0">
                <a:cs typeface="Arial" panose="020B0604020202020204" pitchFamily="34" charset="0"/>
              </a:rPr>
            </a:br>
            <a:r>
              <a:rPr lang="en-US" altLang="en-US" sz="3600" b="1" u="sng" dirty="0">
                <a:cs typeface="Arial" panose="020B0604020202020204" pitchFamily="34" charset="0"/>
              </a:rPr>
              <a:t>Ex Post Facto Laws</a:t>
            </a:r>
            <a:endParaRPr lang="en-US" altLang="en-US" sz="3600" b="1" u="sng" dirty="0"/>
          </a:p>
        </p:txBody>
      </p:sp>
      <p:sp>
        <p:nvSpPr>
          <p:cNvPr id="45059" name="Rectangle 3"/>
          <p:cNvSpPr>
            <a:spLocks noGrp="1" noChangeArrowheads="1"/>
          </p:cNvSpPr>
          <p:nvPr>
            <p:ph type="body" sz="half" idx="1"/>
          </p:nvPr>
        </p:nvSpPr>
        <p:spPr>
          <a:xfrm>
            <a:off x="381000" y="1600200"/>
            <a:ext cx="8382000" cy="5029200"/>
          </a:xfrm>
        </p:spPr>
        <p:txBody>
          <a:bodyPr/>
          <a:lstStyle/>
          <a:p>
            <a:pPr marL="0" indent="0">
              <a:buFontTx/>
              <a:buNone/>
              <a:defRPr/>
            </a:pPr>
            <a:r>
              <a:rPr lang="en-US" altLang="en-US" sz="2000" dirty="0"/>
              <a:t>Perhaps we can determine the framers’ intent on this question by looking at their statements made during the creation of this clause:</a:t>
            </a:r>
          </a:p>
          <a:p>
            <a:pPr marL="0" indent="0">
              <a:buFontTx/>
              <a:buNone/>
              <a:defRPr/>
            </a:pPr>
            <a:endParaRPr lang="en-US" altLang="en-US" sz="2000" dirty="0"/>
          </a:p>
          <a:p>
            <a:pPr>
              <a:defRPr/>
            </a:pPr>
            <a:r>
              <a:rPr lang="en-US" altLang="en-US" sz="2000" dirty="0"/>
              <a:t>James Wilson (PA) believed that the prohibition against ex post facto laws extended to civil law (Aug 22, </a:t>
            </a:r>
            <a:r>
              <a:rPr lang="en-US" altLang="en-US" sz="2000" dirty="0" err="1"/>
              <a:t>Farrand</a:t>
            </a:r>
            <a:r>
              <a:rPr lang="en-US" altLang="en-US" sz="2000" dirty="0"/>
              <a:t>, 2: 376).</a:t>
            </a:r>
          </a:p>
          <a:p>
            <a:pPr>
              <a:defRPr/>
            </a:pPr>
            <a:r>
              <a:rPr lang="en-US" altLang="en-US" sz="2000" dirty="0"/>
              <a:t>John Dickinson (DE) said that according to Blackstone’s commentaries “‘ex post facto’ related to criminal cases only; that they would not consequently retrain the States from retrospective laws in civil cases, and that some further provision for this would be requisite” (Aug 29, </a:t>
            </a:r>
            <a:r>
              <a:rPr lang="en-US" altLang="en-US" sz="2000" dirty="0" err="1"/>
              <a:t>Farrand</a:t>
            </a:r>
            <a:r>
              <a:rPr lang="en-US" altLang="en-US" sz="2000" dirty="0"/>
              <a:t>, 2: 448-9).</a:t>
            </a:r>
          </a:p>
          <a:p>
            <a:pPr>
              <a:defRPr/>
            </a:pPr>
            <a:r>
              <a:rPr lang="en-US" altLang="en-US" sz="2000" dirty="0"/>
              <a:t>George Mason (VA) moved to strike out the prohibition against ex post facto laws because he wanted the states to be free to enact ex post facto laws in civil cases and he believed “it is not sufficiently clear that the prohibition meant by this phrase was limited to cases of criminal nature” (Sept 14, </a:t>
            </a:r>
            <a:r>
              <a:rPr lang="en-US" altLang="en-US" sz="2000" dirty="0" err="1"/>
              <a:t>Farrand</a:t>
            </a:r>
            <a:r>
              <a:rPr lang="en-US" altLang="en-US" sz="2000" dirty="0"/>
              <a:t>, 2: 617).</a:t>
            </a:r>
          </a:p>
        </p:txBody>
      </p:sp>
      <p:pic>
        <p:nvPicPr>
          <p:cNvPr id="3" name="Picture 2" descr="A close-up of a person&#10;&#10;Description automatically generated with medium confidence">
            <a:extLst>
              <a:ext uri="{FF2B5EF4-FFF2-40B4-BE49-F238E27FC236}">
                <a16:creationId xmlns:a16="http://schemas.microsoft.com/office/drawing/2014/main" id="{74466ED0-5B3D-308B-A91F-363EC6DD8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63500"/>
            <a:ext cx="853838" cy="1155700"/>
          </a:xfrm>
          <a:prstGeom prst="rect">
            <a:avLst/>
          </a:prstGeom>
        </p:spPr>
      </p:pic>
      <p:pic>
        <p:nvPicPr>
          <p:cNvPr id="5" name="Picture 4" descr="A picture containing text, person, old&#10;&#10;Description automatically generated">
            <a:extLst>
              <a:ext uri="{FF2B5EF4-FFF2-40B4-BE49-F238E27FC236}">
                <a16:creationId xmlns:a16="http://schemas.microsoft.com/office/drawing/2014/main" id="{25AC0910-FC5C-C07E-AE0E-6DD2686AC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362" y="63500"/>
            <a:ext cx="853838" cy="1155700"/>
          </a:xfrm>
          <a:prstGeom prst="rect">
            <a:avLst/>
          </a:prstGeom>
        </p:spPr>
      </p:pic>
      <p:pic>
        <p:nvPicPr>
          <p:cNvPr id="7" name="Picture 6" descr="A person with long hair&#10;&#10;Description automatically generated with low confidence">
            <a:extLst>
              <a:ext uri="{FF2B5EF4-FFF2-40B4-BE49-F238E27FC236}">
                <a16:creationId xmlns:a16="http://schemas.microsoft.com/office/drawing/2014/main" id="{D767C4C2-C5BE-B583-F405-0395EE2DD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0688" y="33528"/>
            <a:ext cx="875982" cy="1185672"/>
          </a:xfrm>
          <a:prstGeom prst="rect">
            <a:avLst/>
          </a:prstGeom>
        </p:spPr>
      </p:pic>
    </p:spTree>
    <p:extLst>
      <p:ext uri="{BB962C8B-B14F-4D97-AF65-F5344CB8AC3E}">
        <p14:creationId xmlns:p14="http://schemas.microsoft.com/office/powerpoint/2010/main" val="137510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FD15DB62F48748BC9B22585128CFD2" ma:contentTypeVersion="6" ma:contentTypeDescription="Create a new document." ma:contentTypeScope="" ma:versionID="c315e44622a470e0d6b535b13251b5c0">
  <xsd:schema xmlns:xsd="http://www.w3.org/2001/XMLSchema" xmlns:xs="http://www.w3.org/2001/XMLSchema" xmlns:p="http://schemas.microsoft.com/office/2006/metadata/properties" xmlns:ns2="3c5c8685-8db4-4597-a197-7dea180b5250" xmlns:ns3="fce15768-b5a4-4f28-a384-7906e05d6cbd" targetNamespace="http://schemas.microsoft.com/office/2006/metadata/properties" ma:root="true" ma:fieldsID="3dc4166b03e33a84984f87b71d27a78c" ns2:_="" ns3:_="">
    <xsd:import namespace="3c5c8685-8db4-4597-a197-7dea180b5250"/>
    <xsd:import namespace="fce15768-b5a4-4f28-a384-7906e05d6c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c8685-8db4-4597-a197-7dea180b5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e15768-b5a4-4f28-a384-7906e05d6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AA3A29-2805-40AD-AD9F-422F9190B822}"/>
</file>

<file path=customXml/itemProps2.xml><?xml version="1.0" encoding="utf-8"?>
<ds:datastoreItem xmlns:ds="http://schemas.openxmlformats.org/officeDocument/2006/customXml" ds:itemID="{08BC84FD-B688-41FE-9CD8-41183DD660F8}"/>
</file>

<file path=customXml/itemProps3.xml><?xml version="1.0" encoding="utf-8"?>
<ds:datastoreItem xmlns:ds="http://schemas.openxmlformats.org/officeDocument/2006/customXml" ds:itemID="{95839A0C-9117-40DB-976E-C08BBFED61E6}"/>
</file>

<file path=docProps/app.xml><?xml version="1.0" encoding="utf-8"?>
<Properties xmlns="http://schemas.openxmlformats.org/officeDocument/2006/extended-properties" xmlns:vt="http://schemas.openxmlformats.org/officeDocument/2006/docPropsVTypes">
  <TotalTime>586</TotalTime>
  <Words>3695</Words>
  <Application>Microsoft Office PowerPoint</Application>
  <PresentationFormat>On-screen Show (4:3)</PresentationFormat>
  <Paragraphs>301</Paragraphs>
  <Slides>32</Slides>
  <Notes>3</Notes>
  <HiddenSlides>2</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0</vt:i4>
      </vt:variant>
      <vt:variant>
        <vt:lpstr>Slide Titles</vt:lpstr>
      </vt:variant>
      <vt:variant>
        <vt:i4>32</vt:i4>
      </vt:variant>
    </vt:vector>
  </HeadingPairs>
  <TitlesOfParts>
    <vt:vector size="38" baseType="lpstr">
      <vt:lpstr>Arial</vt:lpstr>
      <vt:lpstr>Calibri</vt:lpstr>
      <vt:lpstr>Courier New</vt:lpstr>
      <vt:lpstr>Times New Roman</vt:lpstr>
      <vt:lpstr>Office Theme</vt:lpstr>
      <vt:lpstr>Default Design</vt:lpstr>
      <vt:lpstr>THE CHALLENGES OF Original Intent Keith L. Dougherty, uga</vt:lpstr>
      <vt:lpstr>Original Intent</vt:lpstr>
      <vt:lpstr>Original Intent</vt:lpstr>
      <vt:lpstr>Original Intent</vt:lpstr>
      <vt:lpstr>Original Intent 1: Ex Post Facto Laws</vt:lpstr>
      <vt:lpstr>Original Intent 1: Ex Post Facto Laws</vt:lpstr>
      <vt:lpstr>PowerPoint Presentation</vt:lpstr>
      <vt:lpstr>Original Intent 1: Ex Post Facto Laws</vt:lpstr>
      <vt:lpstr>Original Intent 1: Ex Post Facto Laws</vt:lpstr>
      <vt:lpstr>Original Intent 1: Ex Post Facto Laws</vt:lpstr>
      <vt:lpstr>PowerPoint Presentation</vt:lpstr>
      <vt:lpstr>Original Intent 1: Ex Post Facto Laws</vt:lpstr>
      <vt:lpstr>Original Intent 2: The removal of executive appointees</vt:lpstr>
      <vt:lpstr>Original Intent 2: The removal of executive appointees</vt:lpstr>
      <vt:lpstr>Original Intent 2: The removal of executive appointees</vt:lpstr>
      <vt:lpstr>Original Intent 2: The removal of executive appointees</vt:lpstr>
      <vt:lpstr>Original Intent 2: The removal of executive appointees</vt:lpstr>
      <vt:lpstr>Original Intent 2: The removal of executive appointees</vt:lpstr>
      <vt:lpstr>Original Intent 2: The removal of executive appointees</vt:lpstr>
      <vt:lpstr>Original Intent 3: Explanatory Amendments</vt:lpstr>
      <vt:lpstr>Original Intent 3: Explanatory Amendments</vt:lpstr>
      <vt:lpstr>Original Intent 4: Extent of Legislative Power</vt:lpstr>
      <vt:lpstr>Original Intent 4: Extent of Legislative Power</vt:lpstr>
      <vt:lpstr>Original Intent: Summary</vt:lpstr>
      <vt:lpstr>Original Intent</vt:lpstr>
      <vt:lpstr>Original Intent</vt:lpstr>
      <vt:lpstr>Original Intent</vt:lpstr>
      <vt:lpstr>Original Intent</vt:lpstr>
      <vt:lpstr>Original Intent</vt:lpstr>
      <vt:lpstr>Original Intent</vt:lpstr>
      <vt:lpstr>Early Interpretations</vt:lpstr>
      <vt:lpstr>Conclusion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Original Intent 2: The removal of executive appointees</dc:title>
  <dc:creator>keith</dc:creator>
  <cp:lastModifiedBy>Keith L Dougherty</cp:lastModifiedBy>
  <cp:revision>53</cp:revision>
  <dcterms:created xsi:type="dcterms:W3CDTF">2014-09-04T15:19:47Z</dcterms:created>
  <dcterms:modified xsi:type="dcterms:W3CDTF">2023-03-02T20:58:31Z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0x0101005DFD15DB62F48748BC9B22585128CFD2</vt:lpwstr>
  </property>
</Properties>
</file>