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6" r:id="rId4"/>
    <p:sldId id="257" r:id="rId5"/>
    <p:sldId id="258" r:id="rId6"/>
    <p:sldId id="274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7" r:id="rId15"/>
    <p:sldId id="276" r:id="rId16"/>
    <p:sldId id="269" r:id="rId17"/>
    <p:sldId id="266" r:id="rId18"/>
    <p:sldId id="268" r:id="rId19"/>
    <p:sldId id="270" r:id="rId20"/>
    <p:sldId id="271" r:id="rId21"/>
    <p:sldId id="272" r:id="rId22"/>
    <p:sldId id="273" r:id="rId23"/>
    <p:sldId id="283" r:id="rId24"/>
    <p:sldId id="284" r:id="rId25"/>
    <p:sldId id="285" r:id="rId26"/>
    <p:sldId id="279" r:id="rId27"/>
    <p:sldId id="280" r:id="rId28"/>
    <p:sldId id="281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83DD4-6BB6-4340-8DD0-564F22F5E0A6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5EEAD-C89E-4F2F-82FD-3D33D66584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0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1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14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81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9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9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78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9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70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51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5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7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13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23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9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5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17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12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9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76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3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12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92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6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88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2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6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7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6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1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6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C46A2-3D87-4CC7-9DCB-6F18678E652B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88991-119D-463E-B055-EF6A5ACD0F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7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CEDE1-BEF8-4B19-89AC-FFA7FAF16CF0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7BB9-0CCF-41CD-A2AE-FCCA9E777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7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F65EB-28FD-4BAE-8179-F38C08A0D1D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A907A-5C98-420E-B534-E1D0C2996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9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50478"/>
            <a:ext cx="9144000" cy="1222057"/>
          </a:xfrm>
        </p:spPr>
        <p:txBody>
          <a:bodyPr/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 pitchFamily="34" charset="0"/>
              </a:rPr>
              <a:t>POWER OF PARTNERSHIPS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511" y="3705443"/>
            <a:ext cx="6858000" cy="896220"/>
          </a:xfrm>
        </p:spPr>
        <p:txBody>
          <a:bodyPr/>
          <a:lstStyle/>
          <a:p>
            <a:r>
              <a:rPr lang="en-US" dirty="0">
                <a:latin typeface="Futura Std Medium" panose="020B0502020204020303" pitchFamily="34" charset="0"/>
              </a:rPr>
              <a:t>Increasing the Effectiveness of Collaboration Between Cities and Nonprofits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6C6506-B437-2521-0F43-24C7B703C9A7}"/>
              </a:ext>
            </a:extLst>
          </p:cNvPr>
          <p:cNvSpPr txBox="1">
            <a:spLocks/>
          </p:cNvSpPr>
          <p:nvPr/>
        </p:nvSpPr>
        <p:spPr>
          <a:xfrm>
            <a:off x="736193" y="2394898"/>
            <a:ext cx="856636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 pitchFamily="34" charset="0"/>
                <a:ea typeface="+mj-ea"/>
                <a:cs typeface="+mj-cs"/>
              </a:rPr>
              <a:t>THE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567336-AF56-72DA-3F6A-8F024DB26BD9}"/>
              </a:ext>
            </a:extLst>
          </p:cNvPr>
          <p:cNvSpPr txBox="1">
            <a:spLocks/>
          </p:cNvSpPr>
          <p:nvPr/>
        </p:nvSpPr>
        <p:spPr>
          <a:xfrm>
            <a:off x="4638368" y="5117051"/>
            <a:ext cx="2293374" cy="4622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Futura Std Medium" panose="020B0502020204020303" pitchFamily="34" charset="0"/>
              </a:rPr>
              <a:t>Presented by: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6DBDF22-3462-F059-3C8D-F989C11D3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2" y="4857323"/>
            <a:ext cx="983966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714BDCF-8703-B30D-77C0-E0A62E37098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" t="18" r="-5" b="1069"/>
          <a:stretch/>
        </p:blipFill>
        <p:spPr>
          <a:xfrm>
            <a:off x="4715172" y="15334"/>
            <a:ext cx="2398859" cy="23988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3AB3C-44E0-E231-6AFF-2339FDC2B0E5}"/>
              </a:ext>
            </a:extLst>
          </p:cNvPr>
          <p:cNvSpPr txBox="1">
            <a:spLocks/>
          </p:cNvSpPr>
          <p:nvPr/>
        </p:nvSpPr>
        <p:spPr>
          <a:xfrm>
            <a:off x="546035" y="45312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LUNCH &amp; LEARN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C06A4E-B60D-F8EE-427C-EC60C4E9A899}"/>
              </a:ext>
            </a:extLst>
          </p:cNvPr>
          <p:cNvSpPr txBox="1">
            <a:spLocks/>
          </p:cNvSpPr>
          <p:nvPr/>
        </p:nvSpPr>
        <p:spPr>
          <a:xfrm>
            <a:off x="546035" y="979097"/>
            <a:ext cx="6175273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ORGANIZATIONAL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DEVELOPMENT SERIES</a:t>
            </a: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5696D6D-6669-4C51-1E47-90AC0557B46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1"/>
          <a:stretch/>
        </p:blipFill>
        <p:spPr>
          <a:xfrm>
            <a:off x="4715173" y="2419560"/>
            <a:ext cx="4438439" cy="44384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7EB000-516C-E0F5-0FB1-B219D4547C8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40"/>
          <a:stretch/>
        </p:blipFill>
        <p:spPr>
          <a:xfrm>
            <a:off x="7114032" y="-12743"/>
            <a:ext cx="2432304" cy="243230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5B8FAFE-00DF-4EFA-A19D-12E2F0B262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9" r="36226"/>
          <a:stretch/>
        </p:blipFill>
        <p:spPr>
          <a:xfrm>
            <a:off x="79646" y="292204"/>
            <a:ext cx="549004" cy="5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QUARTERLY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4" y="1953931"/>
            <a:ext cx="7974576" cy="29501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Active</a:t>
            </a:r>
            <a:r>
              <a:rPr lang="en-US" dirty="0">
                <a:latin typeface="Futura PT Cond Medium" panose="020B0406020204020203"/>
              </a:rPr>
              <a:t> NPP members are eligible to apply for funding for events or programs occurring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in</a:t>
            </a:r>
            <a:r>
              <a:rPr lang="en-US" dirty="0">
                <a:latin typeface="Futura PT Cond Medium" panose="020B0406020204020203"/>
              </a:rPr>
              <a:t> the city limits of Chamblee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Funds awarded are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required</a:t>
            </a:r>
            <a:r>
              <a:rPr lang="en-US" dirty="0">
                <a:latin typeface="Futura PT Cond Medium" panose="020B0406020204020203"/>
              </a:rPr>
              <a:t> to be spent at a Chamblee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business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$100,000 </a:t>
            </a:r>
            <a:r>
              <a:rPr lang="en-US" dirty="0">
                <a:latin typeface="Futura PT Cond Medium" panose="020B0406020204020203"/>
              </a:rPr>
              <a:t>was allocated to the NPP in 2022</a:t>
            </a:r>
          </a:p>
          <a:p>
            <a:pPr lvl="1"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Roughly $9,500 was reserved for program expenses</a:t>
            </a:r>
          </a:p>
          <a:p>
            <a:pPr lvl="1"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City staff selection committee evaluated applications and recommended projects for approval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NPP members are eligible to apply two times a year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628650" y="83819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FUNDING PROGRAM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43E185A-517E-3B6C-BD73-41FDBCA23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r="1728"/>
          <a:stretch/>
        </p:blipFill>
        <p:spPr>
          <a:xfrm>
            <a:off x="30793" y="292204"/>
            <a:ext cx="597857" cy="5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7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QUARTERLY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4" y="1926483"/>
            <a:ext cx="7974576" cy="3129309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To be eligible for funding nonprofits must: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Be an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active</a:t>
            </a:r>
            <a:r>
              <a:rPr lang="en-US" sz="2800" dirty="0">
                <a:latin typeface="Futura PT Cond Medium" panose="020B0406020204020203"/>
              </a:rPr>
              <a:t> member of the NPP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Maintain an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IRS 501c3 </a:t>
            </a:r>
            <a:r>
              <a:rPr lang="en-US" sz="2800" dirty="0">
                <a:latin typeface="Futura PT Cond Medium" panose="020B0406020204020203"/>
              </a:rPr>
              <a:t>status for a minimum of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two</a:t>
            </a:r>
            <a:r>
              <a:rPr lang="en-US" sz="2800" dirty="0">
                <a:latin typeface="Futura PT Cond Medium" panose="020B0406020204020203"/>
              </a:rPr>
              <a:t> years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Event or program must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occur in </a:t>
            </a:r>
            <a:r>
              <a:rPr lang="en-US" sz="2800" dirty="0">
                <a:latin typeface="Futura PT Cond Medium" panose="020B0406020204020203"/>
              </a:rPr>
              <a:t>the city limits of Chamblee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Event or program must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support</a:t>
            </a:r>
            <a:r>
              <a:rPr lang="en-US" sz="2800" dirty="0">
                <a:latin typeface="Futura PT Cond Medium" panose="020B0406020204020203"/>
              </a:rPr>
              <a:t> the Chamblee community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Funds requested must be spent at a Chamblee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business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406020204020203"/>
              </a:rPr>
              <a:t>Awarded organizations must submit a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final report</a:t>
            </a:r>
          </a:p>
          <a:p>
            <a:pPr>
              <a:lnSpc>
                <a:spcPct val="120000"/>
              </a:lnSpc>
            </a:pPr>
            <a:endParaRPr lang="en-US" dirty="0">
              <a:latin typeface="Futura PT Cond Medium" panose="020B0406020204020203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628650" y="83819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FUNDING PROGRAM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43E185A-517E-3B6C-BD73-41FDBCA23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r="1728"/>
          <a:stretch/>
        </p:blipFill>
        <p:spPr>
          <a:xfrm>
            <a:off x="30793" y="292204"/>
            <a:ext cx="597857" cy="5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5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F5DA-C1DC-13ED-3A22-94004A68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2394778"/>
            <a:ext cx="8341346" cy="1634356"/>
          </a:xfrm>
        </p:spPr>
        <p:txBody>
          <a:bodyPr>
            <a:noAutofit/>
          </a:bodyPr>
          <a:lstStyle/>
          <a:p>
            <a:pPr algn="ctr"/>
            <a: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</a:t>
            </a:r>
            <a:b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GRANT AWARDEES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2474AA-CDE3-92BA-4E76-376B66EC7396}"/>
              </a:ext>
            </a:extLst>
          </p:cNvPr>
          <p:cNvSpPr txBox="1">
            <a:spLocks/>
          </p:cNvSpPr>
          <p:nvPr/>
        </p:nvSpPr>
        <p:spPr>
          <a:xfrm>
            <a:off x="3077704" y="2170466"/>
            <a:ext cx="2988589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spc="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  <a:ea typeface="+mj-ea"/>
                <a:cs typeface="+mj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9974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2009-6BB4-9CDB-D9B8-A6DCAFAF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19" y="3233324"/>
            <a:ext cx="1060847" cy="556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Futura Std Medium"/>
              </a:rPr>
              <a:t>10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C95FB3-CBEB-B84B-73D3-90688CDFB354}"/>
              </a:ext>
            </a:extLst>
          </p:cNvPr>
          <p:cNvSpPr txBox="1">
            <a:spLocks/>
          </p:cNvSpPr>
          <p:nvPr/>
        </p:nvSpPr>
        <p:spPr>
          <a:xfrm>
            <a:off x="1960536" y="3233324"/>
            <a:ext cx="1794712" cy="55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Futura Std Medium"/>
              </a:rPr>
              <a:t>$203,202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BE8B6F-A8E8-97CF-CA35-82AE1FD55CB3}"/>
              </a:ext>
            </a:extLst>
          </p:cNvPr>
          <p:cNvSpPr txBox="1">
            <a:spLocks/>
          </p:cNvSpPr>
          <p:nvPr/>
        </p:nvSpPr>
        <p:spPr>
          <a:xfrm>
            <a:off x="4080052" y="3233324"/>
            <a:ext cx="1794712" cy="55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Futura Std Medium"/>
              </a:rPr>
              <a:t>$90,505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D05896-EAAE-3090-F081-355C519DE6D3}"/>
              </a:ext>
            </a:extLst>
          </p:cNvPr>
          <p:cNvSpPr txBox="1">
            <a:spLocks/>
          </p:cNvSpPr>
          <p:nvPr/>
        </p:nvSpPr>
        <p:spPr>
          <a:xfrm>
            <a:off x="6365465" y="3233324"/>
            <a:ext cx="1794712" cy="55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Futura Std Medium"/>
              </a:rPr>
              <a:t>44.53%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07AE-A466-CFDA-131B-C8D5E138846B}"/>
              </a:ext>
            </a:extLst>
          </p:cNvPr>
          <p:cNvSpPr txBox="1"/>
          <p:nvPr/>
        </p:nvSpPr>
        <p:spPr>
          <a:xfrm>
            <a:off x="742" y="3850112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TOTAL </a:t>
            </a:r>
          </a:p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PROJECTS AWARDED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21CB1-FA58-B112-1879-75764D64519D}"/>
              </a:ext>
            </a:extLst>
          </p:cNvPr>
          <p:cNvSpPr txBox="1"/>
          <p:nvPr/>
        </p:nvSpPr>
        <p:spPr>
          <a:xfrm>
            <a:off x="1857156" y="3850108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TOTAL </a:t>
            </a:r>
          </a:p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PROJECT 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09FD3-1261-7C31-B85C-F25EE734FAE2}"/>
              </a:ext>
            </a:extLst>
          </p:cNvPr>
          <p:cNvSpPr txBox="1"/>
          <p:nvPr/>
        </p:nvSpPr>
        <p:spPr>
          <a:xfrm>
            <a:off x="3802978" y="3850108"/>
            <a:ext cx="236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TOTAL </a:t>
            </a:r>
          </a:p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GRANT FUNDS AWARDED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FCB7A-6CC3-956F-E3CD-4F1EEC67DB30}"/>
              </a:ext>
            </a:extLst>
          </p:cNvPr>
          <p:cNvSpPr txBox="1"/>
          <p:nvPr/>
        </p:nvSpPr>
        <p:spPr>
          <a:xfrm>
            <a:off x="6082481" y="3850108"/>
            <a:ext cx="236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TOTAL </a:t>
            </a:r>
          </a:p>
          <a:p>
            <a:pPr algn="ctr"/>
            <a:r>
              <a:rPr lang="en-US" sz="2000" dirty="0">
                <a:latin typeface="Futura PT Cond Medium" panose="020B0606020204020203" pitchFamily="34" charset="0"/>
              </a:rPr>
              <a:t>PROJECT COST TO BUSINESSES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F246D8-E8AA-482C-F1C4-F536CDA3FF43}"/>
              </a:ext>
            </a:extLst>
          </p:cNvPr>
          <p:cNvCxnSpPr/>
          <p:nvPr/>
        </p:nvCxnSpPr>
        <p:spPr>
          <a:xfrm>
            <a:off x="643401" y="3753863"/>
            <a:ext cx="76604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3C8CEB-C49A-7D2D-8FD9-C67E15240D7B}"/>
              </a:ext>
            </a:extLst>
          </p:cNvPr>
          <p:cNvCxnSpPr/>
          <p:nvPr/>
        </p:nvCxnSpPr>
        <p:spPr>
          <a:xfrm>
            <a:off x="2502835" y="3753863"/>
            <a:ext cx="76604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3FABD6-35E3-0F61-6B1F-6644FFD5CF07}"/>
              </a:ext>
            </a:extLst>
          </p:cNvPr>
          <p:cNvCxnSpPr/>
          <p:nvPr/>
        </p:nvCxnSpPr>
        <p:spPr>
          <a:xfrm>
            <a:off x="4549680" y="3753863"/>
            <a:ext cx="76604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395AF5-42E4-5950-7645-73A639EBF2AD}"/>
              </a:ext>
            </a:extLst>
          </p:cNvPr>
          <p:cNvCxnSpPr/>
          <p:nvPr/>
        </p:nvCxnSpPr>
        <p:spPr>
          <a:xfrm>
            <a:off x="6879800" y="3749849"/>
            <a:ext cx="76604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4B0D32AC-9CEB-3531-D491-B1FD27C6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0" y="315878"/>
            <a:ext cx="8153461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SPONSORSHIP SUMMARY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6ECB7E-822D-BBDB-A039-A1D10CDF3E0E}"/>
              </a:ext>
            </a:extLst>
          </p:cNvPr>
          <p:cNvSpPr txBox="1">
            <a:spLocks/>
          </p:cNvSpPr>
          <p:nvPr/>
        </p:nvSpPr>
        <p:spPr>
          <a:xfrm>
            <a:off x="319730" y="266703"/>
            <a:ext cx="2818105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2022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9CF1F23-32CF-4DF6-6EE6-CDA80830B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1"/>
          <a:stretch/>
        </p:blipFill>
        <p:spPr>
          <a:xfrm>
            <a:off x="4124708" y="1591862"/>
            <a:ext cx="1615986" cy="165434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0254231-C54E-A1B1-0C9F-9E35533F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6"/>
          <a:stretch/>
        </p:blipFill>
        <p:spPr>
          <a:xfrm>
            <a:off x="2295840" y="1584464"/>
            <a:ext cx="1205312" cy="154991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936AF5C-7278-700A-23AE-AC69152E3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r="19307"/>
          <a:stretch/>
        </p:blipFill>
        <p:spPr>
          <a:xfrm>
            <a:off x="6482730" y="1696288"/>
            <a:ext cx="1560182" cy="154991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BF174AA-02A1-8F2F-0947-70F0F5857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r="46789"/>
          <a:stretch/>
        </p:blipFill>
        <p:spPr>
          <a:xfrm>
            <a:off x="276775" y="1563835"/>
            <a:ext cx="1499294" cy="16543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11494F-F326-BA29-D808-C0847B8EF5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3" t="-34" r="46893" b="34"/>
          <a:stretch/>
        </p:blipFill>
        <p:spPr>
          <a:xfrm>
            <a:off x="273201" y="1565882"/>
            <a:ext cx="1499294" cy="16543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3F8AB7-4313-BC2D-5999-C0E5A7FF3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8" t="1327" r="84" b="-1327"/>
          <a:stretch/>
        </p:blipFill>
        <p:spPr>
          <a:xfrm>
            <a:off x="2286962" y="1602225"/>
            <a:ext cx="1205312" cy="15499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2FC3DE-010F-8C77-FE71-6966218DDC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626" r="72780" b="-626"/>
          <a:stretch/>
        </p:blipFill>
        <p:spPr>
          <a:xfrm>
            <a:off x="4133760" y="1602225"/>
            <a:ext cx="1615986" cy="16543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B6715E-9D2F-6954-7850-E2318DC141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2" t="556" r="18570" b="-556"/>
          <a:stretch/>
        </p:blipFill>
        <p:spPr>
          <a:xfrm>
            <a:off x="6518242" y="1705171"/>
            <a:ext cx="1560182" cy="15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F153E91-E2C9-130E-466C-17B01312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6" b="12471"/>
          <a:stretch/>
        </p:blipFill>
        <p:spPr>
          <a:xfrm>
            <a:off x="366795" y="585805"/>
            <a:ext cx="3728157" cy="21393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7A3CD8-5FF7-CA49-BB48-259D420F38BB}"/>
              </a:ext>
            </a:extLst>
          </p:cNvPr>
          <p:cNvSpPr txBox="1">
            <a:spLocks/>
          </p:cNvSpPr>
          <p:nvPr/>
        </p:nvSpPr>
        <p:spPr>
          <a:xfrm>
            <a:off x="4250592" y="516784"/>
            <a:ext cx="4326118" cy="7745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PT Cond Book" panose="020B0406020204020203" pitchFamily="34" charset="0"/>
              </a:rPr>
              <a:t>GEORGIA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PT Cond Book" panose="020B0406020204020203" pitchFamily="34" charset="0"/>
              </a:rPr>
              <a:t> LIONS LIGHTHOUSE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PT Cond Bold" panose="020B0406020204020203"/>
              </a:rPr>
            </a:br>
            <a:r>
              <a:rPr lang="en-US" sz="2800" b="1" spc="3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STRIDES 4 SIGHT AND SOUND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1F8A-1A9D-AF7D-E1F5-7D0C12962098}"/>
              </a:ext>
            </a:extLst>
          </p:cNvPr>
          <p:cNvSpPr txBox="1">
            <a:spLocks/>
          </p:cNvSpPr>
          <p:nvPr/>
        </p:nvSpPr>
        <p:spPr>
          <a:xfrm>
            <a:off x="4708402" y="1291325"/>
            <a:ext cx="3292598" cy="200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2497F"/>
              </a:buClr>
              <a:buFont typeface="Arial" panose="020B0604020202020204" pitchFamily="34" charset="0"/>
              <a:buChar char="•"/>
              <a:defRPr lang="en-US" sz="3600" b="0" i="0" kern="1200" dirty="0" smtClean="0">
                <a:solidFill>
                  <a:schemeClr val="tx1"/>
                </a:solidFill>
                <a:latin typeface="Futura PT Cond Medium" panose="020B0406020204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32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8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24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Project type: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Fundraising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Funds raised: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$46,365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Total sponsorship: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$10,000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5209BB-BE8B-F0DF-2DE4-90AB569CABFC}"/>
              </a:ext>
            </a:extLst>
          </p:cNvPr>
          <p:cNvSpPr txBox="1">
            <a:spLocks/>
          </p:cNvSpPr>
          <p:nvPr/>
        </p:nvSpPr>
        <p:spPr>
          <a:xfrm>
            <a:off x="240146" y="3243758"/>
            <a:ext cx="47830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249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ld" panose="020B0406020204020203" pitchFamily="34" charset="77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utura PT Cond Book" panose="020B0406020204020203" pitchFamily="34" charset="0"/>
              </a:rPr>
              <a:t>CHAMBLEE MS EDUCATION FOUNDATION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utura PT Cond Bold" panose="020B0406020204020203"/>
                <a:ea typeface="+mj-ea"/>
                <a:cs typeface="+mj-cs"/>
              </a:rPr>
            </a:br>
            <a:r>
              <a:rPr lang="en-US" sz="2800" spc="300" dirty="0">
                <a:solidFill>
                  <a:schemeClr val="accent6">
                    <a:lumMod val="75000"/>
                  </a:schemeClr>
                </a:solidFill>
                <a:effectLst/>
                <a:latin typeface="Futura PT Cond Medium" panose="020B0606020204020203" pitchFamily="34" charset="0"/>
              </a:rPr>
              <a:t>CHAMBLEE BULLDOG COLOR RUN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70107-D3F7-2E77-19A7-20B088B82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2" b="28615"/>
          <a:stretch/>
        </p:blipFill>
        <p:spPr>
          <a:xfrm>
            <a:off x="5023209" y="3473501"/>
            <a:ext cx="2780883" cy="2412403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0990021-CD0F-1821-EA4E-A4CE6499F737}"/>
              </a:ext>
            </a:extLst>
          </p:cNvPr>
          <p:cNvSpPr txBox="1">
            <a:spLocks/>
          </p:cNvSpPr>
          <p:nvPr/>
        </p:nvSpPr>
        <p:spPr>
          <a:xfrm>
            <a:off x="472673" y="4430287"/>
            <a:ext cx="5181600" cy="209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sz="3200" b="0" i="0">
                <a:latin typeface="Futura PT Cond Book" panose="020B04060202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sz="2800" b="0" i="0">
                <a:latin typeface="Futura PT Cond Book" panose="020B04060202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sz="2400" b="0" i="0">
                <a:latin typeface="Futura PT Cond Book" panose="020B04060202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sz="2000" b="0" i="0">
                <a:latin typeface="Futura PT Cond Book" panose="020B040602020402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Project type: </a:t>
            </a:r>
            <a:r>
              <a:rPr lang="en-US" dirty="0">
                <a:latin typeface="Futura PT Cond Book" panose="020B0406020204020203" pitchFamily="34" charset="0"/>
              </a:rPr>
              <a:t>Fundraising</a:t>
            </a:r>
          </a:p>
          <a:p>
            <a:r>
              <a:rPr lang="en-US" dirty="0"/>
              <a:t>Funds raised: </a:t>
            </a:r>
            <a:r>
              <a:rPr lang="en-US" dirty="0">
                <a:latin typeface="Futura PT Cond Book" panose="020B0406020204020203" pitchFamily="34" charset="0"/>
              </a:rPr>
              <a:t>$10,128</a:t>
            </a:r>
          </a:p>
          <a:p>
            <a:r>
              <a:rPr lang="en-US" dirty="0"/>
              <a:t>Total sponsorship: </a:t>
            </a:r>
            <a:r>
              <a:rPr lang="en-US" dirty="0">
                <a:latin typeface="Futura PT Cond Book" panose="020B0406020204020203" pitchFamily="34" charset="0"/>
              </a:rPr>
              <a:t>$8,194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89D787-6653-6B86-A6CD-570BFD46860E}"/>
              </a:ext>
            </a:extLst>
          </p:cNvPr>
          <p:cNvCxnSpPr/>
          <p:nvPr/>
        </p:nvCxnSpPr>
        <p:spPr>
          <a:xfrm>
            <a:off x="366795" y="3099335"/>
            <a:ext cx="7853180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15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89D787-6653-6B86-A6CD-570BFD46860E}"/>
              </a:ext>
            </a:extLst>
          </p:cNvPr>
          <p:cNvCxnSpPr/>
          <p:nvPr/>
        </p:nvCxnSpPr>
        <p:spPr>
          <a:xfrm>
            <a:off x="366795" y="3099335"/>
            <a:ext cx="7853180" cy="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01CD6C1-020C-59FF-9188-97D045936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1151" y="440418"/>
            <a:ext cx="3074771" cy="23049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51BE18-FAF6-1634-3AFD-2DBD93EE565A}"/>
              </a:ext>
            </a:extLst>
          </p:cNvPr>
          <p:cNvSpPr txBox="1">
            <a:spLocks/>
          </p:cNvSpPr>
          <p:nvPr/>
        </p:nvSpPr>
        <p:spPr>
          <a:xfrm>
            <a:off x="3680315" y="185965"/>
            <a:ext cx="45103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249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ld" panose="020B0406020204020203" pitchFamily="34" charset="77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utura PT Cond Book" panose="020B0406020204020203" pitchFamily="34" charset="0"/>
              </a:rPr>
              <a:t>FUNDACIÓN ADELANTE GUATEMALA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utura PT Cond Book" panose="020B0406020204020203" pitchFamily="34" charset="77"/>
                <a:ea typeface="+mj-ea"/>
                <a:cs typeface="+mj-cs"/>
              </a:rPr>
            </a:br>
            <a:r>
              <a:rPr lang="en-US" sz="2800" spc="300" dirty="0">
                <a:solidFill>
                  <a:schemeClr val="accent6">
                    <a:lumMod val="75000"/>
                  </a:schemeClr>
                </a:solidFill>
                <a:effectLst/>
                <a:latin typeface="Futura PT Cond Medium" panose="020B0606020204020203" pitchFamily="34" charset="0"/>
              </a:rPr>
              <a:t>BARRILETES SOBRE CHAMBLEE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85A6A0B-AB59-C08B-A3D9-745CC7D81188}"/>
              </a:ext>
            </a:extLst>
          </p:cNvPr>
          <p:cNvSpPr txBox="1">
            <a:spLocks/>
          </p:cNvSpPr>
          <p:nvPr/>
        </p:nvSpPr>
        <p:spPr>
          <a:xfrm>
            <a:off x="3962400" y="1332235"/>
            <a:ext cx="4510374" cy="158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2497F"/>
              </a:buClr>
              <a:buFont typeface="Arial" panose="020B0604020202020204" pitchFamily="34" charset="0"/>
              <a:buChar char="•"/>
              <a:defRPr lang="en-US" sz="3600" b="0" i="0" kern="1200" dirty="0" smtClean="0">
                <a:solidFill>
                  <a:schemeClr val="tx1"/>
                </a:solidFill>
                <a:latin typeface="Futura PT Cond Medium" panose="020B0406020204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32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8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24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Project type: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Community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Funds raised: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N/A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Total sponsorship: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$10,000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E3E65E56-C8E0-BE63-6137-D064A87E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98013" y="3280372"/>
            <a:ext cx="3291787" cy="255461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A74E0A-BBAB-2045-9234-0B31C3A15D6C}"/>
              </a:ext>
            </a:extLst>
          </p:cNvPr>
          <p:cNvSpPr txBox="1">
            <a:spLocks/>
          </p:cNvSpPr>
          <p:nvPr/>
        </p:nvSpPr>
        <p:spPr>
          <a:xfrm>
            <a:off x="366795" y="3271477"/>
            <a:ext cx="61771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PT Cond Book" panose="020B0406020204020203" pitchFamily="34" charset="0"/>
              </a:rPr>
              <a:t>KEEP CHAMBLEE BEAUTIFUL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PT Cond Book" panose="020B0406020204020203" pitchFamily="34" charset="77"/>
              </a:rPr>
            </a:br>
            <a:r>
              <a:rPr lang="en-US" sz="2800" b="1" spc="3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HUNTLEY HILLS ELEMENTARY </a:t>
            </a:r>
          </a:p>
          <a:p>
            <a:r>
              <a:rPr lang="en-US" sz="2800" b="1" spc="3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SCHOOL GARDEN RENOVATION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C2BFD90-88D7-653B-5F69-72C24A52899B}"/>
              </a:ext>
            </a:extLst>
          </p:cNvPr>
          <p:cNvSpPr txBox="1">
            <a:spLocks/>
          </p:cNvSpPr>
          <p:nvPr/>
        </p:nvSpPr>
        <p:spPr>
          <a:xfrm>
            <a:off x="616240" y="4431904"/>
            <a:ext cx="4039981" cy="156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2497F"/>
              </a:buClr>
              <a:buFont typeface="Arial" panose="020B0604020202020204" pitchFamily="34" charset="0"/>
              <a:buChar char="•"/>
              <a:defRPr lang="en-US" sz="3600" b="0" i="0" kern="1200" dirty="0" smtClean="0">
                <a:solidFill>
                  <a:schemeClr val="tx1"/>
                </a:solidFill>
                <a:latin typeface="Futura PT Cond Medium" panose="020B0406020204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32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8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System Font Regular"/>
              <a:buChar char="-"/>
              <a:defRPr lang="en-US" sz="2400" b="0" i="0" kern="1200" dirty="0" smtClean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2497F"/>
              </a:buClr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Futura PT Cond Book" panose="020B040602020402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Project type: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Program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Funds raised: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N/A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Medium" panose="020B0406020204020203" pitchFamily="34" charset="77"/>
                <a:ea typeface="+mn-ea"/>
                <a:cs typeface="+mn-cs"/>
              </a:rPr>
              <a:t>Total sponsorship: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Cond Book" panose="020B0406020204020203" pitchFamily="34" charset="77"/>
                <a:ea typeface="+mn-ea"/>
                <a:cs typeface="+mn-cs"/>
              </a:rPr>
              <a:t>$9,680</a:t>
            </a:r>
          </a:p>
        </p:txBody>
      </p:sp>
    </p:spTree>
    <p:extLst>
      <p:ext uri="{BB962C8B-B14F-4D97-AF65-F5344CB8AC3E}">
        <p14:creationId xmlns:p14="http://schemas.microsoft.com/office/powerpoint/2010/main" val="168314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8A3A52-9065-F1B5-12F0-57634CC4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52" y="2689702"/>
            <a:ext cx="8342095" cy="1059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Futura PT Cond Medium" panose="020B0606020204020203" pitchFamily="34" charset="0"/>
              </a:rPr>
              <a:t>The NPP provides support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expand</a:t>
            </a:r>
            <a:r>
              <a:rPr lang="en-US" dirty="0">
                <a:latin typeface="Futura PT Cond Medium" panose="020B0606020204020203" pitchFamily="34" charset="0"/>
              </a:rPr>
              <a:t>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capacity</a:t>
            </a:r>
            <a:r>
              <a:rPr lang="en-US" dirty="0">
                <a:latin typeface="Futura PT Cond Medium" panose="020B0606020204020203" pitchFamily="34" charset="0"/>
              </a:rPr>
              <a:t> to serve the community by providing various benefits.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B576AF2-19D5-83DC-03CD-F8A9C6F6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0" y="628702"/>
            <a:ext cx="8153461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EF2ED8-FDB5-6831-5CE8-74920BB12A98}"/>
              </a:ext>
            </a:extLst>
          </p:cNvPr>
          <p:cNvSpPr txBox="1">
            <a:spLocks/>
          </p:cNvSpPr>
          <p:nvPr/>
        </p:nvSpPr>
        <p:spPr>
          <a:xfrm>
            <a:off x="319730" y="266703"/>
            <a:ext cx="2818105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64230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51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ARROW CREEK &amp; CITY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9205" y="1683856"/>
            <a:ext cx="4558789" cy="232266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Active</a:t>
            </a:r>
            <a:r>
              <a:rPr lang="en-US" sz="2800" dirty="0">
                <a:latin typeface="Futura PT Cond Medium" panose="020B0606020204020203" pitchFamily="34" charset="0"/>
              </a:rPr>
              <a:t> members can rent the Arrow Creek Community Room and the City Hall Community Room for meetings, events, and other approved gatherings.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606020204020203" pitchFamily="34" charset="0"/>
              </a:rPr>
              <a:t>Community Room rental is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only</a:t>
            </a:r>
            <a:r>
              <a:rPr lang="en-US" sz="2800" dirty="0">
                <a:latin typeface="Futura PT Cond Medium" panose="020B0606020204020203" pitchFamily="34" charset="0"/>
              </a:rPr>
              <a:t> available to our NPP members.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846951" y="83819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COMMUNITY ROOM RENTAL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0C5344C-C6B6-42A5-0A86-3FB48E176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70312"/>
          <a:stretch/>
        </p:blipFill>
        <p:spPr>
          <a:xfrm>
            <a:off x="0" y="7544"/>
            <a:ext cx="915298" cy="999246"/>
          </a:xfrm>
          <a:prstGeom prst="rect">
            <a:avLst/>
          </a:prstGeom>
        </p:spPr>
      </p:pic>
      <p:pic>
        <p:nvPicPr>
          <p:cNvPr id="36" name="Picture 35" descr="A picture containing ground, outdoor, building&#10;&#10;Description automatically generated">
            <a:extLst>
              <a:ext uri="{FF2B5EF4-FFF2-40B4-BE49-F238E27FC236}">
                <a16:creationId xmlns:a16="http://schemas.microsoft.com/office/drawing/2014/main" id="{B98972AF-F88C-53D8-CDC7-ECFE60ED8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76" y="1499598"/>
            <a:ext cx="3482494" cy="2322669"/>
          </a:xfrm>
          <a:prstGeom prst="rect">
            <a:avLst/>
          </a:prstGeom>
        </p:spPr>
      </p:pic>
      <p:pic>
        <p:nvPicPr>
          <p:cNvPr id="38" name="Picture 37" descr="A picture containing grass, sky, building, outdoor&#10;&#10;Description automatically generated">
            <a:extLst>
              <a:ext uri="{FF2B5EF4-FFF2-40B4-BE49-F238E27FC236}">
                <a16:creationId xmlns:a16="http://schemas.microsoft.com/office/drawing/2014/main" id="{8109C0B1-802F-A42E-3FA3-18045FA55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7" y="3959227"/>
            <a:ext cx="2903931" cy="1936794"/>
          </a:xfrm>
          <a:prstGeom prst="rect">
            <a:avLst/>
          </a:prstGeom>
        </p:spPr>
      </p:pic>
      <p:pic>
        <p:nvPicPr>
          <p:cNvPr id="34" name="Picture 33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7AAD2974-3C3E-E461-9FCC-F888A8E68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04" y="1447313"/>
            <a:ext cx="3532966" cy="2374954"/>
          </a:xfrm>
          <a:prstGeom prst="rect">
            <a:avLst/>
          </a:prstGeom>
        </p:spPr>
      </p:pic>
      <p:pic>
        <p:nvPicPr>
          <p:cNvPr id="32" name="Picture 31" descr="A picture containing outdoor, building, resort&#10;&#10;Description automatically generated">
            <a:extLst>
              <a:ext uri="{FF2B5EF4-FFF2-40B4-BE49-F238E27FC236}">
                <a16:creationId xmlns:a16="http://schemas.microsoft.com/office/drawing/2014/main" id="{4AD68087-A41D-59D8-69EF-6FAB077E7C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19" y="3959227"/>
            <a:ext cx="3663785" cy="19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VENDOR BOOTHS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627" y="1701438"/>
            <a:ext cx="5337723" cy="2996686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Active</a:t>
            </a:r>
            <a:r>
              <a:rPr lang="en-US" sz="2800" dirty="0">
                <a:latin typeface="Futura PT Cond Medium" panose="020B0606020204020203" pitchFamily="34" charset="0"/>
              </a:rPr>
              <a:t> members are eligible to reserve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free</a:t>
            </a:r>
            <a:r>
              <a:rPr lang="en-US" sz="2800" dirty="0">
                <a:latin typeface="Futura PT Cond Medium" panose="020B0606020204020203" pitchFamily="34" charset="0"/>
              </a:rPr>
              <a:t> vendor booths at city events.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606020204020203" pitchFamily="34" charset="0"/>
              </a:rPr>
              <a:t>Atlanta United Watch Party, Chamblee Summer Concert Series, Taste of Chamblee, and Holiday Hoopla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628650" y="770824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MARKETING OPPORTUNITIES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F2678CD-2497-F93C-0CB0-54A8B2C56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3" r="37037"/>
          <a:stretch/>
        </p:blipFill>
        <p:spPr>
          <a:xfrm>
            <a:off x="86629" y="254623"/>
            <a:ext cx="588043" cy="725040"/>
          </a:xfrm>
          <a:prstGeom prst="rect">
            <a:avLst/>
          </a:prstGeom>
        </p:spPr>
      </p:pic>
      <p:pic>
        <p:nvPicPr>
          <p:cNvPr id="26" name="Picture 2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229EF62-06F4-01E9-139D-30E5DEFC9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2" y="1580186"/>
            <a:ext cx="3137338" cy="2091559"/>
          </a:xfrm>
          <a:prstGeom prst="rect">
            <a:avLst/>
          </a:prstGeom>
        </p:spPr>
      </p:pic>
      <p:pic>
        <p:nvPicPr>
          <p:cNvPr id="28" name="Picture 27" descr="A group of men wearing green shirts&#10;&#10;Description automatically generated with medium confidence">
            <a:extLst>
              <a:ext uri="{FF2B5EF4-FFF2-40B4-BE49-F238E27FC236}">
                <a16:creationId xmlns:a16="http://schemas.microsoft.com/office/drawing/2014/main" id="{58E76327-753B-7057-BF31-9E55545B8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8" y="3830419"/>
            <a:ext cx="3053902" cy="20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F5DA-C1DC-13ED-3A22-94004A68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2394778"/>
            <a:ext cx="8341346" cy="1634356"/>
          </a:xfrm>
        </p:spPr>
        <p:txBody>
          <a:bodyPr>
            <a:noAutofit/>
          </a:bodyPr>
          <a:lstStyle/>
          <a:p>
            <a:pPr algn="ctr"/>
            <a: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</a:t>
            </a:r>
            <a:b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PARTNERSHIP</a:t>
            </a:r>
            <a:r>
              <a:rPr lang="en-US" sz="48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 PROGRAM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2474AA-CDE3-92BA-4E76-376B66EC7396}"/>
              </a:ext>
            </a:extLst>
          </p:cNvPr>
          <p:cNvSpPr txBox="1">
            <a:spLocks/>
          </p:cNvSpPr>
          <p:nvPr/>
        </p:nvSpPr>
        <p:spPr>
          <a:xfrm>
            <a:off x="3077704" y="2170466"/>
            <a:ext cx="2988589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spc="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  <a:ea typeface="+mj-ea"/>
                <a:cs typeface="+mj-cs"/>
              </a:rPr>
              <a:t>CHAMBLEE</a:t>
            </a:r>
          </a:p>
        </p:txBody>
      </p:sp>
    </p:spTree>
    <p:extLst>
      <p:ext uri="{BB962C8B-B14F-4D97-AF65-F5344CB8AC3E}">
        <p14:creationId xmlns:p14="http://schemas.microsoft.com/office/powerpoint/2010/main" val="99088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321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SIGNUP.COM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2299"/>
            <a:ext cx="4871671" cy="273541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NPP members are granted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free</a:t>
            </a:r>
            <a:r>
              <a:rPr lang="en-US" sz="2600" dirty="0">
                <a:latin typeface="Futura PT Cond Medium" panose="020B0606020204020203" pitchFamily="34" charset="0"/>
              </a:rPr>
              <a:t> access to a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Signup.com</a:t>
            </a:r>
            <a:r>
              <a:rPr lang="en-US" sz="2600" dirty="0">
                <a:latin typeface="Futura PT Cond Medium" panose="020B0606020204020203" pitchFamily="34" charset="0"/>
              </a:rPr>
              <a:t>, a volunteer recruitment portal.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The portal provides a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central space</a:t>
            </a:r>
            <a:r>
              <a:rPr lang="en-US" sz="2600" dirty="0">
                <a:latin typeface="Futura PT Cond Medium" panose="020B0606020204020203" pitchFamily="34" charset="0"/>
              </a:rPr>
              <a:t> for organizations to list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volunteer needs </a:t>
            </a:r>
            <a:r>
              <a:rPr lang="en-US" sz="2600" dirty="0">
                <a:latin typeface="Futura PT Cond Medium" panose="020B0606020204020203" pitchFamily="34" charset="0"/>
              </a:rPr>
              <a:t>and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community members </a:t>
            </a:r>
            <a:r>
              <a:rPr lang="en-US" sz="2600" dirty="0">
                <a:latin typeface="Futura PT Cond Medium" panose="020B0606020204020203" pitchFamily="34" charset="0"/>
              </a:rPr>
              <a:t>a place to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connect</a:t>
            </a:r>
            <a:r>
              <a:rPr lang="en-US" sz="2600" dirty="0">
                <a:latin typeface="Futura PT Cond Medium" panose="020B0606020204020203" pitchFamily="34" charset="0"/>
              </a:rPr>
              <a:t> with volunteer 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opportunities</a:t>
            </a:r>
            <a:r>
              <a:rPr lang="en-US" sz="2600" dirty="0">
                <a:latin typeface="Futura PT Cond Medium" panose="020B0606020204020203" pitchFamily="34" charset="0"/>
              </a:rPr>
              <a:t>.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Cost for a premium account = $600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857321" y="83819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VOLUNTEER RECRUITMENT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05407F5-7670-B6BD-EE34-6D01594D5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4" r="3460"/>
          <a:stretch/>
        </p:blipFill>
        <p:spPr>
          <a:xfrm>
            <a:off x="77002" y="185843"/>
            <a:ext cx="780319" cy="874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988276-0501-BB5C-2BCC-42853242D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71" y="2166529"/>
            <a:ext cx="3476997" cy="27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0" y="2214645"/>
            <a:ext cx="8072241" cy="325168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New collaborations between nonprofits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Increased nonprofit involvement in city studies, events, and initiatives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Enhancements to nonprofits’ organizational development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Enhancements to the NPP’s development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Assist with the decrease of program cost for organizations awarded with grant funds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2FC25F-D0B8-38BA-0FF8-F5013E7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1" y="611583"/>
            <a:ext cx="7832867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  <a:endParaRPr lang="en-US" sz="3600" spc="300" dirty="0">
              <a:latin typeface="Futura Std Medium" panose="020B0502020204020303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EE6CD96-6DC7-6B29-F57E-6002950F00EC}"/>
              </a:ext>
            </a:extLst>
          </p:cNvPr>
          <p:cNvSpPr txBox="1">
            <a:spLocks/>
          </p:cNvSpPr>
          <p:nvPr/>
        </p:nvSpPr>
        <p:spPr>
          <a:xfrm>
            <a:off x="377480" y="334084"/>
            <a:ext cx="5219109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PROGRAM SUCCESSES</a:t>
            </a:r>
          </a:p>
        </p:txBody>
      </p:sp>
    </p:spTree>
    <p:extLst>
      <p:ext uri="{BB962C8B-B14F-4D97-AF65-F5344CB8AC3E}">
        <p14:creationId xmlns:p14="http://schemas.microsoft.com/office/powerpoint/2010/main" val="251155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288" y="1937147"/>
            <a:ext cx="5067239" cy="2839806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606020204020203" pitchFamily="34" charset="0"/>
              </a:rPr>
              <a:t>Inclusion of two networking nights for NPP members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606020204020203" pitchFamily="34" charset="0"/>
              </a:rPr>
              <a:t>Review of Signup.com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latin typeface="Futura PT Cond Medium" panose="020B0606020204020203" pitchFamily="34" charset="0"/>
              </a:rPr>
              <a:t>Grant program was changed from a sponsorship program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2FC25F-D0B8-38BA-0FF8-F5013E7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1" y="611583"/>
            <a:ext cx="7832867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  <a:endParaRPr lang="en-US" sz="3600" spc="300" dirty="0">
              <a:latin typeface="Futura Std Medium" panose="020B0502020204020303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EE6CD96-6DC7-6B29-F57E-6002950F00EC}"/>
              </a:ext>
            </a:extLst>
          </p:cNvPr>
          <p:cNvSpPr txBox="1">
            <a:spLocks/>
          </p:cNvSpPr>
          <p:nvPr/>
        </p:nvSpPr>
        <p:spPr>
          <a:xfrm>
            <a:off x="377480" y="334084"/>
            <a:ext cx="5219109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PROGRAM REFINEMENTS</a:t>
            </a:r>
          </a:p>
        </p:txBody>
      </p:sp>
      <p:pic>
        <p:nvPicPr>
          <p:cNvPr id="1026" name="Picture 2" descr="NPP Calendar 2023-1 Opens in new window">
            <a:extLst>
              <a:ext uri="{FF2B5EF4-FFF2-40B4-BE49-F238E27FC236}">
                <a16:creationId xmlns:a16="http://schemas.microsoft.com/office/drawing/2014/main" id="{9DDCE0C8-0DA4-B85B-F523-91F6D6DD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5" y="1937146"/>
            <a:ext cx="2682109" cy="35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9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0" y="2088521"/>
            <a:ext cx="8072241" cy="3251689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NPP priorities have been included as a requirement for applicants:</a:t>
            </a:r>
          </a:p>
          <a:p>
            <a:pPr lvl="2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200" dirty="0">
                <a:latin typeface="Futura PT Cond Medium" panose="020B0606020204020203" pitchFamily="34" charset="0"/>
              </a:rPr>
              <a:t>Priorities include Assistance for at-risk or underserved communities; cultural heritage education and awareness; environmental conservation and remediation; and housing assistance.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600" dirty="0">
                <a:latin typeface="Futura PT Cond Medium" panose="020B0606020204020203" pitchFamily="34" charset="0"/>
              </a:rPr>
              <a:t>Creation of a grant collaboration program</a:t>
            </a:r>
          </a:p>
          <a:p>
            <a:pPr lvl="2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200" dirty="0">
                <a:latin typeface="Futura PT Cond Medium" panose="020B0606020204020203" pitchFamily="34" charset="0"/>
              </a:rPr>
              <a:t>Allocate a larger amount of funds to support programs that include collaboration with one or more NPP members, meet one or more of the following NPP priorities, AND result in a major impact for the community.</a:t>
            </a:r>
          </a:p>
          <a:p>
            <a:pPr lvl="3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endParaRPr lang="en-US" sz="2000" dirty="0">
              <a:latin typeface="Futura PT Cond Medium" panose="020B0606020204020203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2FC25F-D0B8-38BA-0FF8-F5013E7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1" y="611583"/>
            <a:ext cx="7832867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  <a:endParaRPr lang="en-US" sz="3600" spc="300" dirty="0">
              <a:latin typeface="Futura Std Medium" panose="020B0502020204020303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EE6CD96-6DC7-6B29-F57E-6002950F00EC}"/>
              </a:ext>
            </a:extLst>
          </p:cNvPr>
          <p:cNvSpPr txBox="1">
            <a:spLocks/>
          </p:cNvSpPr>
          <p:nvPr/>
        </p:nvSpPr>
        <p:spPr>
          <a:xfrm>
            <a:off x="377480" y="334084"/>
            <a:ext cx="5219109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PROGRAM REFINEMENTS</a:t>
            </a:r>
          </a:p>
        </p:txBody>
      </p:sp>
    </p:spTree>
    <p:extLst>
      <p:ext uri="{BB962C8B-B14F-4D97-AF65-F5344CB8AC3E}">
        <p14:creationId xmlns:p14="http://schemas.microsoft.com/office/powerpoint/2010/main" val="150055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F88A88-D676-55C3-5D59-0199EBEF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43" y="1186735"/>
            <a:ext cx="2122715" cy="218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9C804-8BCD-F552-06DD-2003C6312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844" y="1186735"/>
            <a:ext cx="2157386" cy="2180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F0129-0F91-469E-969C-73F175996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32" y="1250093"/>
            <a:ext cx="2122716" cy="2117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C1526-1AE1-6A8F-B4F4-4C5D8485F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43" y="3706180"/>
            <a:ext cx="2122716" cy="2162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23205-2847-014C-0628-6B82FC859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179" y="3706180"/>
            <a:ext cx="2122715" cy="2133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806A8D-174B-54D1-B57F-AD093215E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797" y="3688617"/>
            <a:ext cx="2157386" cy="215153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BF1D9D-1A29-8B7D-D72F-6ED0C68E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9" y="217441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MEMBERS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DE019FF-8264-94F5-28DC-9F1AF0E8EF0C}"/>
              </a:ext>
            </a:extLst>
          </p:cNvPr>
          <p:cNvSpPr txBox="1">
            <a:spLocks/>
          </p:cNvSpPr>
          <p:nvPr/>
        </p:nvSpPr>
        <p:spPr>
          <a:xfrm>
            <a:off x="217999" y="18828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113951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73D72-879E-7524-DB6A-A25137B2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43" y="1217398"/>
            <a:ext cx="2122715" cy="2139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E7F9F-5806-6AA5-63C7-BEFA82A7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99" y="1157902"/>
            <a:ext cx="2170091" cy="2199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6FAFB-BEEB-DD2B-C5EA-DE6F0A36A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31" y="1157902"/>
            <a:ext cx="2170091" cy="2181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F23A3-CE9E-E36F-B60F-3563AA4A7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43" y="3716448"/>
            <a:ext cx="2128136" cy="2139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B4A5A-323C-2DF3-9D6B-F6800DA42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061" y="3676838"/>
            <a:ext cx="2122715" cy="2134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FF60F5-3075-A6BE-7D8A-40D9F29BA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400" y="3716448"/>
            <a:ext cx="2122715" cy="216265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199E603-C3B9-B971-F377-F320AF06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9" y="217441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MEMBERS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5698F7D-62CE-2B37-1474-09BD898D2873}"/>
              </a:ext>
            </a:extLst>
          </p:cNvPr>
          <p:cNvSpPr txBox="1">
            <a:spLocks/>
          </p:cNvSpPr>
          <p:nvPr/>
        </p:nvSpPr>
        <p:spPr>
          <a:xfrm>
            <a:off x="217999" y="18828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85401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58400-672C-9020-53DF-6FC0AF12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5" y="1128416"/>
            <a:ext cx="2170091" cy="2187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4073E-9976-FD79-FF9A-EFB2240D9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98" y="1160407"/>
            <a:ext cx="2170091" cy="2158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76E86-90EA-E699-CE11-E9F18444A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400" y="1145731"/>
            <a:ext cx="2170091" cy="2152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45F8B-8F6E-C496-97E8-89ED8A226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58" y="3675357"/>
            <a:ext cx="2170091" cy="2233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CB4EDB-6978-D733-2DB5-83D95A59F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98" y="3636391"/>
            <a:ext cx="2224922" cy="2201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EA2A90-8F70-4F4A-692E-4E76BB3F5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437" y="3675357"/>
            <a:ext cx="2122716" cy="218498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9D00210-EF72-2491-69C3-E6B5B2D6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9" y="217441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NPP MEMBERS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12783D5-0F04-BC4A-8E98-7DACCB58758B}"/>
              </a:ext>
            </a:extLst>
          </p:cNvPr>
          <p:cNvSpPr txBox="1">
            <a:spLocks/>
          </p:cNvSpPr>
          <p:nvPr/>
        </p:nvSpPr>
        <p:spPr>
          <a:xfrm>
            <a:off x="217999" y="18828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5141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484B-9F96-5B1C-0563-A3AB503E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704" y="2536575"/>
            <a:ext cx="3654591" cy="813018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E1E269-E269-00E7-56E4-75A84C449FB4}"/>
              </a:ext>
            </a:extLst>
          </p:cNvPr>
          <p:cNvSpPr txBox="1">
            <a:spLocks/>
          </p:cNvSpPr>
          <p:nvPr/>
        </p:nvSpPr>
        <p:spPr>
          <a:xfrm>
            <a:off x="281038" y="4217068"/>
            <a:ext cx="236891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Futura Std Medium" panose="020B0502020204020303"/>
              </a:rPr>
              <a:t>Jon Walker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City Manager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jwalker@chambleega.gov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DE50FE-6E4B-46D4-FFF2-D7281299F2D4}"/>
              </a:ext>
            </a:extLst>
          </p:cNvPr>
          <p:cNvSpPr txBox="1">
            <a:spLocks/>
          </p:cNvSpPr>
          <p:nvPr/>
        </p:nvSpPr>
        <p:spPr>
          <a:xfrm>
            <a:off x="3003785" y="4217068"/>
            <a:ext cx="289880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Futura Std Medium" panose="020B0502020204020303"/>
              </a:rPr>
              <a:t>Brittney Lindsay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Community Engagement Director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blindsay@chambleega.gov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D5C1BF-D176-782A-ADCC-540ABD7FDF3A}"/>
              </a:ext>
            </a:extLst>
          </p:cNvPr>
          <p:cNvSpPr txBox="1">
            <a:spLocks/>
          </p:cNvSpPr>
          <p:nvPr/>
        </p:nvSpPr>
        <p:spPr>
          <a:xfrm>
            <a:off x="6256423" y="4217068"/>
            <a:ext cx="236891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Futura Std Medium" panose="020B0502020204020303"/>
              </a:rPr>
              <a:t>Blake Dodd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Management Analyst</a:t>
            </a:r>
          </a:p>
          <a:p>
            <a:r>
              <a:rPr lang="en-US" sz="2400" dirty="0">
                <a:latin typeface="Futura PT Cond Book" panose="020B0406020204020203" pitchFamily="34" charset="0"/>
              </a:rPr>
              <a:t>bdodd@chambleega.gov</a:t>
            </a:r>
          </a:p>
        </p:txBody>
      </p:sp>
    </p:spTree>
    <p:extLst>
      <p:ext uri="{BB962C8B-B14F-4D97-AF65-F5344CB8AC3E}">
        <p14:creationId xmlns:p14="http://schemas.microsoft.com/office/powerpoint/2010/main" val="15184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B4339-E59D-4DAE-796F-B9C536DB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1" y="611583"/>
            <a:ext cx="7832867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  <a:endParaRPr lang="en-US" sz="3600" spc="300" dirty="0">
              <a:latin typeface="Futura Std Medium" panose="020B0502020204020303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595467-B5A7-809B-2247-6D74A40B9CE7}"/>
              </a:ext>
            </a:extLst>
          </p:cNvPr>
          <p:cNvSpPr txBox="1">
            <a:spLocks/>
          </p:cNvSpPr>
          <p:nvPr/>
        </p:nvSpPr>
        <p:spPr>
          <a:xfrm>
            <a:off x="377481" y="334084"/>
            <a:ext cx="2531334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ABOUT THE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12FD02-9892-FB63-70F3-166E90D7D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1" y="2214645"/>
            <a:ext cx="2825418" cy="33191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606020204020203" pitchFamily="34" charset="0"/>
              </a:rPr>
              <a:t>Designed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strengthen</a:t>
            </a:r>
            <a:r>
              <a:rPr lang="en-US" dirty="0">
                <a:latin typeface="Futura PT Cond Medium" panose="020B0606020204020203" pitchFamily="34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promote</a:t>
            </a:r>
            <a:r>
              <a:rPr lang="en-US" dirty="0">
                <a:latin typeface="Futura PT Cond Medium" panose="020B0606020204020203" pitchFamily="34" charset="0"/>
              </a:rPr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connect</a:t>
            </a:r>
            <a:r>
              <a:rPr lang="en-US" dirty="0">
                <a:latin typeface="Futura PT Cond Medium" panose="020B0606020204020203" pitchFamily="34" charset="0"/>
              </a:rPr>
              <a:t> local nonprofits by enhancing organization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visibility</a:t>
            </a:r>
            <a:r>
              <a:rPr lang="en-US" dirty="0">
                <a:latin typeface="Futura PT Cond Medium" panose="020B0606020204020203" pitchFamily="34" charset="0"/>
              </a:rPr>
              <a:t> while assisting in their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development</a:t>
            </a:r>
            <a:r>
              <a:rPr lang="en-US" dirty="0">
                <a:latin typeface="Futura PT Cond Medium" panose="020B0606020204020203" pitchFamily="34" charset="0"/>
              </a:rPr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capacity-building</a:t>
            </a:r>
            <a:r>
              <a:rPr lang="en-US" dirty="0">
                <a:latin typeface="Futura PT Cond Medium" panose="020B0606020204020203" pitchFamily="34" charset="0"/>
              </a:rPr>
              <a:t> efforts.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04E132-0585-99A6-E942-9EEA6DE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93168" y="2371777"/>
            <a:ext cx="4289590" cy="26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9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12" y="2263128"/>
            <a:ext cx="7974576" cy="36179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To qualify to participate in the NPP nonprofits are required to: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Be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registered 501c3 </a:t>
            </a:r>
            <a:r>
              <a:rPr lang="en-US" dirty="0">
                <a:latin typeface="Futura PT Cond Medium" panose="020B0406020204020203"/>
              </a:rPr>
              <a:t>with the IRS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Provide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IRS</a:t>
            </a:r>
            <a:r>
              <a:rPr lang="en-US" dirty="0">
                <a:latin typeface="Futura PT Cond Medium" panose="020B0406020204020203"/>
              </a:rPr>
              <a:t> determination letter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Maintain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active</a:t>
            </a:r>
            <a:r>
              <a:rPr lang="en-US" dirty="0">
                <a:latin typeface="Futura PT Cond Medium" panose="020B0406020204020203"/>
              </a:rPr>
              <a:t> board of directors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Provide a letter from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CPA</a:t>
            </a:r>
            <a:r>
              <a:rPr lang="en-US" dirty="0">
                <a:latin typeface="Futura PT Cond Medium" panose="020B0406020204020203"/>
              </a:rPr>
              <a:t> verifying the annual proportion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administrative</a:t>
            </a:r>
            <a:r>
              <a:rPr lang="en-US" dirty="0">
                <a:latin typeface="Futura PT Cond Medium" panose="020B0406020204020203"/>
              </a:rPr>
              <a:t> versus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program</a:t>
            </a:r>
            <a:r>
              <a:rPr lang="en-US" dirty="0">
                <a:latin typeface="Futura PT Cond Medium" panose="020B0406020204020203"/>
              </a:rPr>
              <a:t> costs or two years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financial statements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Provide a list of programs/initiatives that serve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Chamblee</a:t>
            </a:r>
            <a:r>
              <a:rPr lang="en-US" dirty="0">
                <a:latin typeface="Futura PT Cond Medium" panose="020B0406020204020203"/>
              </a:rPr>
              <a:t> community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Futura PT Cond Medium" panose="020B0406020204020203"/>
              </a:rPr>
              <a:t>Submit a completed program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application</a:t>
            </a:r>
          </a:p>
          <a:p>
            <a:pPr>
              <a:lnSpc>
                <a:spcPct val="120000"/>
              </a:lnSpc>
            </a:pPr>
            <a:endParaRPr lang="en-US" dirty="0">
              <a:latin typeface="Futura PT Cond Medium" panose="020B0406020204020203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F1AE46B-7CBF-5A3A-5786-D4DF1BCB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0" y="711827"/>
            <a:ext cx="7767365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PROGRAM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64A9997-E54F-D4F7-DFFD-D0E718F8CDCB}"/>
              </a:ext>
            </a:extLst>
          </p:cNvPr>
          <p:cNvSpPr txBox="1">
            <a:spLocks/>
          </p:cNvSpPr>
          <p:nvPr/>
        </p:nvSpPr>
        <p:spPr>
          <a:xfrm>
            <a:off x="319730" y="349828"/>
            <a:ext cx="5522930" cy="33251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MEMBERSHIP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574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B4339-E59D-4DAE-796F-B9C536DB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0" y="628702"/>
            <a:ext cx="7361229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</a:t>
            </a:r>
            <a:r>
              <a:rPr lang="en-US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 PARTNERSHIP </a:t>
            </a:r>
            <a:br>
              <a:rPr lang="en-US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595467-B5A7-809B-2247-6D74A40B9CE7}"/>
              </a:ext>
            </a:extLst>
          </p:cNvPr>
          <p:cNvSpPr txBox="1">
            <a:spLocks/>
          </p:cNvSpPr>
          <p:nvPr/>
        </p:nvSpPr>
        <p:spPr>
          <a:xfrm>
            <a:off x="377481" y="295578"/>
            <a:ext cx="2531334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MISSION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12FD02-9892-FB63-70F3-166E90D7D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07" y="1977604"/>
            <a:ext cx="7786300" cy="10100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utura PT Cond Medium" panose="020B0606020204020203" pitchFamily="34" charset="0"/>
              </a:rPr>
              <a:t>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strengthen</a:t>
            </a:r>
            <a:r>
              <a:rPr lang="en-US" dirty="0">
                <a:latin typeface="Futura PT Cond Medium" panose="020B0606020204020203" pitchFamily="34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support</a:t>
            </a:r>
            <a:r>
              <a:rPr lang="en-US" dirty="0">
                <a:latin typeface="Futura PT Cond Medium" panose="020B0606020204020203" pitchFamily="34" charset="0"/>
              </a:rPr>
              <a:t>,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promote</a:t>
            </a:r>
            <a:r>
              <a:rPr lang="en-US" dirty="0">
                <a:latin typeface="Futura PT Cond Medium" panose="020B0606020204020203" pitchFamily="34" charset="0"/>
              </a:rPr>
              <a:t>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vitality</a:t>
            </a:r>
            <a:r>
              <a:rPr lang="en-US" dirty="0">
                <a:latin typeface="Futura PT Cond Medium" panose="020B0606020204020203" pitchFamily="34" charset="0"/>
              </a:rPr>
              <a:t> of our nonprofits that support the Chamblee community by being a resource for: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ABFA15A-CEF6-6109-8FA4-E121AA3C5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r="50421"/>
          <a:stretch/>
        </p:blipFill>
        <p:spPr>
          <a:xfrm>
            <a:off x="3168476" y="3130769"/>
            <a:ext cx="1733604" cy="196088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42C275E-9E7B-989D-90C7-39FA4240E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r="24632"/>
          <a:stretch/>
        </p:blipFill>
        <p:spPr>
          <a:xfrm>
            <a:off x="447962" y="3130769"/>
            <a:ext cx="1845210" cy="1960889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42CE092-E2D8-1BB8-7108-D3DD9E238957}"/>
              </a:ext>
            </a:extLst>
          </p:cNvPr>
          <p:cNvSpPr txBox="1">
            <a:spLocks/>
          </p:cNvSpPr>
          <p:nvPr/>
        </p:nvSpPr>
        <p:spPr>
          <a:xfrm>
            <a:off x="344444" y="4940154"/>
            <a:ext cx="2052247" cy="10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RELATIONSHIP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BUILDING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81D752A-4909-947C-7D7A-E1C1BB0CD464}"/>
              </a:ext>
            </a:extLst>
          </p:cNvPr>
          <p:cNvSpPr txBox="1">
            <a:spLocks/>
          </p:cNvSpPr>
          <p:nvPr/>
        </p:nvSpPr>
        <p:spPr>
          <a:xfrm>
            <a:off x="2973578" y="4940154"/>
            <a:ext cx="2226920" cy="101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PROFESSIONAL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DEVELOPMENT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C376FBB-5094-EC95-C835-AAEABE1248E4}"/>
              </a:ext>
            </a:extLst>
          </p:cNvPr>
          <p:cNvSpPr txBox="1">
            <a:spLocks/>
          </p:cNvSpPr>
          <p:nvPr/>
        </p:nvSpPr>
        <p:spPr>
          <a:xfrm>
            <a:off x="5447156" y="4940154"/>
            <a:ext cx="2614491" cy="786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TOOLS &amp; FUNDING OPPORTUNITIES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1CADF00-5A32-9D1C-13AA-B9899FD0A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1" r="2460"/>
          <a:stretch/>
        </p:blipFill>
        <p:spPr>
          <a:xfrm>
            <a:off x="5777385" y="3130769"/>
            <a:ext cx="2004495" cy="1960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C23E44-A3FF-5B70-748C-5C257452B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6" r="24416"/>
          <a:stretch/>
        </p:blipFill>
        <p:spPr>
          <a:xfrm>
            <a:off x="464037" y="3130769"/>
            <a:ext cx="1845210" cy="1960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9C938-A5F9-2B81-5813-97D577556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0" r="50240"/>
          <a:stretch/>
        </p:blipFill>
        <p:spPr>
          <a:xfrm>
            <a:off x="3178101" y="3130767"/>
            <a:ext cx="1733604" cy="1960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0D096-5BC8-DCA6-7143-FA102D3F1B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-54" r="2482" b="54"/>
          <a:stretch/>
        </p:blipFill>
        <p:spPr>
          <a:xfrm>
            <a:off x="5777385" y="3130767"/>
            <a:ext cx="2004495" cy="19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4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8A3A52-9065-F1B5-12F0-57634CC4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30" y="2034150"/>
            <a:ext cx="8133515" cy="13532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utura PT Cond Medium" panose="020B0606020204020203" pitchFamily="34" charset="0"/>
              </a:rPr>
              <a:t>The NPP facilitates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collaboration</a:t>
            </a:r>
            <a:r>
              <a:rPr lang="en-US" dirty="0">
                <a:latin typeface="Futura PT Cond Medium" panose="020B0606020204020203" pitchFamily="34" charset="0"/>
              </a:rPr>
              <a:t>, builds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community</a:t>
            </a:r>
            <a:r>
              <a:rPr lang="en-US" dirty="0">
                <a:latin typeface="Futura PT Cond Medium" panose="020B0606020204020203" pitchFamily="34" charset="0"/>
              </a:rPr>
              <a:t>, promotes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partnerships</a:t>
            </a:r>
            <a:r>
              <a:rPr lang="en-US" dirty="0">
                <a:latin typeface="Futura PT Cond Medium" panose="020B0606020204020203" pitchFamily="34" charset="0"/>
              </a:rPr>
              <a:t>, and provides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support</a:t>
            </a:r>
            <a:r>
              <a:rPr lang="en-US" dirty="0">
                <a:latin typeface="Futura PT Cond Medium" panose="020B0606020204020203" pitchFamily="34" charset="0"/>
              </a:rPr>
              <a:t> to expand nonprofits’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utura PT Cond Medium" panose="020B0606020204020203" pitchFamily="34" charset="0"/>
              </a:rPr>
              <a:t>capacity</a:t>
            </a:r>
            <a:r>
              <a:rPr lang="en-US" dirty="0">
                <a:latin typeface="Futura PT Cond Medium" panose="020B0606020204020203" pitchFamily="34" charset="0"/>
              </a:rPr>
              <a:t> to serve the community through: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B576AF2-19D5-83DC-03CD-F8A9C6F6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0" y="628702"/>
            <a:ext cx="8133515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NONPROFIT PARTNERSHIP </a:t>
            </a:r>
            <a:b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</a:br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PROGRAM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EF2ED8-FDB5-6831-5CE8-74920BB12A98}"/>
              </a:ext>
            </a:extLst>
          </p:cNvPr>
          <p:cNvSpPr txBox="1">
            <a:spLocks/>
          </p:cNvSpPr>
          <p:nvPr/>
        </p:nvSpPr>
        <p:spPr>
          <a:xfrm>
            <a:off x="319730" y="266703"/>
            <a:ext cx="2818105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PROGRAMING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63D33C9-544F-66CF-6EEE-A1947C55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67053"/>
          <a:stretch/>
        </p:blipFill>
        <p:spPr>
          <a:xfrm>
            <a:off x="582669" y="3117176"/>
            <a:ext cx="1855525" cy="191936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1E0F321-677E-5FC8-1BA1-5DEBE41C0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9" r="36226"/>
          <a:stretch/>
        </p:blipFill>
        <p:spPr>
          <a:xfrm>
            <a:off x="3363793" y="3273088"/>
            <a:ext cx="1929942" cy="1919362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0795C51-929F-4E97-4C87-463FB8D8D6AE}"/>
              </a:ext>
            </a:extLst>
          </p:cNvPr>
          <p:cNvSpPr txBox="1">
            <a:spLocks/>
          </p:cNvSpPr>
          <p:nvPr/>
        </p:nvSpPr>
        <p:spPr>
          <a:xfrm>
            <a:off x="119537" y="5036540"/>
            <a:ext cx="2777667" cy="10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ROUNDTABLE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DISCUSSION SERIES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553EE55-AA08-96AD-E11E-5FFF64DD3457}"/>
              </a:ext>
            </a:extLst>
          </p:cNvPr>
          <p:cNvSpPr txBox="1">
            <a:spLocks/>
          </p:cNvSpPr>
          <p:nvPr/>
        </p:nvSpPr>
        <p:spPr>
          <a:xfrm>
            <a:off x="2939931" y="5036539"/>
            <a:ext cx="2777667" cy="10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ORGANIZATIONAL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DEVELOPMENT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83873C9C-2524-6384-09B0-7247307F7EEA}"/>
              </a:ext>
            </a:extLst>
          </p:cNvPr>
          <p:cNvSpPr txBox="1">
            <a:spLocks/>
          </p:cNvSpPr>
          <p:nvPr/>
        </p:nvSpPr>
        <p:spPr>
          <a:xfrm>
            <a:off x="5675579" y="5036538"/>
            <a:ext cx="2777667" cy="10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FUNDING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latin typeface="Futura PT Cond Medium" panose="020B0606020204020203" pitchFamily="34" charset="0"/>
              </a:rPr>
              <a:t>OPPORTUNITIES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A1A03CDE-FCB2-F3F5-0103-DA581777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r="1728"/>
          <a:stretch/>
        </p:blipFill>
        <p:spPr>
          <a:xfrm>
            <a:off x="5908200" y="3134793"/>
            <a:ext cx="2299951" cy="2100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7B32C-23C0-FB5E-3004-57F48E8A91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r="66763"/>
          <a:stretch/>
        </p:blipFill>
        <p:spPr>
          <a:xfrm>
            <a:off x="591136" y="3117174"/>
            <a:ext cx="1855525" cy="1919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535DD6-BB7B-8568-52AB-F008CEF3C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7" r="36057"/>
          <a:stretch/>
        </p:blipFill>
        <p:spPr>
          <a:xfrm>
            <a:off x="3378271" y="3273088"/>
            <a:ext cx="1929942" cy="1919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66065B-D5F9-1343-1307-6AE4EC508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1" t="-1438" r="2361" b="1438"/>
          <a:stretch/>
        </p:blipFill>
        <p:spPr>
          <a:xfrm>
            <a:off x="5860960" y="3096965"/>
            <a:ext cx="2299951" cy="21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0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LET’S TALK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4" y="1848516"/>
            <a:ext cx="7974576" cy="3565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An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informal</a:t>
            </a:r>
            <a:r>
              <a:rPr lang="en-US" sz="2400" dirty="0">
                <a:latin typeface="Futura PT Cond Medium" panose="020B0406020204020203"/>
              </a:rPr>
              <a:t> meeting that focuses on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 two-way </a:t>
            </a:r>
            <a:r>
              <a:rPr lang="en-US" sz="2400" dirty="0">
                <a:latin typeface="Futura PT Cond Medium" panose="020B0406020204020203"/>
              </a:rPr>
              <a:t>conversations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Discussions are facilitated by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city staff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All nonprofits are invited to attend, regardless of membership status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Topics range from volunteerism, strategic planning, strategic partnerships, metrics of success, and more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During the application process, NPP members identify topics they would like to explore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An annual survey is distributed to identify additional topics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628650" y="761615"/>
            <a:ext cx="6175273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ROUNDTABLE DISCUSSION SERIES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2065B34-3C17-4329-889E-C16CC37F8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67053"/>
          <a:stretch/>
        </p:blipFill>
        <p:spPr>
          <a:xfrm>
            <a:off x="153642" y="277751"/>
            <a:ext cx="549003" cy="5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A989814-5B0B-C900-6013-933D3E8A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642" y="13177"/>
            <a:ext cx="2380464" cy="2380464"/>
          </a:xfrm>
          <a:prstGeom prst="rect">
            <a:avLst/>
          </a:prstGeom>
        </p:spPr>
      </p:pic>
      <p:pic>
        <p:nvPicPr>
          <p:cNvPr id="3" name="Content Placeholder 7" descr="A close-up of hands shaking&#10;&#10;Description automatically generated with low confidence">
            <a:extLst>
              <a:ext uri="{FF2B5EF4-FFF2-40B4-BE49-F238E27FC236}">
                <a16:creationId xmlns:a16="http://schemas.microsoft.com/office/drawing/2014/main" id="{872F0C68-61CF-1758-66E0-5992956E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106" y="13177"/>
            <a:ext cx="2380465" cy="2380465"/>
          </a:xfrm>
          <a:prstGeom prst="rect">
            <a:avLst/>
          </a:prstGeom>
        </p:spPr>
      </p:pic>
      <p:pic>
        <p:nvPicPr>
          <p:cNvPr id="4" name="Picture 3" descr="A close-up of hands shaking&#10;&#10;Description automatically generated with low confidence">
            <a:extLst>
              <a:ext uri="{FF2B5EF4-FFF2-40B4-BE49-F238E27FC236}">
                <a16:creationId xmlns:a16="http://schemas.microsoft.com/office/drawing/2014/main" id="{2578A1AC-4065-CE5D-8285-835C4EBFD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42" y="2393641"/>
            <a:ext cx="4464358" cy="44643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3AB3C-44E0-E231-6AFF-2339FDC2B0E5}"/>
              </a:ext>
            </a:extLst>
          </p:cNvPr>
          <p:cNvSpPr txBox="1">
            <a:spLocks/>
          </p:cNvSpPr>
          <p:nvPr/>
        </p:nvSpPr>
        <p:spPr>
          <a:xfrm>
            <a:off x="728911" y="45312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LET’S TALK </a:t>
            </a:r>
          </a:p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ABOUT…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C06A4E-B60D-F8EE-427C-EC60C4E9A899}"/>
              </a:ext>
            </a:extLst>
          </p:cNvPr>
          <p:cNvSpPr txBox="1">
            <a:spLocks/>
          </p:cNvSpPr>
          <p:nvPr/>
        </p:nvSpPr>
        <p:spPr>
          <a:xfrm>
            <a:off x="728911" y="1457369"/>
            <a:ext cx="6175273" cy="4486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ROUNDTABLE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DISCUSSION SERIES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3C5C383-43E6-9D21-0504-6EC41EA9D2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67053"/>
          <a:stretch/>
        </p:blipFill>
        <p:spPr>
          <a:xfrm>
            <a:off x="153642" y="277751"/>
            <a:ext cx="549003" cy="5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C17-9D3F-4DCE-8D0A-3695FD96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7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 panose="020B0502020204020303"/>
              </a:rPr>
              <a:t>LUNCH &amp;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4129-9A20-F09A-83CB-0F4C1703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4" y="1953931"/>
            <a:ext cx="7974576" cy="366481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Nonprofits are invited to come together to learn from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subject area expert </a:t>
            </a:r>
            <a:r>
              <a:rPr lang="en-US" sz="2400" dirty="0">
                <a:latin typeface="Futura PT Cond Medium" panose="020B0406020204020203"/>
              </a:rPr>
              <a:t>to drive personal, team, and organizational development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utura PT Cond Medium" panose="020B0406020204020203"/>
              </a:rPr>
              <a:t>Exclusive</a:t>
            </a:r>
            <a:r>
              <a:rPr lang="en-US" sz="2400" dirty="0">
                <a:latin typeface="Futura PT Cond Medium" panose="020B0406020204020203"/>
              </a:rPr>
              <a:t> to NPP members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Guest speakers have industry backgrounds in fields such as grant writing, board development, marketing, and more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Futura PT Cond Medium" panose="020B0406020204020203"/>
              </a:rPr>
              <a:t>Topics are selected by the nonprofits during the NPP application process and an annual survey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015C79-09E3-FF37-7DA2-E3018099274E}"/>
              </a:ext>
            </a:extLst>
          </p:cNvPr>
          <p:cNvSpPr txBox="1">
            <a:spLocks/>
          </p:cNvSpPr>
          <p:nvPr/>
        </p:nvSpPr>
        <p:spPr>
          <a:xfrm>
            <a:off x="628650" y="838199"/>
            <a:ext cx="7486650" cy="370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Cond Book" panose="020B0406020204020203" pitchFamily="34" charset="0"/>
                <a:ea typeface="+mj-ea"/>
                <a:cs typeface="+mj-cs"/>
              </a:rPr>
              <a:t>ORGANIZATIONAL DEVELOPMENT SERIES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CE49AB5-EC29-3EB2-DFF2-C2671F970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9" r="36226"/>
          <a:stretch/>
        </p:blipFill>
        <p:spPr>
          <a:xfrm>
            <a:off x="79646" y="292204"/>
            <a:ext cx="549004" cy="5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FD15DB62F48748BC9B22585128CFD2" ma:contentTypeVersion="6" ma:contentTypeDescription="Create a new document." ma:contentTypeScope="" ma:versionID="c315e44622a470e0d6b535b13251b5c0">
  <xsd:schema xmlns:xsd="http://www.w3.org/2001/XMLSchema" xmlns:xs="http://www.w3.org/2001/XMLSchema" xmlns:p="http://schemas.microsoft.com/office/2006/metadata/properties" xmlns:ns2="3c5c8685-8db4-4597-a197-7dea180b5250" xmlns:ns3="fce15768-b5a4-4f28-a384-7906e05d6cbd" targetNamespace="http://schemas.microsoft.com/office/2006/metadata/properties" ma:root="true" ma:fieldsID="3dc4166b03e33a84984f87b71d27a78c" ns2:_="" ns3:_="">
    <xsd:import namespace="3c5c8685-8db4-4597-a197-7dea180b5250"/>
    <xsd:import namespace="fce15768-b5a4-4f28-a384-7906e05d6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c8685-8db4-4597-a197-7dea180b52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5768-b5a4-4f28-a384-7906e05d6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6068E2-2D06-403E-9209-742D6AE4B7A4}"/>
</file>

<file path=customXml/itemProps2.xml><?xml version="1.0" encoding="utf-8"?>
<ds:datastoreItem xmlns:ds="http://schemas.openxmlformats.org/officeDocument/2006/customXml" ds:itemID="{FE1C84EA-60D0-4892-B84F-C7A867869FA3}"/>
</file>

<file path=customXml/itemProps3.xml><?xml version="1.0" encoding="utf-8"?>
<ds:datastoreItem xmlns:ds="http://schemas.openxmlformats.org/officeDocument/2006/customXml" ds:itemID="{58E05748-4CCC-456C-BD90-83A2DCA041C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</TotalTime>
  <Words>960</Words>
  <Application>Microsoft Office PowerPoint</Application>
  <PresentationFormat>On-screen Show (4:3)</PresentationFormat>
  <Paragraphs>156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Futura PT Cond Bold</vt:lpstr>
      <vt:lpstr>Futura PT Cond Book</vt:lpstr>
      <vt:lpstr>Futura PT Cond Medium</vt:lpstr>
      <vt:lpstr>Futura Std Medium</vt:lpstr>
      <vt:lpstr>Office Theme</vt:lpstr>
      <vt:lpstr>Custom Design</vt:lpstr>
      <vt:lpstr>1_Custom Design</vt:lpstr>
      <vt:lpstr>POWER OF PARTNERSHIPS</vt:lpstr>
      <vt:lpstr>NONPROFIT PARTNERSHIP PROGRAM</vt:lpstr>
      <vt:lpstr>NONPROFIT PARTNERSHIP  PROGRAM</vt:lpstr>
      <vt:lpstr>NONPROFIT PARTNERSHIP PROGRAM</vt:lpstr>
      <vt:lpstr>NONPROFIT PARTNERSHIP  PROGRAM</vt:lpstr>
      <vt:lpstr>NONPROFIT PARTNERSHIP  PROGRAM</vt:lpstr>
      <vt:lpstr>LET’S TALK ABOUT…</vt:lpstr>
      <vt:lpstr>PowerPoint Presentation</vt:lpstr>
      <vt:lpstr>LUNCH &amp; LEARN</vt:lpstr>
      <vt:lpstr>PowerPoint Presentation</vt:lpstr>
      <vt:lpstr>NPP QUARTERLY GRANT</vt:lpstr>
      <vt:lpstr>NPP QUARTERLY GRANT</vt:lpstr>
      <vt:lpstr>NPP  GRANT AWARDEES</vt:lpstr>
      <vt:lpstr>NPP SPONSORSHIP SUMMARY</vt:lpstr>
      <vt:lpstr>PowerPoint Presentation</vt:lpstr>
      <vt:lpstr>PowerPoint Presentation</vt:lpstr>
      <vt:lpstr>NONPROFIT PARTNERSHIP  PROGRAM</vt:lpstr>
      <vt:lpstr>ARROW CREEK &amp; CITY HALL</vt:lpstr>
      <vt:lpstr>VENDOR BOOTHS</vt:lpstr>
      <vt:lpstr>SIGNUP.COM</vt:lpstr>
      <vt:lpstr>NONPROFIT PARTNERSHIP  PROGRAM</vt:lpstr>
      <vt:lpstr>NONPROFIT PARTNERSHIP  PROGRAM</vt:lpstr>
      <vt:lpstr>NONPROFIT PARTNERSHIP  PROGRAM</vt:lpstr>
      <vt:lpstr>NPP MEMBERS</vt:lpstr>
      <vt:lpstr>NPP MEMBERS</vt:lpstr>
      <vt:lpstr>NPP MEMBERS</vt:lpstr>
      <vt:lpstr>QUESTIONS?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Howard</dc:creator>
  <cp:lastModifiedBy>Brittney Lindsay</cp:lastModifiedBy>
  <cp:revision>18</cp:revision>
  <dcterms:created xsi:type="dcterms:W3CDTF">2017-01-11T17:46:52Z</dcterms:created>
  <dcterms:modified xsi:type="dcterms:W3CDTF">2023-03-03T20:19:19Z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0x0101005DFD15DB62F48748BC9B22585128CFD2</vt:lpwstr>
  </property>
</Properties>
</file>