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ustomXml" Target="../customXml/item3.xml"/><Relationship Id="rId5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ustomXml" Target="../customXml/item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ustomXml" Target="../customXml/item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84926"/>
            <a:ext cx="12192000" cy="973455"/>
          </a:xfrm>
          <a:custGeom>
            <a:avLst/>
            <a:gdLst/>
            <a:ahLst/>
            <a:cxnLst/>
            <a:rect l="l" t="t" r="r" b="b"/>
            <a:pathLst>
              <a:path w="12192000" h="973454">
                <a:moveTo>
                  <a:pt x="12192000" y="0"/>
                </a:moveTo>
                <a:lnTo>
                  <a:pt x="0" y="0"/>
                </a:lnTo>
                <a:lnTo>
                  <a:pt x="0" y="973074"/>
                </a:lnTo>
                <a:lnTo>
                  <a:pt x="12192000" y="97307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6092190"/>
            <a:ext cx="1711451" cy="4320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181605" y="5994654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5">
                <a:moveTo>
                  <a:pt x="0" y="0"/>
                </a:moveTo>
                <a:lnTo>
                  <a:pt x="0" y="5769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148" y="5982462"/>
            <a:ext cx="1192529" cy="643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84926"/>
            <a:ext cx="12192000" cy="973455"/>
          </a:xfrm>
          <a:custGeom>
            <a:avLst/>
            <a:gdLst/>
            <a:ahLst/>
            <a:cxnLst/>
            <a:rect l="l" t="t" r="r" b="b"/>
            <a:pathLst>
              <a:path w="12192000" h="973454">
                <a:moveTo>
                  <a:pt x="12192000" y="0"/>
                </a:moveTo>
                <a:lnTo>
                  <a:pt x="0" y="0"/>
                </a:lnTo>
                <a:lnTo>
                  <a:pt x="0" y="973074"/>
                </a:lnTo>
                <a:lnTo>
                  <a:pt x="12192000" y="97307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6092190"/>
            <a:ext cx="1711451" cy="4320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181605" y="5994654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5">
                <a:moveTo>
                  <a:pt x="0" y="0"/>
                </a:moveTo>
                <a:lnTo>
                  <a:pt x="0" y="5769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148" y="5982462"/>
            <a:ext cx="1192529" cy="643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6092190"/>
            <a:ext cx="1711451" cy="4320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81605" y="5994653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5">
                <a:moveTo>
                  <a:pt x="0" y="0"/>
                </a:moveTo>
                <a:lnTo>
                  <a:pt x="0" y="5769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148" y="5982461"/>
            <a:ext cx="1192529" cy="643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#</a:t>
            </a:fld>
            <a:endParaRPr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17798"/>
            <a:ext cx="1035812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434194"/>
            <a:ext cx="9925685" cy="188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49251" y="6277215"/>
            <a:ext cx="258572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#</a:t>
            </a:fld>
            <a:endParaRPr sz="120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mailto:jhulsey@uga.edu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audits2.ga.gov/resources/orgs/local-government/?rcat=technical-assistance" TargetMode="External"/><Relationship Id="rId4" Type="http://schemas.openxmlformats.org/officeDocument/2006/relationships/image" Target="../media/image1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viog.uga.edu/publications/compliance-auditing-publication.html" TargetMode="External"/><Relationship Id="rId3" Type="http://schemas.openxmlformats.org/officeDocument/2006/relationships/image" Target="../media/image3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cg.org/" TargetMode="External"/><Relationship Id="rId3" Type="http://schemas.openxmlformats.org/officeDocument/2006/relationships/hyperlink" Target="https://www.gacities.com/Resources/GMA-Handbooks-Publications.aspx" TargetMode="External"/><Relationship Id="rId4" Type="http://schemas.openxmlformats.org/officeDocument/2006/relationships/hyperlink" Target="http://cviog.uga.edu/publications/public-resources.html" TargetMode="External"/><Relationship Id="rId5" Type="http://schemas.openxmlformats.org/officeDocument/2006/relationships/hyperlink" Target="http://www.gfoa.org/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hyperlink" Target="https://www.audits2.ga.gov/wp-content/uploads/2022/12/Noncompliance-Memo-Dated-February-15-2023.pdf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866132"/>
            <a:ext cx="12192000" cy="1991995"/>
          </a:xfrm>
          <a:custGeom>
            <a:avLst/>
            <a:gdLst/>
            <a:ahLst/>
            <a:cxnLst/>
            <a:rect l="l" t="t" r="r" b="b"/>
            <a:pathLst>
              <a:path w="12192000" h="1991995">
                <a:moveTo>
                  <a:pt x="12192000" y="0"/>
                </a:moveTo>
                <a:lnTo>
                  <a:pt x="0" y="0"/>
                </a:lnTo>
                <a:lnTo>
                  <a:pt x="0" y="1991868"/>
                </a:lnTo>
                <a:lnTo>
                  <a:pt x="12192000" y="19918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384048"/>
            <a:ext cx="2265425" cy="57226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807207" y="255270"/>
            <a:ext cx="0" cy="763905"/>
          </a:xfrm>
          <a:custGeom>
            <a:avLst/>
            <a:gdLst/>
            <a:ahLst/>
            <a:cxnLst/>
            <a:rect l="l" t="t" r="r" b="b"/>
            <a:pathLst>
              <a:path w="0" h="763905">
                <a:moveTo>
                  <a:pt x="0" y="0"/>
                </a:moveTo>
                <a:lnTo>
                  <a:pt x="0" y="76347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32" y="239268"/>
              <a:ext cx="1578101" cy="85115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9943" y="2552913"/>
            <a:ext cx="7005320" cy="129921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2700" marR="5080" indent="388620">
              <a:lnSpc>
                <a:spcPts val="4750"/>
              </a:lnSpc>
              <a:spcBef>
                <a:spcPts val="695"/>
              </a:spcBef>
            </a:pPr>
            <a:r>
              <a:rPr dirty="0" sz="4400"/>
              <a:t>Navigating</a:t>
            </a:r>
            <a:r>
              <a:rPr dirty="0" sz="4400" spc="-160"/>
              <a:t> </a:t>
            </a:r>
            <a:r>
              <a:rPr dirty="0" sz="4400"/>
              <a:t>and</a:t>
            </a:r>
            <a:r>
              <a:rPr dirty="0" sz="4400" spc="-150"/>
              <a:t> </a:t>
            </a:r>
            <a:r>
              <a:rPr dirty="0" sz="4400" spc="-10"/>
              <a:t>Touring </a:t>
            </a:r>
            <a:r>
              <a:rPr dirty="0" sz="4400" spc="-45"/>
              <a:t>Your</a:t>
            </a:r>
            <a:r>
              <a:rPr dirty="0" sz="4400" spc="-210"/>
              <a:t> </a:t>
            </a:r>
            <a:r>
              <a:rPr dirty="0" sz="4400"/>
              <a:t>Financial</a:t>
            </a:r>
            <a:r>
              <a:rPr dirty="0" sz="4400" spc="-210"/>
              <a:t> </a:t>
            </a:r>
            <a:r>
              <a:rPr dirty="0" sz="4400" spc="-10"/>
              <a:t>Statements</a:t>
            </a:r>
            <a:endParaRPr sz="4400"/>
          </a:p>
        </p:txBody>
      </p:sp>
      <p:sp>
        <p:nvSpPr>
          <p:cNvPr id="9" name="object 9" descr=""/>
          <p:cNvSpPr txBox="1"/>
          <p:nvPr/>
        </p:nvSpPr>
        <p:spPr>
          <a:xfrm>
            <a:off x="3240655" y="4140702"/>
            <a:ext cx="5725795" cy="2073910"/>
          </a:xfrm>
          <a:prstGeom prst="rect">
            <a:avLst/>
          </a:prstGeom>
        </p:spPr>
        <p:txBody>
          <a:bodyPr wrap="square" lIns="0" tIns="2432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14"/>
              </a:spcBef>
            </a:pPr>
            <a:r>
              <a:rPr dirty="0" sz="3200" b="1">
                <a:solidFill>
                  <a:srgbClr val="B90B2E"/>
                </a:solidFill>
                <a:latin typeface="Arial"/>
                <a:cs typeface="Arial"/>
              </a:rPr>
              <a:t>Presented</a:t>
            </a:r>
            <a:r>
              <a:rPr dirty="0" sz="3200" spc="-190" b="1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B90B2E"/>
                </a:solidFill>
                <a:latin typeface="Arial"/>
                <a:cs typeface="Arial"/>
              </a:rPr>
              <a:t>by: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20"/>
              </a:spcBef>
            </a:pPr>
            <a:r>
              <a:rPr dirty="0" sz="3200" b="1">
                <a:solidFill>
                  <a:srgbClr val="B90B2E"/>
                </a:solidFill>
                <a:latin typeface="Arial"/>
                <a:cs typeface="Arial"/>
              </a:rPr>
              <a:t>John</a:t>
            </a:r>
            <a:r>
              <a:rPr dirty="0" sz="3200" spc="-110" b="1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B90B2E"/>
                </a:solidFill>
                <a:latin typeface="Arial"/>
                <a:cs typeface="Arial"/>
              </a:rPr>
              <a:t>G.</a:t>
            </a:r>
            <a:r>
              <a:rPr dirty="0" sz="3200" spc="-105" b="1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B90B2E"/>
                </a:solidFill>
                <a:latin typeface="Arial"/>
                <a:cs typeface="Arial"/>
              </a:rPr>
              <a:t>Hulsey,</a:t>
            </a:r>
            <a:r>
              <a:rPr dirty="0" sz="3200" spc="-105" b="1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B90B2E"/>
                </a:solidFill>
                <a:latin typeface="Arial"/>
                <a:cs typeface="Arial"/>
              </a:rPr>
              <a:t>CPFO,</a:t>
            </a:r>
            <a:r>
              <a:rPr dirty="0" sz="3200" spc="-105" b="1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B90B2E"/>
                </a:solidFill>
                <a:latin typeface="Arial"/>
                <a:cs typeface="Arial"/>
              </a:rPr>
              <a:t>CGFM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35"/>
              </a:spcBef>
            </a:pPr>
            <a:r>
              <a:rPr dirty="0" u="sng" sz="2400" spc="-10" b="1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4"/>
              </a:rPr>
              <a:t>jhulsey@uga.edu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Auditor</a:t>
            </a:r>
            <a:r>
              <a:rPr dirty="0" sz="4400" spc="-170"/>
              <a:t> </a:t>
            </a:r>
            <a:r>
              <a:rPr dirty="0" sz="4400"/>
              <a:t>vs</a:t>
            </a:r>
            <a:r>
              <a:rPr dirty="0" sz="4400" spc="-160"/>
              <a:t> </a:t>
            </a:r>
            <a:r>
              <a:rPr dirty="0" sz="4400"/>
              <a:t>Management</a:t>
            </a:r>
            <a:r>
              <a:rPr dirty="0" sz="4400" spc="-160"/>
              <a:t> </a:t>
            </a:r>
            <a:r>
              <a:rPr dirty="0" sz="4400" spc="-10"/>
              <a:t>Responsibility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7430" y="1453896"/>
              <a:ext cx="7597139" cy="427558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10</a:t>
            </a:fld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61934" y="3037713"/>
            <a:ext cx="367030" cy="2304415"/>
          </a:xfrm>
          <a:custGeom>
            <a:avLst/>
            <a:gdLst/>
            <a:ahLst/>
            <a:cxnLst/>
            <a:rect l="l" t="t" r="r" b="b"/>
            <a:pathLst>
              <a:path w="367029" h="2304415">
                <a:moveTo>
                  <a:pt x="0" y="0"/>
                </a:moveTo>
                <a:lnTo>
                  <a:pt x="0" y="2303792"/>
                </a:lnTo>
                <a:lnTo>
                  <a:pt x="366687" y="2303792"/>
                </a:lnTo>
              </a:path>
              <a:path w="367029" h="2304415">
                <a:moveTo>
                  <a:pt x="0" y="0"/>
                </a:moveTo>
                <a:lnTo>
                  <a:pt x="0" y="1426718"/>
                </a:lnTo>
                <a:lnTo>
                  <a:pt x="366687" y="1426718"/>
                </a:lnTo>
              </a:path>
              <a:path w="367029" h="2304415">
                <a:moveTo>
                  <a:pt x="0" y="0"/>
                </a:moveTo>
                <a:lnTo>
                  <a:pt x="0" y="562343"/>
                </a:lnTo>
                <a:lnTo>
                  <a:pt x="366687" y="5623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527922" y="2009775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80">
                <a:moveTo>
                  <a:pt x="0" y="0"/>
                </a:moveTo>
                <a:lnTo>
                  <a:pt x="0" y="34777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168009" y="1054988"/>
            <a:ext cx="2360295" cy="274955"/>
          </a:xfrm>
          <a:custGeom>
            <a:avLst/>
            <a:gdLst/>
            <a:ahLst/>
            <a:cxnLst/>
            <a:rect l="l" t="t" r="r" b="b"/>
            <a:pathLst>
              <a:path w="2360295" h="274955">
                <a:moveTo>
                  <a:pt x="0" y="0"/>
                </a:moveTo>
                <a:lnTo>
                  <a:pt x="0" y="131597"/>
                </a:lnTo>
                <a:lnTo>
                  <a:pt x="2360129" y="131597"/>
                </a:lnTo>
                <a:lnTo>
                  <a:pt x="2360129" y="2744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189095" y="2999613"/>
            <a:ext cx="245745" cy="1909445"/>
          </a:xfrm>
          <a:custGeom>
            <a:avLst/>
            <a:gdLst/>
            <a:ahLst/>
            <a:cxnLst/>
            <a:rect l="l" t="t" r="r" b="b"/>
            <a:pathLst>
              <a:path w="245745" h="1909445">
                <a:moveTo>
                  <a:pt x="0" y="0"/>
                </a:moveTo>
                <a:lnTo>
                  <a:pt x="0" y="1909330"/>
                </a:lnTo>
                <a:lnTo>
                  <a:pt x="236931" y="1909330"/>
                </a:lnTo>
              </a:path>
              <a:path w="245745" h="1909445">
                <a:moveTo>
                  <a:pt x="0" y="0"/>
                </a:moveTo>
                <a:lnTo>
                  <a:pt x="0" y="879843"/>
                </a:lnTo>
                <a:lnTo>
                  <a:pt x="245478" y="8798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638310" y="2008251"/>
            <a:ext cx="2216785" cy="311785"/>
          </a:xfrm>
          <a:custGeom>
            <a:avLst/>
            <a:gdLst/>
            <a:ahLst/>
            <a:cxnLst/>
            <a:rect l="l" t="t" r="r" b="b"/>
            <a:pathLst>
              <a:path w="2216785" h="311785">
                <a:moveTo>
                  <a:pt x="1178166" y="0"/>
                </a:moveTo>
                <a:lnTo>
                  <a:pt x="1178166" y="168338"/>
                </a:lnTo>
                <a:lnTo>
                  <a:pt x="2216162" y="168338"/>
                </a:lnTo>
                <a:lnTo>
                  <a:pt x="2216162" y="311188"/>
                </a:lnTo>
              </a:path>
              <a:path w="2216785" h="311785">
                <a:moveTo>
                  <a:pt x="1178166" y="0"/>
                </a:moveTo>
                <a:lnTo>
                  <a:pt x="1178166" y="168338"/>
                </a:lnTo>
                <a:lnTo>
                  <a:pt x="0" y="168338"/>
                </a:lnTo>
                <a:lnTo>
                  <a:pt x="0" y="3111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810129" y="368172"/>
            <a:ext cx="3196590" cy="966469"/>
            <a:chOff x="3810129" y="368172"/>
            <a:chExt cx="3196590" cy="966469"/>
          </a:xfrm>
        </p:grpSpPr>
        <p:sp>
          <p:nvSpPr>
            <p:cNvPr id="8" name="object 8" descr=""/>
            <p:cNvSpPr/>
            <p:nvPr/>
          </p:nvSpPr>
          <p:spPr>
            <a:xfrm>
              <a:off x="3816479" y="1054989"/>
              <a:ext cx="2351405" cy="273050"/>
            </a:xfrm>
            <a:custGeom>
              <a:avLst/>
              <a:gdLst/>
              <a:ahLst/>
              <a:cxnLst/>
              <a:rect l="l" t="t" r="r" b="b"/>
              <a:pathLst>
                <a:path w="2351404" h="273050">
                  <a:moveTo>
                    <a:pt x="2351201" y="0"/>
                  </a:moveTo>
                  <a:lnTo>
                    <a:pt x="2351201" y="130073"/>
                  </a:lnTo>
                  <a:lnTo>
                    <a:pt x="0" y="130073"/>
                  </a:lnTo>
                  <a:lnTo>
                    <a:pt x="0" y="2729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5904" y="374522"/>
              <a:ext cx="1664335" cy="680720"/>
            </a:xfrm>
            <a:custGeom>
              <a:avLst/>
              <a:gdLst/>
              <a:ahLst/>
              <a:cxnLst/>
              <a:rect l="l" t="t" r="r" b="b"/>
              <a:pathLst>
                <a:path w="1664334" h="680719">
                  <a:moveTo>
                    <a:pt x="0" y="0"/>
                  </a:moveTo>
                  <a:lnTo>
                    <a:pt x="1664207" y="0"/>
                  </a:lnTo>
                  <a:lnTo>
                    <a:pt x="1664207" y="680465"/>
                  </a:lnTo>
                  <a:lnTo>
                    <a:pt x="0" y="680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544520" y="560560"/>
            <a:ext cx="12452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Audit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984373" y="1327785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5" h="680719">
                <a:moveTo>
                  <a:pt x="0" y="0"/>
                </a:moveTo>
                <a:lnTo>
                  <a:pt x="1664207" y="0"/>
                </a:lnTo>
                <a:lnTo>
                  <a:pt x="1664207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142259" y="1513753"/>
            <a:ext cx="13468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Financial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Audit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806320" y="2319147"/>
            <a:ext cx="1663700" cy="680720"/>
          </a:xfrm>
          <a:custGeom>
            <a:avLst/>
            <a:gdLst/>
            <a:ahLst/>
            <a:cxnLst/>
            <a:rect l="l" t="t" r="r" b="b"/>
            <a:pathLst>
              <a:path w="1663700" h="680719">
                <a:moveTo>
                  <a:pt x="0" y="0"/>
                </a:moveTo>
                <a:lnTo>
                  <a:pt x="1663445" y="0"/>
                </a:lnTo>
                <a:lnTo>
                  <a:pt x="1663445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849537" y="2294897"/>
            <a:ext cx="1576070" cy="6908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>
              <a:lnSpc>
                <a:spcPts val="1660"/>
              </a:lnSpc>
              <a:spcBef>
                <a:spcPts val="375"/>
              </a:spcBef>
            </a:pPr>
            <a:r>
              <a:rPr dirty="0" sz="1600">
                <a:latin typeface="Arial"/>
                <a:cs typeface="Arial"/>
              </a:rPr>
              <a:t>Auditor’s </a:t>
            </a:r>
            <a:r>
              <a:rPr dirty="0" sz="1600" spc="-10">
                <a:latin typeface="Arial"/>
                <a:cs typeface="Arial"/>
              </a:rPr>
              <a:t>Opinion Financial Statements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022216" y="2319147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5" h="680719">
                <a:moveTo>
                  <a:pt x="0" y="0"/>
                </a:moveTo>
                <a:lnTo>
                  <a:pt x="1664208" y="0"/>
                </a:lnTo>
                <a:lnTo>
                  <a:pt x="1664208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044727" y="2294897"/>
            <a:ext cx="1617980" cy="6908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>
              <a:lnSpc>
                <a:spcPts val="1660"/>
              </a:lnSpc>
              <a:spcBef>
                <a:spcPts val="375"/>
              </a:spcBef>
            </a:pPr>
            <a:r>
              <a:rPr dirty="0" sz="1600" spc="-10">
                <a:latin typeface="Arial"/>
                <a:cs typeface="Arial"/>
              </a:rPr>
              <a:t>Government Auditing </a:t>
            </a:r>
            <a:r>
              <a:rPr dirty="0" sz="1600">
                <a:latin typeface="Arial"/>
                <a:cs typeface="Arial"/>
              </a:rPr>
              <a:t>Standards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434459" y="3539109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5" h="680720">
                <a:moveTo>
                  <a:pt x="0" y="0"/>
                </a:moveTo>
                <a:lnTo>
                  <a:pt x="1664208" y="0"/>
                </a:lnTo>
                <a:lnTo>
                  <a:pt x="1664208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507605" y="3514877"/>
            <a:ext cx="1515745" cy="6908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065" marR="5080">
              <a:lnSpc>
                <a:spcPts val="1660"/>
              </a:lnSpc>
              <a:spcBef>
                <a:spcPts val="375"/>
              </a:spcBef>
            </a:pPr>
            <a:r>
              <a:rPr dirty="0" sz="1600">
                <a:latin typeface="Arial"/>
                <a:cs typeface="Arial"/>
              </a:rPr>
              <a:t>Internal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Controls </a:t>
            </a:r>
            <a:r>
              <a:rPr dirty="0" sz="1600">
                <a:latin typeface="Arial"/>
                <a:cs typeface="Arial"/>
              </a:rPr>
              <a:t>over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Financial Reporting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426077" y="4568571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5" h="680720">
                <a:moveTo>
                  <a:pt x="0" y="0"/>
                </a:moveTo>
                <a:lnTo>
                  <a:pt x="1664207" y="0"/>
                </a:lnTo>
                <a:lnTo>
                  <a:pt x="1664207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442674" y="4649523"/>
            <a:ext cx="1628775" cy="48005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80010" marR="5080" indent="-67945">
              <a:lnSpc>
                <a:spcPts val="1660"/>
              </a:lnSpc>
              <a:spcBef>
                <a:spcPts val="375"/>
              </a:spcBef>
            </a:pPr>
            <a:r>
              <a:rPr dirty="0" sz="1600">
                <a:latin typeface="Arial"/>
                <a:cs typeface="Arial"/>
              </a:rPr>
              <a:t>Compliance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Laws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0">
                <a:latin typeface="Arial"/>
                <a:cs typeface="Arial"/>
              </a:rPr>
              <a:t> Regulations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7695818" y="1329308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4" h="680719">
                <a:moveTo>
                  <a:pt x="0" y="0"/>
                </a:moveTo>
                <a:lnTo>
                  <a:pt x="1664207" y="0"/>
                </a:lnTo>
                <a:lnTo>
                  <a:pt x="1664207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7977802" y="1515277"/>
            <a:ext cx="10985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Single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Audit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695818" y="2357247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4" h="680719">
                <a:moveTo>
                  <a:pt x="0" y="0"/>
                </a:moveTo>
                <a:lnTo>
                  <a:pt x="1664207" y="0"/>
                </a:lnTo>
                <a:lnTo>
                  <a:pt x="1664207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8158395" y="2543312"/>
            <a:ext cx="73660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Reports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229218" y="3259454"/>
            <a:ext cx="1664335" cy="680720"/>
          </a:xfrm>
          <a:custGeom>
            <a:avLst/>
            <a:gdLst/>
            <a:ahLst/>
            <a:cxnLst/>
            <a:rect l="l" t="t" r="r" b="b"/>
            <a:pathLst>
              <a:path w="1664334" h="680720">
                <a:moveTo>
                  <a:pt x="0" y="0"/>
                </a:moveTo>
                <a:lnTo>
                  <a:pt x="1664207" y="0"/>
                </a:lnTo>
                <a:lnTo>
                  <a:pt x="1664207" y="680465"/>
                </a:lnTo>
                <a:lnTo>
                  <a:pt x="0" y="6804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8272409" y="3340627"/>
            <a:ext cx="1576070" cy="48005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64769" marR="5080" indent="-52705">
              <a:lnSpc>
                <a:spcPts val="1660"/>
              </a:lnSpc>
              <a:spcBef>
                <a:spcPts val="375"/>
              </a:spcBef>
            </a:pPr>
            <a:r>
              <a:rPr dirty="0" sz="1600">
                <a:latin typeface="Arial"/>
                <a:cs typeface="Arial"/>
              </a:rPr>
              <a:t>Auditor’s </a:t>
            </a:r>
            <a:r>
              <a:rPr dirty="0" sz="1600" spc="-10">
                <a:latin typeface="Arial"/>
                <a:cs typeface="Arial"/>
              </a:rPr>
              <a:t>Opinion </a:t>
            </a:r>
            <a:r>
              <a:rPr dirty="0" sz="1600">
                <a:latin typeface="Arial"/>
                <a:cs typeface="Arial"/>
              </a:rPr>
              <a:t>Major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Programs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8229218" y="4124325"/>
            <a:ext cx="1664335" cy="680085"/>
          </a:xfrm>
          <a:custGeom>
            <a:avLst/>
            <a:gdLst/>
            <a:ahLst/>
            <a:cxnLst/>
            <a:rect l="l" t="t" r="r" b="b"/>
            <a:pathLst>
              <a:path w="1664334" h="680085">
                <a:moveTo>
                  <a:pt x="0" y="0"/>
                </a:moveTo>
                <a:lnTo>
                  <a:pt x="1664207" y="0"/>
                </a:lnTo>
                <a:lnTo>
                  <a:pt x="1664207" y="679704"/>
                </a:lnTo>
                <a:lnTo>
                  <a:pt x="0" y="6797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8302159" y="4205004"/>
            <a:ext cx="1515745" cy="48005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4925" marR="5080" indent="-22860">
              <a:lnSpc>
                <a:spcPts val="1660"/>
              </a:lnSpc>
              <a:spcBef>
                <a:spcPts val="375"/>
              </a:spcBef>
            </a:pPr>
            <a:r>
              <a:rPr dirty="0" sz="1600">
                <a:latin typeface="Arial"/>
                <a:cs typeface="Arial"/>
              </a:rPr>
              <a:t>Internal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Controls </a:t>
            </a:r>
            <a:r>
              <a:rPr dirty="0" sz="1600">
                <a:latin typeface="Arial"/>
                <a:cs typeface="Arial"/>
              </a:rPr>
              <a:t>Major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Programs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8229218" y="5001386"/>
            <a:ext cx="1664335" cy="680085"/>
          </a:xfrm>
          <a:custGeom>
            <a:avLst/>
            <a:gdLst/>
            <a:ahLst/>
            <a:cxnLst/>
            <a:rect l="l" t="t" r="r" b="b"/>
            <a:pathLst>
              <a:path w="1664334" h="680085">
                <a:moveTo>
                  <a:pt x="0" y="0"/>
                </a:moveTo>
                <a:lnTo>
                  <a:pt x="1664207" y="0"/>
                </a:lnTo>
                <a:lnTo>
                  <a:pt x="1664207" y="679704"/>
                </a:lnTo>
                <a:lnTo>
                  <a:pt x="0" y="6797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8229005" y="5082075"/>
            <a:ext cx="1661160" cy="48005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90525" marR="5080" indent="-378460">
              <a:lnSpc>
                <a:spcPts val="1660"/>
              </a:lnSpc>
              <a:spcBef>
                <a:spcPts val="375"/>
              </a:spcBef>
            </a:pPr>
            <a:r>
              <a:rPr dirty="0" sz="1600">
                <a:latin typeface="Arial"/>
                <a:cs typeface="Arial"/>
              </a:rPr>
              <a:t>Compliance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Major Programs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093848" y="425830"/>
            <a:ext cx="1073150" cy="899160"/>
            <a:chOff x="2093848" y="425830"/>
            <a:chExt cx="1073150" cy="899160"/>
          </a:xfrm>
        </p:grpSpPr>
        <p:sp>
          <p:nvSpPr>
            <p:cNvPr id="32" name="object 32" descr=""/>
            <p:cNvSpPr/>
            <p:nvPr/>
          </p:nvSpPr>
          <p:spPr>
            <a:xfrm>
              <a:off x="2097023" y="429005"/>
              <a:ext cx="1066800" cy="892810"/>
            </a:xfrm>
            <a:custGeom>
              <a:avLst/>
              <a:gdLst/>
              <a:ahLst/>
              <a:cxnLst/>
              <a:rect l="l" t="t" r="r" b="b"/>
              <a:pathLst>
                <a:path w="1066800" h="892810">
                  <a:moveTo>
                    <a:pt x="914400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533400" y="612648"/>
                  </a:lnTo>
                  <a:lnTo>
                    <a:pt x="1066800" y="892429"/>
                  </a:lnTo>
                  <a:lnTo>
                    <a:pt x="762000" y="612648"/>
                  </a:lnTo>
                  <a:lnTo>
                    <a:pt x="914400" y="61264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097023" y="429005"/>
              <a:ext cx="1066800" cy="892810"/>
            </a:xfrm>
            <a:custGeom>
              <a:avLst/>
              <a:gdLst/>
              <a:ahLst/>
              <a:cxnLst/>
              <a:rect l="l" t="t" r="r" b="b"/>
              <a:pathLst>
                <a:path w="1066800" h="892810">
                  <a:moveTo>
                    <a:pt x="0" y="0"/>
                  </a:moveTo>
                  <a:lnTo>
                    <a:pt x="533400" y="0"/>
                  </a:lnTo>
                  <a:lnTo>
                    <a:pt x="762000" y="0"/>
                  </a:lnTo>
                  <a:lnTo>
                    <a:pt x="914400" y="0"/>
                  </a:lnTo>
                  <a:lnTo>
                    <a:pt x="914400" y="357378"/>
                  </a:lnTo>
                  <a:lnTo>
                    <a:pt x="914400" y="510540"/>
                  </a:lnTo>
                  <a:lnTo>
                    <a:pt x="914400" y="612648"/>
                  </a:lnTo>
                  <a:lnTo>
                    <a:pt x="762000" y="612648"/>
                  </a:lnTo>
                  <a:lnTo>
                    <a:pt x="1066800" y="892429"/>
                  </a:lnTo>
                  <a:lnTo>
                    <a:pt x="533400" y="612648"/>
                  </a:lnTo>
                  <a:lnTo>
                    <a:pt x="0" y="612648"/>
                  </a:lnTo>
                  <a:lnTo>
                    <a:pt x="0" y="510540"/>
                  </a:lnTo>
                  <a:lnTo>
                    <a:pt x="0" y="35737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2181211" y="433974"/>
            <a:ext cx="7461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Reports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9472815" y="732155"/>
            <a:ext cx="1060450" cy="924560"/>
            <a:chOff x="9472815" y="732155"/>
            <a:chExt cx="1060450" cy="924560"/>
          </a:xfrm>
        </p:grpSpPr>
        <p:sp>
          <p:nvSpPr>
            <p:cNvPr id="36" name="object 36" descr=""/>
            <p:cNvSpPr/>
            <p:nvPr/>
          </p:nvSpPr>
          <p:spPr>
            <a:xfrm>
              <a:off x="9475990" y="735330"/>
              <a:ext cx="1054100" cy="918210"/>
            </a:xfrm>
            <a:custGeom>
              <a:avLst/>
              <a:gdLst/>
              <a:ahLst/>
              <a:cxnLst/>
              <a:rect l="l" t="t" r="r" b="b"/>
              <a:pathLst>
                <a:path w="1054100" h="918210">
                  <a:moveTo>
                    <a:pt x="1054087" y="0"/>
                  </a:moveTo>
                  <a:lnTo>
                    <a:pt x="139687" y="0"/>
                  </a:lnTo>
                  <a:lnTo>
                    <a:pt x="139687" y="612648"/>
                  </a:lnTo>
                  <a:lnTo>
                    <a:pt x="292087" y="612648"/>
                  </a:lnTo>
                  <a:lnTo>
                    <a:pt x="0" y="917829"/>
                  </a:lnTo>
                  <a:lnTo>
                    <a:pt x="520687" y="612648"/>
                  </a:lnTo>
                  <a:lnTo>
                    <a:pt x="1054087" y="612648"/>
                  </a:lnTo>
                  <a:lnTo>
                    <a:pt x="105408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475990" y="735330"/>
              <a:ext cx="1054100" cy="918210"/>
            </a:xfrm>
            <a:custGeom>
              <a:avLst/>
              <a:gdLst/>
              <a:ahLst/>
              <a:cxnLst/>
              <a:rect l="l" t="t" r="r" b="b"/>
              <a:pathLst>
                <a:path w="1054100" h="918210">
                  <a:moveTo>
                    <a:pt x="139687" y="0"/>
                  </a:moveTo>
                  <a:lnTo>
                    <a:pt x="292087" y="0"/>
                  </a:lnTo>
                  <a:lnTo>
                    <a:pt x="520687" y="0"/>
                  </a:lnTo>
                  <a:lnTo>
                    <a:pt x="1054087" y="0"/>
                  </a:lnTo>
                  <a:lnTo>
                    <a:pt x="1054087" y="357378"/>
                  </a:lnTo>
                  <a:lnTo>
                    <a:pt x="1054087" y="510540"/>
                  </a:lnTo>
                  <a:lnTo>
                    <a:pt x="1054087" y="612648"/>
                  </a:lnTo>
                  <a:lnTo>
                    <a:pt x="520687" y="612648"/>
                  </a:lnTo>
                  <a:lnTo>
                    <a:pt x="0" y="917829"/>
                  </a:lnTo>
                  <a:lnTo>
                    <a:pt x="292087" y="612648"/>
                  </a:lnTo>
                  <a:lnTo>
                    <a:pt x="139687" y="612648"/>
                  </a:lnTo>
                  <a:lnTo>
                    <a:pt x="139687" y="510540"/>
                  </a:lnTo>
                  <a:lnTo>
                    <a:pt x="139687" y="357378"/>
                  </a:lnTo>
                  <a:lnTo>
                    <a:pt x="139687" y="0"/>
                  </a:lnTo>
                  <a:close/>
                </a:path>
              </a:pathLst>
            </a:custGeom>
            <a:ln w="635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0002049" y="740298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744416" y="1014618"/>
            <a:ext cx="657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Report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3" name="object 3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5667" y="152400"/>
              <a:ext cx="8352269" cy="554810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3508"/>
            <a:ext cx="54368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05504" algn="l"/>
              </a:tabLst>
            </a:pPr>
            <a:r>
              <a:rPr dirty="0" sz="4400"/>
              <a:t>Single</a:t>
            </a:r>
            <a:r>
              <a:rPr dirty="0" sz="4400" spc="-290"/>
              <a:t> </a:t>
            </a:r>
            <a:r>
              <a:rPr dirty="0" sz="4400" spc="-20"/>
              <a:t>Audit</a:t>
            </a:r>
            <a:r>
              <a:rPr dirty="0" sz="4400"/>
              <a:t>	</a:t>
            </a:r>
            <a:r>
              <a:rPr dirty="0" sz="4400" spc="-10"/>
              <a:t>Section</a:t>
            </a:r>
            <a:endParaRPr sz="4400"/>
          </a:p>
        </p:txBody>
      </p:sp>
      <p:sp>
        <p:nvSpPr>
          <p:cNvPr id="3" name="object 3" descr=""/>
          <p:cNvSpPr/>
          <p:nvPr/>
        </p:nvSpPr>
        <p:spPr>
          <a:xfrm>
            <a:off x="156590" y="156590"/>
            <a:ext cx="11871960" cy="6549390"/>
          </a:xfrm>
          <a:custGeom>
            <a:avLst/>
            <a:gdLst/>
            <a:ahLst/>
            <a:cxnLst/>
            <a:rect l="l" t="t" r="r" b="b"/>
            <a:pathLst>
              <a:path w="11871960" h="6549390">
                <a:moveTo>
                  <a:pt x="0" y="0"/>
                </a:moveTo>
                <a:lnTo>
                  <a:pt x="11871960" y="0"/>
                </a:lnTo>
                <a:lnTo>
                  <a:pt x="11871960" y="6549390"/>
                </a:lnTo>
                <a:lnTo>
                  <a:pt x="0" y="654939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8580" y="4961001"/>
            <a:ext cx="10515600" cy="76771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22415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Questioned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Costs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32230" y="3786504"/>
            <a:ext cx="10528300" cy="1192530"/>
            <a:chOff x="832230" y="3786504"/>
            <a:chExt cx="10528300" cy="1192530"/>
          </a:xfrm>
        </p:grpSpPr>
        <p:sp>
          <p:nvSpPr>
            <p:cNvPr id="6" name="object 6" descr=""/>
            <p:cNvSpPr/>
            <p:nvPr/>
          </p:nvSpPr>
          <p:spPr>
            <a:xfrm>
              <a:off x="838580" y="3792854"/>
              <a:ext cx="10515600" cy="1179830"/>
            </a:xfrm>
            <a:custGeom>
              <a:avLst/>
              <a:gdLst/>
              <a:ahLst/>
              <a:cxnLst/>
              <a:rect l="l" t="t" r="r" b="b"/>
              <a:pathLst>
                <a:path w="10515600" h="1179829">
                  <a:moveTo>
                    <a:pt x="10515600" y="0"/>
                  </a:moveTo>
                  <a:lnTo>
                    <a:pt x="0" y="0"/>
                  </a:lnTo>
                  <a:lnTo>
                    <a:pt x="0" y="766457"/>
                  </a:lnTo>
                  <a:lnTo>
                    <a:pt x="5110353" y="766457"/>
                  </a:lnTo>
                  <a:lnTo>
                    <a:pt x="5110353" y="884682"/>
                  </a:lnTo>
                  <a:lnTo>
                    <a:pt x="4962906" y="884682"/>
                  </a:lnTo>
                  <a:lnTo>
                    <a:pt x="5257800" y="1179576"/>
                  </a:lnTo>
                  <a:lnTo>
                    <a:pt x="5552694" y="884682"/>
                  </a:lnTo>
                  <a:lnTo>
                    <a:pt x="5405247" y="884682"/>
                  </a:lnTo>
                  <a:lnTo>
                    <a:pt x="5405247" y="766457"/>
                  </a:lnTo>
                  <a:lnTo>
                    <a:pt x="10515600" y="76645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580" y="3792854"/>
              <a:ext cx="10515600" cy="1179830"/>
            </a:xfrm>
            <a:custGeom>
              <a:avLst/>
              <a:gdLst/>
              <a:ahLst/>
              <a:cxnLst/>
              <a:rect l="l" t="t" r="r" b="b"/>
              <a:pathLst>
                <a:path w="10515600" h="1179829">
                  <a:moveTo>
                    <a:pt x="10515600" y="766457"/>
                  </a:moveTo>
                  <a:lnTo>
                    <a:pt x="5405247" y="766457"/>
                  </a:lnTo>
                  <a:lnTo>
                    <a:pt x="5405247" y="884682"/>
                  </a:lnTo>
                  <a:lnTo>
                    <a:pt x="5552694" y="884682"/>
                  </a:lnTo>
                  <a:lnTo>
                    <a:pt x="5257800" y="1179576"/>
                  </a:lnTo>
                  <a:lnTo>
                    <a:pt x="4962906" y="884682"/>
                  </a:lnTo>
                  <a:lnTo>
                    <a:pt x="5110353" y="884682"/>
                  </a:lnTo>
                  <a:lnTo>
                    <a:pt x="5110353" y="766457"/>
                  </a:lnTo>
                  <a:lnTo>
                    <a:pt x="0" y="766457"/>
                  </a:lnTo>
                  <a:lnTo>
                    <a:pt x="0" y="0"/>
                  </a:lnTo>
                  <a:lnTo>
                    <a:pt x="10515600" y="0"/>
                  </a:lnTo>
                  <a:lnTo>
                    <a:pt x="10515600" y="76645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430015" y="4004261"/>
            <a:ext cx="5332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Expenditures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Awards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(SEFA)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2230" y="2618358"/>
            <a:ext cx="10528300" cy="1192530"/>
            <a:chOff x="832230" y="2618358"/>
            <a:chExt cx="10528300" cy="1192530"/>
          </a:xfrm>
        </p:grpSpPr>
        <p:sp>
          <p:nvSpPr>
            <p:cNvPr id="10" name="object 10" descr=""/>
            <p:cNvSpPr/>
            <p:nvPr/>
          </p:nvSpPr>
          <p:spPr>
            <a:xfrm>
              <a:off x="838580" y="2624708"/>
              <a:ext cx="10515600" cy="1179830"/>
            </a:xfrm>
            <a:custGeom>
              <a:avLst/>
              <a:gdLst/>
              <a:ahLst/>
              <a:cxnLst/>
              <a:rect l="l" t="t" r="r" b="b"/>
              <a:pathLst>
                <a:path w="10515600" h="1179829">
                  <a:moveTo>
                    <a:pt x="10515600" y="0"/>
                  </a:moveTo>
                  <a:lnTo>
                    <a:pt x="0" y="0"/>
                  </a:lnTo>
                  <a:lnTo>
                    <a:pt x="0" y="766457"/>
                  </a:lnTo>
                  <a:lnTo>
                    <a:pt x="5110353" y="766457"/>
                  </a:lnTo>
                  <a:lnTo>
                    <a:pt x="5110353" y="884682"/>
                  </a:lnTo>
                  <a:lnTo>
                    <a:pt x="4962906" y="884682"/>
                  </a:lnTo>
                  <a:lnTo>
                    <a:pt x="5257800" y="1179576"/>
                  </a:lnTo>
                  <a:lnTo>
                    <a:pt x="5552694" y="884682"/>
                  </a:lnTo>
                  <a:lnTo>
                    <a:pt x="5405247" y="884682"/>
                  </a:lnTo>
                  <a:lnTo>
                    <a:pt x="5405247" y="766457"/>
                  </a:lnTo>
                  <a:lnTo>
                    <a:pt x="10515600" y="76645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580" y="2624708"/>
              <a:ext cx="10515600" cy="1179830"/>
            </a:xfrm>
            <a:custGeom>
              <a:avLst/>
              <a:gdLst/>
              <a:ahLst/>
              <a:cxnLst/>
              <a:rect l="l" t="t" r="r" b="b"/>
              <a:pathLst>
                <a:path w="10515600" h="1179829">
                  <a:moveTo>
                    <a:pt x="10515600" y="766457"/>
                  </a:moveTo>
                  <a:lnTo>
                    <a:pt x="5405247" y="766457"/>
                  </a:lnTo>
                  <a:lnTo>
                    <a:pt x="5405247" y="884682"/>
                  </a:lnTo>
                  <a:lnTo>
                    <a:pt x="5552694" y="884682"/>
                  </a:lnTo>
                  <a:lnTo>
                    <a:pt x="5257800" y="1179576"/>
                  </a:lnTo>
                  <a:lnTo>
                    <a:pt x="4962906" y="884682"/>
                  </a:lnTo>
                  <a:lnTo>
                    <a:pt x="5110353" y="884682"/>
                  </a:lnTo>
                  <a:lnTo>
                    <a:pt x="5110353" y="766457"/>
                  </a:lnTo>
                  <a:lnTo>
                    <a:pt x="0" y="766457"/>
                  </a:lnTo>
                  <a:lnTo>
                    <a:pt x="0" y="0"/>
                  </a:lnTo>
                  <a:lnTo>
                    <a:pt x="10515600" y="0"/>
                  </a:lnTo>
                  <a:lnTo>
                    <a:pt x="10515600" y="76645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209579" y="2835899"/>
            <a:ext cx="9773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each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32230" y="1449444"/>
            <a:ext cx="10528300" cy="1193165"/>
            <a:chOff x="832230" y="1449444"/>
            <a:chExt cx="10528300" cy="1193165"/>
          </a:xfrm>
        </p:grpSpPr>
        <p:sp>
          <p:nvSpPr>
            <p:cNvPr id="14" name="object 14" descr=""/>
            <p:cNvSpPr/>
            <p:nvPr/>
          </p:nvSpPr>
          <p:spPr>
            <a:xfrm>
              <a:off x="838580" y="1455794"/>
              <a:ext cx="10515600" cy="1180465"/>
            </a:xfrm>
            <a:custGeom>
              <a:avLst/>
              <a:gdLst/>
              <a:ahLst/>
              <a:cxnLst/>
              <a:rect l="l" t="t" r="r" b="b"/>
              <a:pathLst>
                <a:path w="10515600" h="1180464">
                  <a:moveTo>
                    <a:pt x="10515600" y="0"/>
                  </a:moveTo>
                  <a:lnTo>
                    <a:pt x="0" y="0"/>
                  </a:lnTo>
                  <a:lnTo>
                    <a:pt x="0" y="766952"/>
                  </a:lnTo>
                  <a:lnTo>
                    <a:pt x="5110251" y="766952"/>
                  </a:lnTo>
                  <a:lnTo>
                    <a:pt x="5110251" y="885253"/>
                  </a:lnTo>
                  <a:lnTo>
                    <a:pt x="4962715" y="885253"/>
                  </a:lnTo>
                  <a:lnTo>
                    <a:pt x="5257800" y="1180337"/>
                  </a:lnTo>
                  <a:lnTo>
                    <a:pt x="5552884" y="885253"/>
                  </a:lnTo>
                  <a:lnTo>
                    <a:pt x="5405348" y="885253"/>
                  </a:lnTo>
                  <a:lnTo>
                    <a:pt x="5405348" y="766952"/>
                  </a:lnTo>
                  <a:lnTo>
                    <a:pt x="10515600" y="766952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38580" y="1455794"/>
              <a:ext cx="10515600" cy="1180465"/>
            </a:xfrm>
            <a:custGeom>
              <a:avLst/>
              <a:gdLst/>
              <a:ahLst/>
              <a:cxnLst/>
              <a:rect l="l" t="t" r="r" b="b"/>
              <a:pathLst>
                <a:path w="10515600" h="1180464">
                  <a:moveTo>
                    <a:pt x="10515600" y="766952"/>
                  </a:moveTo>
                  <a:lnTo>
                    <a:pt x="5405348" y="766952"/>
                  </a:lnTo>
                  <a:lnTo>
                    <a:pt x="5405348" y="885253"/>
                  </a:lnTo>
                  <a:lnTo>
                    <a:pt x="5552884" y="885253"/>
                  </a:lnTo>
                  <a:lnTo>
                    <a:pt x="5257800" y="1180337"/>
                  </a:lnTo>
                  <a:lnTo>
                    <a:pt x="4962715" y="885253"/>
                  </a:lnTo>
                  <a:lnTo>
                    <a:pt x="5110251" y="885253"/>
                  </a:lnTo>
                  <a:lnTo>
                    <a:pt x="5110251" y="766952"/>
                  </a:lnTo>
                  <a:lnTo>
                    <a:pt x="0" y="766952"/>
                  </a:lnTo>
                  <a:lnTo>
                    <a:pt x="0" y="0"/>
                  </a:lnTo>
                  <a:lnTo>
                    <a:pt x="10515600" y="0"/>
                  </a:lnTo>
                  <a:lnTo>
                    <a:pt x="10515600" y="7669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81741" y="1549237"/>
            <a:ext cx="10230485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70510" marR="5080" indent="-258445">
              <a:lnSpc>
                <a:spcPts val="1860"/>
              </a:lnSpc>
              <a:spcBef>
                <a:spcPts val="409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18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Matters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Performed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1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Auditing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6092190"/>
            <a:ext cx="1711451" cy="43205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181605" y="5994653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5">
                <a:moveTo>
                  <a:pt x="0" y="0"/>
                </a:moveTo>
                <a:lnTo>
                  <a:pt x="0" y="5769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148" y="5982461"/>
            <a:ext cx="1192529" cy="6431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3680275"/>
            <a:ext cx="72580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Identifying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Qualified</a:t>
            </a:r>
            <a:r>
              <a:rPr dirty="0" spc="-165"/>
              <a:t> </a:t>
            </a:r>
            <a:r>
              <a:rPr dirty="0" spc="-10"/>
              <a:t>Auditor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8" name="object 8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2054" y="3206495"/>
              <a:ext cx="2006345" cy="189509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3508"/>
            <a:ext cx="55181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2015" algn="l"/>
              </a:tabLst>
            </a:pPr>
            <a:r>
              <a:rPr dirty="0" sz="4400" spc="-10"/>
              <a:t>Auditor</a:t>
            </a:r>
            <a:r>
              <a:rPr dirty="0" sz="4400"/>
              <a:t>	</a:t>
            </a:r>
            <a:r>
              <a:rPr dirty="0" sz="4400" spc="-10"/>
              <a:t>Competence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98263"/>
            <a:ext cx="10304145" cy="4109720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dirty="0" sz="2800">
                <a:latin typeface="Arial"/>
                <a:cs typeface="Arial"/>
              </a:rPr>
              <a:t>Knowledge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 spc="-10">
                <a:latin typeface="Arial"/>
                <a:cs typeface="Arial"/>
              </a:rPr>
              <a:t>GAGAS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Government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environment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ts val="3020"/>
              </a:lnSpc>
              <a:spcBef>
                <a:spcPts val="225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GAAP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Generally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Accepted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Accounting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Principles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as </a:t>
            </a:r>
            <a:r>
              <a:rPr dirty="0" sz="2800">
                <a:latin typeface="Arial"/>
                <a:cs typeface="Arial"/>
              </a:rPr>
              <a:t>established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Governmental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Accounting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Standards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Board</a:t>
            </a:r>
            <a:endParaRPr sz="2800">
              <a:latin typeface="Arial"/>
              <a:cs typeface="Arial"/>
            </a:endParaRPr>
          </a:p>
          <a:p>
            <a:pPr marL="469900" marR="1791970" indent="-457834">
              <a:lnSpc>
                <a:spcPts val="3020"/>
              </a:lnSpc>
              <a:spcBef>
                <a:spcPts val="220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GAAS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Generally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Accepted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Auditing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Standards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as </a:t>
            </a:r>
            <a:r>
              <a:rPr dirty="0" sz="2800">
                <a:latin typeface="Arial"/>
                <a:cs typeface="Arial"/>
              </a:rPr>
              <a:t>established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by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AICPA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3508"/>
            <a:ext cx="55181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2015" algn="l"/>
              </a:tabLst>
            </a:pPr>
            <a:r>
              <a:rPr dirty="0" sz="4400" spc="-10"/>
              <a:t>Auditor</a:t>
            </a:r>
            <a:r>
              <a:rPr dirty="0" sz="4400"/>
              <a:t>	</a:t>
            </a:r>
            <a:r>
              <a:rPr dirty="0" sz="4400" spc="-10"/>
              <a:t>Competence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98263"/>
            <a:ext cx="9850120" cy="4215130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96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Certified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Public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Accountant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licensed to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practice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 </a:t>
            </a:r>
            <a:r>
              <a:rPr dirty="0" sz="2800" spc="-10">
                <a:latin typeface="Arial"/>
                <a:cs typeface="Arial"/>
              </a:rPr>
              <a:t>Georgia</a:t>
            </a:r>
            <a:endParaRPr sz="2800">
              <a:latin typeface="Arial"/>
              <a:cs typeface="Arial"/>
            </a:endParaRPr>
          </a:p>
          <a:p>
            <a:pPr marL="469900" marR="266065" indent="-457834">
              <a:lnSpc>
                <a:spcPts val="3020"/>
              </a:lnSpc>
              <a:spcBef>
                <a:spcPts val="224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Continuing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Professional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Education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(CPE)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every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two</a:t>
            </a:r>
            <a:r>
              <a:rPr dirty="0" sz="2800" spc="-10">
                <a:latin typeface="Arial"/>
                <a:cs typeface="Arial"/>
              </a:rPr>
              <a:t> years </a:t>
            </a:r>
            <a:r>
              <a:rPr dirty="0" sz="2800">
                <a:latin typeface="Arial"/>
                <a:cs typeface="Arial"/>
              </a:rPr>
              <a:t>consisting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least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24 hours that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specifically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relates </a:t>
            </a:r>
            <a:r>
              <a:rPr dirty="0" sz="2800" spc="-25">
                <a:latin typeface="Arial"/>
                <a:cs typeface="Arial"/>
              </a:rPr>
              <a:t>to </a:t>
            </a:r>
            <a:r>
              <a:rPr dirty="0" sz="2800">
                <a:latin typeface="Arial"/>
                <a:cs typeface="Arial"/>
              </a:rPr>
              <a:t>government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auditing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government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environment</a:t>
            </a:r>
            <a:endParaRPr sz="2800">
              <a:latin typeface="Arial"/>
              <a:cs typeface="Arial"/>
            </a:endParaRPr>
          </a:p>
          <a:p>
            <a:pPr marL="469900" marR="45085" indent="-457834">
              <a:lnSpc>
                <a:spcPts val="3020"/>
              </a:lnSpc>
              <a:spcBef>
                <a:spcPts val="221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additional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56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hours 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CPE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directed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maintaining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audit </a:t>
            </a:r>
            <a:r>
              <a:rPr dirty="0" sz="2800">
                <a:latin typeface="Arial"/>
                <a:cs typeface="Arial"/>
              </a:rPr>
              <a:t>competence is required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 those </a:t>
            </a:r>
            <a:r>
              <a:rPr dirty="0" sz="2800" spc="-10">
                <a:latin typeface="Arial"/>
                <a:cs typeface="Arial"/>
              </a:rPr>
              <a:t>in-</a:t>
            </a:r>
            <a:r>
              <a:rPr dirty="0" sz="2800">
                <a:latin typeface="Arial"/>
                <a:cs typeface="Arial"/>
              </a:rPr>
              <a:t>charge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auditors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ts val="3020"/>
              </a:lnSpc>
              <a:spcBef>
                <a:spcPts val="221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External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peer review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every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three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years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determine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auditor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quality controls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 </a:t>
            </a:r>
            <a:r>
              <a:rPr dirty="0" sz="2800" spc="-10">
                <a:latin typeface="Arial"/>
                <a:cs typeface="Arial"/>
              </a:rPr>
              <a:t>place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DOAA</a:t>
            </a:r>
            <a:r>
              <a:rPr dirty="0" sz="4400" spc="-310"/>
              <a:t> </a:t>
            </a:r>
            <a:r>
              <a:rPr dirty="0" sz="4400"/>
              <a:t>Recommended</a:t>
            </a:r>
            <a:r>
              <a:rPr dirty="0" sz="4400" spc="-295"/>
              <a:t> </a:t>
            </a:r>
            <a:r>
              <a:rPr dirty="0" sz="4400" spc="-10"/>
              <a:t>Practice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98263"/>
            <a:ext cx="9930130" cy="2420620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96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Use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multi-year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agreements, perhaps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5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year </a:t>
            </a:r>
            <a:r>
              <a:rPr dirty="0" sz="2800" spc="-10">
                <a:latin typeface="Arial"/>
                <a:cs typeface="Arial"/>
              </a:rPr>
              <a:t>period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Ensure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quality </a:t>
            </a:r>
            <a:r>
              <a:rPr dirty="0" sz="2800" spc="-10">
                <a:latin typeface="Arial"/>
                <a:cs typeface="Arial"/>
              </a:rPr>
              <a:t>audit</a:t>
            </a:r>
            <a:endParaRPr sz="2800">
              <a:latin typeface="Arial"/>
              <a:cs typeface="Arial"/>
            </a:endParaRPr>
          </a:p>
          <a:p>
            <a:pPr lvl="1" marL="1155065" indent="-456565">
              <a:lnSpc>
                <a:spcPct val="100000"/>
              </a:lnSpc>
              <a:spcBef>
                <a:spcPts val="925"/>
              </a:spcBef>
              <a:buChar char="•"/>
              <a:tabLst>
                <a:tab pos="1155065" algn="l"/>
                <a:tab pos="1155700" algn="l"/>
              </a:tabLst>
            </a:pPr>
            <a:r>
              <a:rPr dirty="0" sz="2400">
                <a:solidFill>
                  <a:srgbClr val="B90B2E"/>
                </a:solidFill>
                <a:latin typeface="Arial"/>
                <a:cs typeface="Arial"/>
              </a:rPr>
              <a:t>Price</a:t>
            </a:r>
            <a:r>
              <a:rPr dirty="0" sz="2400" spc="-25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B90B2E"/>
                </a:solidFill>
                <a:latin typeface="Arial"/>
                <a:cs typeface="Arial"/>
              </a:rPr>
              <a:t>cannot be</a:t>
            </a:r>
            <a:r>
              <a:rPr dirty="0" sz="2400" spc="-10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B90B2E"/>
                </a:solidFill>
                <a:latin typeface="Arial"/>
                <a:cs typeface="Arial"/>
              </a:rPr>
              <a:t>sole</a:t>
            </a:r>
            <a:r>
              <a:rPr dirty="0" sz="2400" spc="-5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B90B2E"/>
                </a:solidFill>
                <a:latin typeface="Arial"/>
                <a:cs typeface="Arial"/>
              </a:rPr>
              <a:t>criterion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25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Evaluate auditor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rotation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option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 end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10">
                <a:latin typeface="Arial"/>
                <a:cs typeface="Arial"/>
              </a:rPr>
              <a:t>multi-</a:t>
            </a:r>
            <a:r>
              <a:rPr dirty="0" sz="2800">
                <a:latin typeface="Arial"/>
                <a:cs typeface="Arial"/>
              </a:rPr>
              <a:t>year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contract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0" y="4098797"/>
            <a:ext cx="5143499" cy="90677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388" y="383508"/>
            <a:ext cx="81927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79465" algn="l"/>
              </a:tabLst>
            </a:pPr>
            <a:r>
              <a:rPr dirty="0" sz="4400"/>
              <a:t>Sample</a:t>
            </a:r>
            <a:r>
              <a:rPr dirty="0" sz="4400" spc="-110"/>
              <a:t> </a:t>
            </a:r>
            <a:r>
              <a:rPr dirty="0" sz="4400"/>
              <a:t>RFP</a:t>
            </a:r>
            <a:r>
              <a:rPr dirty="0" sz="4400" spc="-190"/>
              <a:t> </a:t>
            </a:r>
            <a:r>
              <a:rPr dirty="0" sz="4400"/>
              <a:t>for</a:t>
            </a:r>
            <a:r>
              <a:rPr dirty="0" sz="4400" spc="-270"/>
              <a:t> </a:t>
            </a:r>
            <a:r>
              <a:rPr dirty="0" sz="4400" spc="-10"/>
              <a:t>Audit</a:t>
            </a:r>
            <a:r>
              <a:rPr dirty="0" sz="4400"/>
              <a:t>	</a:t>
            </a:r>
            <a:r>
              <a:rPr dirty="0" sz="4400" spc="-10"/>
              <a:t>Services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1524671"/>
            <a:ext cx="10049255" cy="341615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491903" y="5259550"/>
            <a:ext cx="8899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https://www.audits2.ga.gov/resources/orgs/local-government/?rcat=technical-assistance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6795" y="386333"/>
            <a:ext cx="2095499" cy="78485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6092190"/>
            <a:ext cx="1711451" cy="43205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181605" y="5994653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5">
                <a:moveTo>
                  <a:pt x="0" y="0"/>
                </a:moveTo>
                <a:lnTo>
                  <a:pt x="0" y="5769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148" y="5982461"/>
            <a:ext cx="1192529" cy="6431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3131635"/>
            <a:ext cx="7758430" cy="1184275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dirty="0"/>
              <a:t>Navigating</a:t>
            </a:r>
            <a:r>
              <a:rPr dirty="0" spc="-45"/>
              <a:t> </a:t>
            </a:r>
            <a:r>
              <a:rPr dirty="0"/>
              <a:t>&amp;</a:t>
            </a:r>
            <a:r>
              <a:rPr dirty="0" spc="-30"/>
              <a:t> </a:t>
            </a:r>
            <a:r>
              <a:rPr dirty="0"/>
              <a:t>Interpreting</a:t>
            </a:r>
            <a:r>
              <a:rPr dirty="0" spc="-20"/>
              <a:t> </a:t>
            </a:r>
            <a:r>
              <a:rPr dirty="0" spc="-60"/>
              <a:t>- </a:t>
            </a:r>
            <a:r>
              <a:rPr dirty="0"/>
              <a:t>Financial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20"/>
              <a:t> </a:t>
            </a:r>
            <a:r>
              <a:rPr dirty="0" spc="-10"/>
              <a:t>Information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8" name="object 8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9425" y="2892552"/>
              <a:ext cx="1650491" cy="146989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Learning</a:t>
            </a:r>
            <a:r>
              <a:rPr dirty="0" sz="4400" spc="-185"/>
              <a:t> </a:t>
            </a:r>
            <a:r>
              <a:rPr dirty="0" sz="4400" spc="-10"/>
              <a:t>Objectives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98263"/>
            <a:ext cx="10145395" cy="2679065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end 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session,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should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 able </a:t>
            </a:r>
            <a:r>
              <a:rPr dirty="0" sz="2800" spc="-25">
                <a:latin typeface="Arial"/>
                <a:cs typeface="Arial"/>
              </a:rPr>
              <a:t>to: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Discuss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elements 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audited external financial </a:t>
            </a:r>
            <a:r>
              <a:rPr dirty="0" sz="2800" spc="-10">
                <a:latin typeface="Arial"/>
                <a:cs typeface="Arial"/>
              </a:rPr>
              <a:t>statements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Recall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how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identify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qualified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auditor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Navigate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 interpret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financial statement</a:t>
            </a:r>
            <a:r>
              <a:rPr dirty="0" sz="2800" spc="-10">
                <a:latin typeface="Arial"/>
                <a:cs typeface="Arial"/>
              </a:rPr>
              <a:t> information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6590" y="156590"/>
            <a:ext cx="11871960" cy="6549390"/>
          </a:xfrm>
          <a:custGeom>
            <a:avLst/>
            <a:gdLst/>
            <a:ahLst/>
            <a:cxnLst/>
            <a:rect l="l" t="t" r="r" b="b"/>
            <a:pathLst>
              <a:path w="11871960" h="6549390">
                <a:moveTo>
                  <a:pt x="0" y="0"/>
                </a:moveTo>
                <a:lnTo>
                  <a:pt x="11871960" y="0"/>
                </a:lnTo>
                <a:lnTo>
                  <a:pt x="11871960" y="6549390"/>
                </a:lnTo>
                <a:lnTo>
                  <a:pt x="0" y="654939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2</a:t>
            </a:fld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6116" y="383508"/>
            <a:ext cx="371792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93850" algn="l"/>
              </a:tabLst>
            </a:pPr>
            <a:r>
              <a:rPr dirty="0" sz="4400" spc="-10"/>
              <a:t>Audit</a:t>
            </a:r>
            <a:r>
              <a:rPr dirty="0" sz="4400"/>
              <a:t>	</a:t>
            </a:r>
            <a:r>
              <a:rPr dirty="0" sz="4400" spc="-10"/>
              <a:t>Reports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432" y="1453896"/>
              <a:ext cx="7565135" cy="427558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3" name="object 3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958" y="386139"/>
              <a:ext cx="8672895" cy="546469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Governmental</a:t>
            </a:r>
            <a:r>
              <a:rPr dirty="0" sz="4400" spc="-295"/>
              <a:t> </a:t>
            </a:r>
            <a:r>
              <a:rPr dirty="0" sz="4400" spc="-10"/>
              <a:t>Funds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632075" y="1789296"/>
            <a:ext cx="4086860" cy="3063875"/>
            <a:chOff x="2632075" y="1789296"/>
            <a:chExt cx="4086860" cy="3063875"/>
          </a:xfrm>
        </p:grpSpPr>
        <p:sp>
          <p:nvSpPr>
            <p:cNvPr id="4" name="object 4" descr=""/>
            <p:cNvSpPr/>
            <p:nvPr/>
          </p:nvSpPr>
          <p:spPr>
            <a:xfrm>
              <a:off x="4031361" y="3973448"/>
              <a:ext cx="406400" cy="873125"/>
            </a:xfrm>
            <a:custGeom>
              <a:avLst/>
              <a:gdLst/>
              <a:ahLst/>
              <a:cxnLst/>
              <a:rect l="l" t="t" r="r" b="b"/>
              <a:pathLst>
                <a:path w="406400" h="873125">
                  <a:moveTo>
                    <a:pt x="0" y="0"/>
                  </a:moveTo>
                  <a:lnTo>
                    <a:pt x="203047" y="0"/>
                  </a:lnTo>
                  <a:lnTo>
                    <a:pt x="203047" y="873086"/>
                  </a:lnTo>
                  <a:lnTo>
                    <a:pt x="406082" y="873086"/>
                  </a:lnTo>
                </a:path>
                <a:path w="406400" h="873125">
                  <a:moveTo>
                    <a:pt x="0" y="0"/>
                  </a:moveTo>
                  <a:lnTo>
                    <a:pt x="406082" y="0"/>
                  </a:lnTo>
                </a:path>
              </a:pathLst>
            </a:custGeom>
            <a:ln w="12700">
              <a:solidFill>
                <a:srgbClr val="0027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31361" y="3100958"/>
              <a:ext cx="406400" cy="873125"/>
            </a:xfrm>
            <a:custGeom>
              <a:avLst/>
              <a:gdLst/>
              <a:ahLst/>
              <a:cxnLst/>
              <a:rect l="l" t="t" r="r" b="b"/>
              <a:pathLst>
                <a:path w="406400" h="873125">
                  <a:moveTo>
                    <a:pt x="0" y="873086"/>
                  </a:moveTo>
                  <a:lnTo>
                    <a:pt x="203047" y="873086"/>
                  </a:lnTo>
                  <a:lnTo>
                    <a:pt x="203047" y="0"/>
                  </a:lnTo>
                  <a:lnTo>
                    <a:pt x="406082" y="0"/>
                  </a:lnTo>
                </a:path>
              </a:pathLst>
            </a:custGeom>
            <a:ln w="12700">
              <a:solidFill>
                <a:srgbClr val="0027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38425" y="3571116"/>
              <a:ext cx="1393190" cy="805815"/>
            </a:xfrm>
            <a:custGeom>
              <a:avLst/>
              <a:gdLst/>
              <a:ahLst/>
              <a:cxnLst/>
              <a:rect l="l" t="t" r="r" b="b"/>
              <a:pathLst>
                <a:path w="1393189" h="805814">
                  <a:moveTo>
                    <a:pt x="1258697" y="0"/>
                  </a:moveTo>
                  <a:lnTo>
                    <a:pt x="134239" y="0"/>
                  </a:lnTo>
                  <a:lnTo>
                    <a:pt x="91807" y="6843"/>
                  </a:lnTo>
                  <a:lnTo>
                    <a:pt x="54957" y="25899"/>
                  </a:lnTo>
                  <a:lnTo>
                    <a:pt x="25899" y="54957"/>
                  </a:lnTo>
                  <a:lnTo>
                    <a:pt x="6843" y="91807"/>
                  </a:lnTo>
                  <a:lnTo>
                    <a:pt x="0" y="134239"/>
                  </a:lnTo>
                  <a:lnTo>
                    <a:pt x="0" y="671182"/>
                  </a:lnTo>
                  <a:lnTo>
                    <a:pt x="6843" y="713615"/>
                  </a:lnTo>
                  <a:lnTo>
                    <a:pt x="25899" y="750468"/>
                  </a:lnTo>
                  <a:lnTo>
                    <a:pt x="54957" y="779530"/>
                  </a:lnTo>
                  <a:lnTo>
                    <a:pt x="91807" y="798589"/>
                  </a:lnTo>
                  <a:lnTo>
                    <a:pt x="134239" y="805434"/>
                  </a:lnTo>
                  <a:lnTo>
                    <a:pt x="1258697" y="805434"/>
                  </a:lnTo>
                  <a:lnTo>
                    <a:pt x="1301128" y="798589"/>
                  </a:lnTo>
                  <a:lnTo>
                    <a:pt x="1337978" y="779530"/>
                  </a:lnTo>
                  <a:lnTo>
                    <a:pt x="1367036" y="750468"/>
                  </a:lnTo>
                  <a:lnTo>
                    <a:pt x="1386092" y="713615"/>
                  </a:lnTo>
                  <a:lnTo>
                    <a:pt x="1392936" y="671182"/>
                  </a:lnTo>
                  <a:lnTo>
                    <a:pt x="1392936" y="134239"/>
                  </a:lnTo>
                  <a:lnTo>
                    <a:pt x="1386092" y="91807"/>
                  </a:lnTo>
                  <a:lnTo>
                    <a:pt x="1367036" y="54957"/>
                  </a:lnTo>
                  <a:lnTo>
                    <a:pt x="1337978" y="25899"/>
                  </a:lnTo>
                  <a:lnTo>
                    <a:pt x="1301128" y="6843"/>
                  </a:lnTo>
                  <a:lnTo>
                    <a:pt x="1258697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38425" y="3571116"/>
              <a:ext cx="1393190" cy="805815"/>
            </a:xfrm>
            <a:custGeom>
              <a:avLst/>
              <a:gdLst/>
              <a:ahLst/>
              <a:cxnLst/>
              <a:rect l="l" t="t" r="r" b="b"/>
              <a:pathLst>
                <a:path w="1393189" h="805814">
                  <a:moveTo>
                    <a:pt x="0" y="134239"/>
                  </a:moveTo>
                  <a:lnTo>
                    <a:pt x="6843" y="91807"/>
                  </a:lnTo>
                  <a:lnTo>
                    <a:pt x="25899" y="54957"/>
                  </a:lnTo>
                  <a:lnTo>
                    <a:pt x="54957" y="25899"/>
                  </a:lnTo>
                  <a:lnTo>
                    <a:pt x="91807" y="6843"/>
                  </a:lnTo>
                  <a:lnTo>
                    <a:pt x="134239" y="0"/>
                  </a:lnTo>
                  <a:lnTo>
                    <a:pt x="1258697" y="0"/>
                  </a:lnTo>
                  <a:lnTo>
                    <a:pt x="1301128" y="6843"/>
                  </a:lnTo>
                  <a:lnTo>
                    <a:pt x="1337978" y="25899"/>
                  </a:lnTo>
                  <a:lnTo>
                    <a:pt x="1367036" y="54957"/>
                  </a:lnTo>
                  <a:lnTo>
                    <a:pt x="1386092" y="91807"/>
                  </a:lnTo>
                  <a:lnTo>
                    <a:pt x="1392936" y="134239"/>
                  </a:lnTo>
                  <a:lnTo>
                    <a:pt x="1392936" y="671182"/>
                  </a:lnTo>
                  <a:lnTo>
                    <a:pt x="1386092" y="713615"/>
                  </a:lnTo>
                  <a:lnTo>
                    <a:pt x="1367036" y="750468"/>
                  </a:lnTo>
                  <a:lnTo>
                    <a:pt x="1337978" y="779530"/>
                  </a:lnTo>
                  <a:lnTo>
                    <a:pt x="1301128" y="798589"/>
                  </a:lnTo>
                  <a:lnTo>
                    <a:pt x="1258697" y="805434"/>
                  </a:lnTo>
                  <a:lnTo>
                    <a:pt x="134239" y="805434"/>
                  </a:lnTo>
                  <a:lnTo>
                    <a:pt x="91807" y="798589"/>
                  </a:lnTo>
                  <a:lnTo>
                    <a:pt x="54957" y="779530"/>
                  </a:lnTo>
                  <a:lnTo>
                    <a:pt x="25899" y="750468"/>
                  </a:lnTo>
                  <a:lnTo>
                    <a:pt x="6843" y="713615"/>
                  </a:lnTo>
                  <a:lnTo>
                    <a:pt x="0" y="671182"/>
                  </a:lnTo>
                  <a:lnTo>
                    <a:pt x="0" y="134239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05930" y="3100958"/>
              <a:ext cx="406400" cy="1080135"/>
            </a:xfrm>
            <a:custGeom>
              <a:avLst/>
              <a:gdLst/>
              <a:ahLst/>
              <a:cxnLst/>
              <a:rect l="l" t="t" r="r" b="b"/>
              <a:pathLst>
                <a:path w="406400" h="1080135">
                  <a:moveTo>
                    <a:pt x="0" y="0"/>
                  </a:moveTo>
                  <a:lnTo>
                    <a:pt x="203047" y="0"/>
                  </a:lnTo>
                  <a:lnTo>
                    <a:pt x="203047" y="1079969"/>
                  </a:lnTo>
                  <a:lnTo>
                    <a:pt x="406082" y="1079969"/>
                  </a:lnTo>
                </a:path>
              </a:pathLst>
            </a:custGeom>
            <a:ln w="12700">
              <a:solidFill>
                <a:srgbClr val="002C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05930" y="2875405"/>
              <a:ext cx="406400" cy="225425"/>
            </a:xfrm>
            <a:custGeom>
              <a:avLst/>
              <a:gdLst/>
              <a:ahLst/>
              <a:cxnLst/>
              <a:rect l="l" t="t" r="r" b="b"/>
              <a:pathLst>
                <a:path w="406400" h="225425">
                  <a:moveTo>
                    <a:pt x="0" y="225107"/>
                  </a:moveTo>
                  <a:lnTo>
                    <a:pt x="203047" y="225107"/>
                  </a:lnTo>
                  <a:lnTo>
                    <a:pt x="203047" y="0"/>
                  </a:lnTo>
                  <a:lnTo>
                    <a:pt x="406082" y="0"/>
                  </a:lnTo>
                </a:path>
              </a:pathLst>
            </a:custGeom>
            <a:ln w="12700">
              <a:solidFill>
                <a:srgbClr val="002C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305930" y="1795646"/>
              <a:ext cx="406400" cy="1305560"/>
            </a:xfrm>
            <a:custGeom>
              <a:avLst/>
              <a:gdLst/>
              <a:ahLst/>
              <a:cxnLst/>
              <a:rect l="l" t="t" r="r" b="b"/>
              <a:pathLst>
                <a:path w="406400" h="1305560">
                  <a:moveTo>
                    <a:pt x="0" y="1305077"/>
                  </a:moveTo>
                  <a:lnTo>
                    <a:pt x="203047" y="1305077"/>
                  </a:lnTo>
                  <a:lnTo>
                    <a:pt x="203047" y="0"/>
                  </a:lnTo>
                  <a:lnTo>
                    <a:pt x="406082" y="0"/>
                  </a:lnTo>
                </a:path>
              </a:pathLst>
            </a:custGeom>
            <a:ln w="12700">
              <a:solidFill>
                <a:srgbClr val="002C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25833" y="3683359"/>
            <a:ext cx="1017905" cy="562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22885" marR="5080" indent="-210820">
              <a:lnSpc>
                <a:spcPts val="2070"/>
              </a:lnSpc>
              <a:spcBef>
                <a:spcPts val="24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Reporting Entity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431157" y="2784477"/>
            <a:ext cx="1881505" cy="632460"/>
            <a:chOff x="4431157" y="2784477"/>
            <a:chExt cx="1881505" cy="632460"/>
          </a:xfrm>
        </p:grpSpPr>
        <p:sp>
          <p:nvSpPr>
            <p:cNvPr id="13" name="object 13" descr=""/>
            <p:cNvSpPr/>
            <p:nvPr/>
          </p:nvSpPr>
          <p:spPr>
            <a:xfrm>
              <a:off x="4437507" y="2790827"/>
              <a:ext cx="1868805" cy="619760"/>
            </a:xfrm>
            <a:custGeom>
              <a:avLst/>
              <a:gdLst/>
              <a:ahLst/>
              <a:cxnLst/>
              <a:rect l="l" t="t" r="r" b="b"/>
              <a:pathLst>
                <a:path w="1868804" h="619760">
                  <a:moveTo>
                    <a:pt x="1765173" y="0"/>
                  </a:moveTo>
                  <a:lnTo>
                    <a:pt x="103251" y="0"/>
                  </a:lnTo>
                  <a:lnTo>
                    <a:pt x="63061" y="8114"/>
                  </a:lnTo>
                  <a:lnTo>
                    <a:pt x="30241" y="30241"/>
                  </a:lnTo>
                  <a:lnTo>
                    <a:pt x="8114" y="63061"/>
                  </a:lnTo>
                  <a:lnTo>
                    <a:pt x="0" y="103250"/>
                  </a:lnTo>
                  <a:lnTo>
                    <a:pt x="0" y="516255"/>
                  </a:lnTo>
                  <a:lnTo>
                    <a:pt x="8114" y="556444"/>
                  </a:lnTo>
                  <a:lnTo>
                    <a:pt x="30241" y="589264"/>
                  </a:lnTo>
                  <a:lnTo>
                    <a:pt x="63061" y="611391"/>
                  </a:lnTo>
                  <a:lnTo>
                    <a:pt x="103251" y="619505"/>
                  </a:lnTo>
                  <a:lnTo>
                    <a:pt x="1765173" y="619505"/>
                  </a:lnTo>
                  <a:lnTo>
                    <a:pt x="1805362" y="611391"/>
                  </a:lnTo>
                  <a:lnTo>
                    <a:pt x="1838182" y="589264"/>
                  </a:lnTo>
                  <a:lnTo>
                    <a:pt x="1860309" y="556444"/>
                  </a:lnTo>
                  <a:lnTo>
                    <a:pt x="1868424" y="516255"/>
                  </a:lnTo>
                  <a:lnTo>
                    <a:pt x="1868424" y="103250"/>
                  </a:lnTo>
                  <a:lnTo>
                    <a:pt x="1860309" y="63061"/>
                  </a:lnTo>
                  <a:lnTo>
                    <a:pt x="1838182" y="30241"/>
                  </a:lnTo>
                  <a:lnTo>
                    <a:pt x="1805362" y="8114"/>
                  </a:lnTo>
                  <a:lnTo>
                    <a:pt x="1765173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37507" y="2790827"/>
              <a:ext cx="1868805" cy="619760"/>
            </a:xfrm>
            <a:custGeom>
              <a:avLst/>
              <a:gdLst/>
              <a:ahLst/>
              <a:cxnLst/>
              <a:rect l="l" t="t" r="r" b="b"/>
              <a:pathLst>
                <a:path w="1868804" h="619760">
                  <a:moveTo>
                    <a:pt x="0" y="103250"/>
                  </a:moveTo>
                  <a:lnTo>
                    <a:pt x="8114" y="63061"/>
                  </a:lnTo>
                  <a:lnTo>
                    <a:pt x="30241" y="30241"/>
                  </a:lnTo>
                  <a:lnTo>
                    <a:pt x="63061" y="8114"/>
                  </a:lnTo>
                  <a:lnTo>
                    <a:pt x="103251" y="0"/>
                  </a:lnTo>
                  <a:lnTo>
                    <a:pt x="1765173" y="0"/>
                  </a:lnTo>
                  <a:lnTo>
                    <a:pt x="1805362" y="8114"/>
                  </a:lnTo>
                  <a:lnTo>
                    <a:pt x="1838182" y="30241"/>
                  </a:lnTo>
                  <a:lnTo>
                    <a:pt x="1860309" y="63061"/>
                  </a:lnTo>
                  <a:lnTo>
                    <a:pt x="1868424" y="103250"/>
                  </a:lnTo>
                  <a:lnTo>
                    <a:pt x="1868424" y="516255"/>
                  </a:lnTo>
                  <a:lnTo>
                    <a:pt x="1860309" y="556444"/>
                  </a:lnTo>
                  <a:lnTo>
                    <a:pt x="1838182" y="589264"/>
                  </a:lnTo>
                  <a:lnTo>
                    <a:pt x="1805362" y="611391"/>
                  </a:lnTo>
                  <a:lnTo>
                    <a:pt x="1765173" y="619505"/>
                  </a:lnTo>
                  <a:lnTo>
                    <a:pt x="103251" y="619505"/>
                  </a:lnTo>
                  <a:lnTo>
                    <a:pt x="63061" y="611391"/>
                  </a:lnTo>
                  <a:lnTo>
                    <a:pt x="30241" y="589264"/>
                  </a:lnTo>
                  <a:lnTo>
                    <a:pt x="8114" y="556444"/>
                  </a:lnTo>
                  <a:lnTo>
                    <a:pt x="0" y="516255"/>
                  </a:lnTo>
                  <a:lnTo>
                    <a:pt x="0" y="103250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589752" y="2810652"/>
            <a:ext cx="1563370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438150" marR="5080" indent="-426084">
              <a:lnSpc>
                <a:spcPts val="1860"/>
              </a:lnSpc>
              <a:spcBef>
                <a:spcPts val="409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Governmental Funds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705727" y="1438023"/>
            <a:ext cx="2811145" cy="715645"/>
            <a:chOff x="6705727" y="1438023"/>
            <a:chExt cx="2811145" cy="715645"/>
          </a:xfrm>
        </p:grpSpPr>
        <p:sp>
          <p:nvSpPr>
            <p:cNvPr id="17" name="object 17" descr=""/>
            <p:cNvSpPr/>
            <p:nvPr/>
          </p:nvSpPr>
          <p:spPr>
            <a:xfrm>
              <a:off x="6712077" y="1444373"/>
              <a:ext cx="2798445" cy="702945"/>
            </a:xfrm>
            <a:custGeom>
              <a:avLst/>
              <a:gdLst/>
              <a:ahLst/>
              <a:cxnLst/>
              <a:rect l="l" t="t" r="r" b="b"/>
              <a:pathLst>
                <a:path w="2798445" h="702944">
                  <a:moveTo>
                    <a:pt x="2680970" y="0"/>
                  </a:moveTo>
                  <a:lnTo>
                    <a:pt x="117094" y="0"/>
                  </a:lnTo>
                  <a:lnTo>
                    <a:pt x="71516" y="9201"/>
                  </a:lnTo>
                  <a:lnTo>
                    <a:pt x="34296" y="34296"/>
                  </a:lnTo>
                  <a:lnTo>
                    <a:pt x="9201" y="71516"/>
                  </a:lnTo>
                  <a:lnTo>
                    <a:pt x="0" y="117094"/>
                  </a:lnTo>
                  <a:lnTo>
                    <a:pt x="0" y="585470"/>
                  </a:lnTo>
                  <a:lnTo>
                    <a:pt x="9201" y="631047"/>
                  </a:lnTo>
                  <a:lnTo>
                    <a:pt x="34296" y="668267"/>
                  </a:lnTo>
                  <a:lnTo>
                    <a:pt x="71516" y="693362"/>
                  </a:lnTo>
                  <a:lnTo>
                    <a:pt x="117094" y="702564"/>
                  </a:lnTo>
                  <a:lnTo>
                    <a:pt x="2680970" y="702564"/>
                  </a:lnTo>
                  <a:lnTo>
                    <a:pt x="2726547" y="693362"/>
                  </a:lnTo>
                  <a:lnTo>
                    <a:pt x="2763767" y="668267"/>
                  </a:lnTo>
                  <a:lnTo>
                    <a:pt x="2788862" y="631047"/>
                  </a:lnTo>
                  <a:lnTo>
                    <a:pt x="2798064" y="585470"/>
                  </a:lnTo>
                  <a:lnTo>
                    <a:pt x="2798064" y="117094"/>
                  </a:lnTo>
                  <a:lnTo>
                    <a:pt x="2788862" y="71516"/>
                  </a:lnTo>
                  <a:lnTo>
                    <a:pt x="2763767" y="34296"/>
                  </a:lnTo>
                  <a:lnTo>
                    <a:pt x="2726547" y="9201"/>
                  </a:lnTo>
                  <a:lnTo>
                    <a:pt x="2680970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12077" y="1444373"/>
              <a:ext cx="2798445" cy="702945"/>
            </a:xfrm>
            <a:custGeom>
              <a:avLst/>
              <a:gdLst/>
              <a:ahLst/>
              <a:cxnLst/>
              <a:rect l="l" t="t" r="r" b="b"/>
              <a:pathLst>
                <a:path w="2798445" h="702944">
                  <a:moveTo>
                    <a:pt x="0" y="117094"/>
                  </a:moveTo>
                  <a:lnTo>
                    <a:pt x="9201" y="71516"/>
                  </a:lnTo>
                  <a:lnTo>
                    <a:pt x="34296" y="34296"/>
                  </a:lnTo>
                  <a:lnTo>
                    <a:pt x="71516" y="9201"/>
                  </a:lnTo>
                  <a:lnTo>
                    <a:pt x="117094" y="0"/>
                  </a:lnTo>
                  <a:lnTo>
                    <a:pt x="2680970" y="0"/>
                  </a:lnTo>
                  <a:lnTo>
                    <a:pt x="2726547" y="9201"/>
                  </a:lnTo>
                  <a:lnTo>
                    <a:pt x="2763767" y="34296"/>
                  </a:lnTo>
                  <a:lnTo>
                    <a:pt x="2788862" y="71516"/>
                  </a:lnTo>
                  <a:lnTo>
                    <a:pt x="2798064" y="117094"/>
                  </a:lnTo>
                  <a:lnTo>
                    <a:pt x="2798064" y="585470"/>
                  </a:lnTo>
                  <a:lnTo>
                    <a:pt x="2788862" y="631047"/>
                  </a:lnTo>
                  <a:lnTo>
                    <a:pt x="2763767" y="668267"/>
                  </a:lnTo>
                  <a:lnTo>
                    <a:pt x="2726547" y="693362"/>
                  </a:lnTo>
                  <a:lnTo>
                    <a:pt x="2680970" y="702564"/>
                  </a:lnTo>
                  <a:lnTo>
                    <a:pt x="117094" y="702564"/>
                  </a:lnTo>
                  <a:lnTo>
                    <a:pt x="71516" y="693362"/>
                  </a:lnTo>
                  <a:lnTo>
                    <a:pt x="34296" y="668267"/>
                  </a:lnTo>
                  <a:lnTo>
                    <a:pt x="9201" y="631047"/>
                  </a:lnTo>
                  <a:lnTo>
                    <a:pt x="0" y="585470"/>
                  </a:lnTo>
                  <a:lnTo>
                    <a:pt x="0" y="117094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176028" y="1505198"/>
            <a:ext cx="1869439" cy="562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38735">
              <a:lnSpc>
                <a:spcPts val="2070"/>
              </a:lnSpc>
              <a:spcBef>
                <a:spcPts val="2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government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functions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financed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705727" y="2394333"/>
            <a:ext cx="2811145" cy="962660"/>
            <a:chOff x="6705727" y="2394333"/>
            <a:chExt cx="2811145" cy="962660"/>
          </a:xfrm>
        </p:grpSpPr>
        <p:sp>
          <p:nvSpPr>
            <p:cNvPr id="21" name="object 21" descr=""/>
            <p:cNvSpPr/>
            <p:nvPr/>
          </p:nvSpPr>
          <p:spPr>
            <a:xfrm>
              <a:off x="6712077" y="2400683"/>
              <a:ext cx="2798445" cy="949960"/>
            </a:xfrm>
            <a:custGeom>
              <a:avLst/>
              <a:gdLst/>
              <a:ahLst/>
              <a:cxnLst/>
              <a:rect l="l" t="t" r="r" b="b"/>
              <a:pathLst>
                <a:path w="2798445" h="949960">
                  <a:moveTo>
                    <a:pt x="2639822" y="0"/>
                  </a:moveTo>
                  <a:lnTo>
                    <a:pt x="158242" y="0"/>
                  </a:lnTo>
                  <a:lnTo>
                    <a:pt x="108227" y="8066"/>
                  </a:lnTo>
                  <a:lnTo>
                    <a:pt x="64788" y="30529"/>
                  </a:lnTo>
                  <a:lnTo>
                    <a:pt x="30533" y="64783"/>
                  </a:lnTo>
                  <a:lnTo>
                    <a:pt x="8067" y="108222"/>
                  </a:lnTo>
                  <a:lnTo>
                    <a:pt x="0" y="158241"/>
                  </a:lnTo>
                  <a:lnTo>
                    <a:pt x="0" y="791209"/>
                  </a:lnTo>
                  <a:lnTo>
                    <a:pt x="8067" y="841224"/>
                  </a:lnTo>
                  <a:lnTo>
                    <a:pt x="30533" y="884663"/>
                  </a:lnTo>
                  <a:lnTo>
                    <a:pt x="64788" y="918918"/>
                  </a:lnTo>
                  <a:lnTo>
                    <a:pt x="108227" y="941384"/>
                  </a:lnTo>
                  <a:lnTo>
                    <a:pt x="158242" y="949451"/>
                  </a:lnTo>
                  <a:lnTo>
                    <a:pt x="2639822" y="949451"/>
                  </a:lnTo>
                  <a:lnTo>
                    <a:pt x="2689836" y="941384"/>
                  </a:lnTo>
                  <a:lnTo>
                    <a:pt x="2733275" y="918918"/>
                  </a:lnTo>
                  <a:lnTo>
                    <a:pt x="2767530" y="884663"/>
                  </a:lnTo>
                  <a:lnTo>
                    <a:pt x="2789996" y="841224"/>
                  </a:lnTo>
                  <a:lnTo>
                    <a:pt x="2798064" y="791209"/>
                  </a:lnTo>
                  <a:lnTo>
                    <a:pt x="2798064" y="158241"/>
                  </a:lnTo>
                  <a:lnTo>
                    <a:pt x="2789996" y="108222"/>
                  </a:lnTo>
                  <a:lnTo>
                    <a:pt x="2767530" y="64783"/>
                  </a:lnTo>
                  <a:lnTo>
                    <a:pt x="2733275" y="30529"/>
                  </a:lnTo>
                  <a:lnTo>
                    <a:pt x="2689836" y="8066"/>
                  </a:lnTo>
                  <a:lnTo>
                    <a:pt x="2639822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12077" y="2400683"/>
              <a:ext cx="2798445" cy="949960"/>
            </a:xfrm>
            <a:custGeom>
              <a:avLst/>
              <a:gdLst/>
              <a:ahLst/>
              <a:cxnLst/>
              <a:rect l="l" t="t" r="r" b="b"/>
              <a:pathLst>
                <a:path w="2798445" h="949960">
                  <a:moveTo>
                    <a:pt x="0" y="158241"/>
                  </a:moveTo>
                  <a:lnTo>
                    <a:pt x="8067" y="108222"/>
                  </a:lnTo>
                  <a:lnTo>
                    <a:pt x="30533" y="64783"/>
                  </a:lnTo>
                  <a:lnTo>
                    <a:pt x="64788" y="30529"/>
                  </a:lnTo>
                  <a:lnTo>
                    <a:pt x="108227" y="8066"/>
                  </a:lnTo>
                  <a:lnTo>
                    <a:pt x="158242" y="0"/>
                  </a:lnTo>
                  <a:lnTo>
                    <a:pt x="2639822" y="0"/>
                  </a:lnTo>
                  <a:lnTo>
                    <a:pt x="2689836" y="8066"/>
                  </a:lnTo>
                  <a:lnTo>
                    <a:pt x="2733275" y="30529"/>
                  </a:lnTo>
                  <a:lnTo>
                    <a:pt x="2767530" y="64783"/>
                  </a:lnTo>
                  <a:lnTo>
                    <a:pt x="2789996" y="108222"/>
                  </a:lnTo>
                  <a:lnTo>
                    <a:pt x="2798064" y="158241"/>
                  </a:lnTo>
                  <a:lnTo>
                    <a:pt x="2798064" y="791209"/>
                  </a:lnTo>
                  <a:lnTo>
                    <a:pt x="2789996" y="841224"/>
                  </a:lnTo>
                  <a:lnTo>
                    <a:pt x="2767530" y="884663"/>
                  </a:lnTo>
                  <a:lnTo>
                    <a:pt x="2733275" y="918918"/>
                  </a:lnTo>
                  <a:lnTo>
                    <a:pt x="2689836" y="941384"/>
                  </a:lnTo>
                  <a:lnTo>
                    <a:pt x="2639822" y="949451"/>
                  </a:lnTo>
                  <a:lnTo>
                    <a:pt x="158242" y="949451"/>
                  </a:lnTo>
                  <a:lnTo>
                    <a:pt x="108227" y="941384"/>
                  </a:lnTo>
                  <a:lnTo>
                    <a:pt x="64788" y="918918"/>
                  </a:lnTo>
                  <a:lnTo>
                    <a:pt x="30533" y="884663"/>
                  </a:lnTo>
                  <a:lnTo>
                    <a:pt x="8067" y="841224"/>
                  </a:lnTo>
                  <a:lnTo>
                    <a:pt x="0" y="791209"/>
                  </a:lnTo>
                  <a:lnTo>
                    <a:pt x="0" y="158241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838956" y="2453718"/>
            <a:ext cx="2543175" cy="8255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2070"/>
              </a:lnSpc>
              <a:spcBef>
                <a:spcPts val="2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assets,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liabilities,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deferred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inflows/outflows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705727" y="3597532"/>
            <a:ext cx="2854960" cy="1166495"/>
            <a:chOff x="6705727" y="3597532"/>
            <a:chExt cx="2854960" cy="1166495"/>
          </a:xfrm>
        </p:grpSpPr>
        <p:sp>
          <p:nvSpPr>
            <p:cNvPr id="25" name="object 25" descr=""/>
            <p:cNvSpPr/>
            <p:nvPr/>
          </p:nvSpPr>
          <p:spPr>
            <a:xfrm>
              <a:off x="6712077" y="3603882"/>
              <a:ext cx="2842260" cy="1153795"/>
            </a:xfrm>
            <a:custGeom>
              <a:avLst/>
              <a:gdLst/>
              <a:ahLst/>
              <a:cxnLst/>
              <a:rect l="l" t="t" r="r" b="b"/>
              <a:pathLst>
                <a:path w="2842259" h="1153795">
                  <a:moveTo>
                    <a:pt x="2649982" y="0"/>
                  </a:moveTo>
                  <a:lnTo>
                    <a:pt x="192278" y="0"/>
                  </a:lnTo>
                  <a:lnTo>
                    <a:pt x="148192" y="5077"/>
                  </a:lnTo>
                  <a:lnTo>
                    <a:pt x="107722" y="19542"/>
                  </a:lnTo>
                  <a:lnTo>
                    <a:pt x="72021" y="42239"/>
                  </a:lnTo>
                  <a:lnTo>
                    <a:pt x="42243" y="72015"/>
                  </a:lnTo>
                  <a:lnTo>
                    <a:pt x="19544" y="107716"/>
                  </a:lnTo>
                  <a:lnTo>
                    <a:pt x="5078" y="148188"/>
                  </a:lnTo>
                  <a:lnTo>
                    <a:pt x="0" y="192277"/>
                  </a:lnTo>
                  <a:lnTo>
                    <a:pt x="0" y="961377"/>
                  </a:lnTo>
                  <a:lnTo>
                    <a:pt x="5078" y="1005467"/>
                  </a:lnTo>
                  <a:lnTo>
                    <a:pt x="19544" y="1045941"/>
                  </a:lnTo>
                  <a:lnTo>
                    <a:pt x="42243" y="1081644"/>
                  </a:lnTo>
                  <a:lnTo>
                    <a:pt x="72021" y="1111423"/>
                  </a:lnTo>
                  <a:lnTo>
                    <a:pt x="107722" y="1134123"/>
                  </a:lnTo>
                  <a:lnTo>
                    <a:pt x="148192" y="1148589"/>
                  </a:lnTo>
                  <a:lnTo>
                    <a:pt x="192278" y="1153667"/>
                  </a:lnTo>
                  <a:lnTo>
                    <a:pt x="2649982" y="1153667"/>
                  </a:lnTo>
                  <a:lnTo>
                    <a:pt x="2694067" y="1148589"/>
                  </a:lnTo>
                  <a:lnTo>
                    <a:pt x="2734537" y="1134123"/>
                  </a:lnTo>
                  <a:lnTo>
                    <a:pt x="2770238" y="1111423"/>
                  </a:lnTo>
                  <a:lnTo>
                    <a:pt x="2800016" y="1081644"/>
                  </a:lnTo>
                  <a:lnTo>
                    <a:pt x="2822715" y="1045941"/>
                  </a:lnTo>
                  <a:lnTo>
                    <a:pt x="2837181" y="1005467"/>
                  </a:lnTo>
                  <a:lnTo>
                    <a:pt x="2842260" y="961377"/>
                  </a:lnTo>
                  <a:lnTo>
                    <a:pt x="2842260" y="192277"/>
                  </a:lnTo>
                  <a:lnTo>
                    <a:pt x="2837181" y="148188"/>
                  </a:lnTo>
                  <a:lnTo>
                    <a:pt x="2822715" y="107716"/>
                  </a:lnTo>
                  <a:lnTo>
                    <a:pt x="2800016" y="72015"/>
                  </a:lnTo>
                  <a:lnTo>
                    <a:pt x="2770238" y="42239"/>
                  </a:lnTo>
                  <a:lnTo>
                    <a:pt x="2734537" y="19542"/>
                  </a:lnTo>
                  <a:lnTo>
                    <a:pt x="2694067" y="5077"/>
                  </a:lnTo>
                  <a:lnTo>
                    <a:pt x="2649982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12077" y="3603882"/>
              <a:ext cx="2842260" cy="1153795"/>
            </a:xfrm>
            <a:custGeom>
              <a:avLst/>
              <a:gdLst/>
              <a:ahLst/>
              <a:cxnLst/>
              <a:rect l="l" t="t" r="r" b="b"/>
              <a:pathLst>
                <a:path w="2842259" h="1153795">
                  <a:moveTo>
                    <a:pt x="0" y="192277"/>
                  </a:moveTo>
                  <a:lnTo>
                    <a:pt x="5078" y="148188"/>
                  </a:lnTo>
                  <a:lnTo>
                    <a:pt x="19544" y="107716"/>
                  </a:lnTo>
                  <a:lnTo>
                    <a:pt x="42243" y="72015"/>
                  </a:lnTo>
                  <a:lnTo>
                    <a:pt x="72021" y="42239"/>
                  </a:lnTo>
                  <a:lnTo>
                    <a:pt x="107722" y="19542"/>
                  </a:lnTo>
                  <a:lnTo>
                    <a:pt x="148192" y="5077"/>
                  </a:lnTo>
                  <a:lnTo>
                    <a:pt x="192278" y="0"/>
                  </a:lnTo>
                  <a:lnTo>
                    <a:pt x="2649982" y="0"/>
                  </a:lnTo>
                  <a:lnTo>
                    <a:pt x="2694067" y="5077"/>
                  </a:lnTo>
                  <a:lnTo>
                    <a:pt x="2734537" y="19542"/>
                  </a:lnTo>
                  <a:lnTo>
                    <a:pt x="2770238" y="42239"/>
                  </a:lnTo>
                  <a:lnTo>
                    <a:pt x="2800016" y="72015"/>
                  </a:lnTo>
                  <a:lnTo>
                    <a:pt x="2822715" y="107716"/>
                  </a:lnTo>
                  <a:lnTo>
                    <a:pt x="2837181" y="148188"/>
                  </a:lnTo>
                  <a:lnTo>
                    <a:pt x="2842260" y="192277"/>
                  </a:lnTo>
                  <a:lnTo>
                    <a:pt x="2842260" y="961377"/>
                  </a:lnTo>
                  <a:lnTo>
                    <a:pt x="2837181" y="1005467"/>
                  </a:lnTo>
                  <a:lnTo>
                    <a:pt x="2822715" y="1045941"/>
                  </a:lnTo>
                  <a:lnTo>
                    <a:pt x="2800016" y="1081644"/>
                  </a:lnTo>
                  <a:lnTo>
                    <a:pt x="2770238" y="1111423"/>
                  </a:lnTo>
                  <a:lnTo>
                    <a:pt x="2734537" y="1134123"/>
                  </a:lnTo>
                  <a:lnTo>
                    <a:pt x="2694067" y="1148589"/>
                  </a:lnTo>
                  <a:lnTo>
                    <a:pt x="2649982" y="1153667"/>
                  </a:lnTo>
                  <a:lnTo>
                    <a:pt x="192278" y="1153667"/>
                  </a:lnTo>
                  <a:lnTo>
                    <a:pt x="148192" y="1148589"/>
                  </a:lnTo>
                  <a:lnTo>
                    <a:pt x="107722" y="1134123"/>
                  </a:lnTo>
                  <a:lnTo>
                    <a:pt x="72021" y="1111423"/>
                  </a:lnTo>
                  <a:lnTo>
                    <a:pt x="42243" y="1081644"/>
                  </a:lnTo>
                  <a:lnTo>
                    <a:pt x="19544" y="1045941"/>
                  </a:lnTo>
                  <a:lnTo>
                    <a:pt x="5078" y="1005467"/>
                  </a:lnTo>
                  <a:lnTo>
                    <a:pt x="0" y="961377"/>
                  </a:lnTo>
                  <a:lnTo>
                    <a:pt x="0" y="192277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772796" y="3627346"/>
            <a:ext cx="2719705" cy="108839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514350">
              <a:lnSpc>
                <a:spcPts val="2070"/>
              </a:lnSpc>
              <a:spcBef>
                <a:spcPts val="2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Balance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819150" marR="372745" indent="-439420">
              <a:lnSpc>
                <a:spcPts val="2070"/>
              </a:lnSpc>
              <a:spcBef>
                <a:spcPts val="5"/>
              </a:spcBef>
            </a:pP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spendable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 financial</a:t>
            </a:r>
            <a:r>
              <a:rPr dirty="0" sz="1800" spc="-10" i="1">
                <a:solidFill>
                  <a:srgbClr val="FFFFFF"/>
                </a:solidFill>
                <a:latin typeface="Arial"/>
                <a:cs typeface="Arial"/>
              </a:rPr>
              <a:t> resources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431157" y="3657729"/>
            <a:ext cx="1881505" cy="632460"/>
            <a:chOff x="4431157" y="3657729"/>
            <a:chExt cx="1881505" cy="632460"/>
          </a:xfrm>
        </p:grpSpPr>
        <p:sp>
          <p:nvSpPr>
            <p:cNvPr id="29" name="object 29" descr=""/>
            <p:cNvSpPr/>
            <p:nvPr/>
          </p:nvSpPr>
          <p:spPr>
            <a:xfrm>
              <a:off x="4437507" y="3664079"/>
              <a:ext cx="1868805" cy="619760"/>
            </a:xfrm>
            <a:custGeom>
              <a:avLst/>
              <a:gdLst/>
              <a:ahLst/>
              <a:cxnLst/>
              <a:rect l="l" t="t" r="r" b="b"/>
              <a:pathLst>
                <a:path w="1868804" h="619760">
                  <a:moveTo>
                    <a:pt x="1765173" y="0"/>
                  </a:moveTo>
                  <a:lnTo>
                    <a:pt x="103251" y="0"/>
                  </a:lnTo>
                  <a:lnTo>
                    <a:pt x="63061" y="8114"/>
                  </a:lnTo>
                  <a:lnTo>
                    <a:pt x="30241" y="30241"/>
                  </a:lnTo>
                  <a:lnTo>
                    <a:pt x="8114" y="63061"/>
                  </a:lnTo>
                  <a:lnTo>
                    <a:pt x="0" y="103250"/>
                  </a:lnTo>
                  <a:lnTo>
                    <a:pt x="0" y="516255"/>
                  </a:lnTo>
                  <a:lnTo>
                    <a:pt x="8114" y="556444"/>
                  </a:lnTo>
                  <a:lnTo>
                    <a:pt x="30241" y="589264"/>
                  </a:lnTo>
                  <a:lnTo>
                    <a:pt x="63061" y="611391"/>
                  </a:lnTo>
                  <a:lnTo>
                    <a:pt x="103251" y="619505"/>
                  </a:lnTo>
                  <a:lnTo>
                    <a:pt x="1765173" y="619505"/>
                  </a:lnTo>
                  <a:lnTo>
                    <a:pt x="1805362" y="611391"/>
                  </a:lnTo>
                  <a:lnTo>
                    <a:pt x="1838182" y="589264"/>
                  </a:lnTo>
                  <a:lnTo>
                    <a:pt x="1860309" y="556444"/>
                  </a:lnTo>
                  <a:lnTo>
                    <a:pt x="1868424" y="516255"/>
                  </a:lnTo>
                  <a:lnTo>
                    <a:pt x="1868424" y="103250"/>
                  </a:lnTo>
                  <a:lnTo>
                    <a:pt x="1860309" y="63061"/>
                  </a:lnTo>
                  <a:lnTo>
                    <a:pt x="1838182" y="30241"/>
                  </a:lnTo>
                  <a:lnTo>
                    <a:pt x="1805362" y="8114"/>
                  </a:lnTo>
                  <a:lnTo>
                    <a:pt x="1765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437507" y="3664079"/>
              <a:ext cx="1868805" cy="619760"/>
            </a:xfrm>
            <a:custGeom>
              <a:avLst/>
              <a:gdLst/>
              <a:ahLst/>
              <a:cxnLst/>
              <a:rect l="l" t="t" r="r" b="b"/>
              <a:pathLst>
                <a:path w="1868804" h="619760">
                  <a:moveTo>
                    <a:pt x="0" y="103250"/>
                  </a:moveTo>
                  <a:lnTo>
                    <a:pt x="8114" y="63061"/>
                  </a:lnTo>
                  <a:lnTo>
                    <a:pt x="30241" y="30241"/>
                  </a:lnTo>
                  <a:lnTo>
                    <a:pt x="63061" y="8114"/>
                  </a:lnTo>
                  <a:lnTo>
                    <a:pt x="103251" y="0"/>
                  </a:lnTo>
                  <a:lnTo>
                    <a:pt x="1765173" y="0"/>
                  </a:lnTo>
                  <a:lnTo>
                    <a:pt x="1805362" y="8114"/>
                  </a:lnTo>
                  <a:lnTo>
                    <a:pt x="1838182" y="30241"/>
                  </a:lnTo>
                  <a:lnTo>
                    <a:pt x="1860309" y="63061"/>
                  </a:lnTo>
                  <a:lnTo>
                    <a:pt x="1868424" y="103250"/>
                  </a:lnTo>
                  <a:lnTo>
                    <a:pt x="1868424" y="516255"/>
                  </a:lnTo>
                  <a:lnTo>
                    <a:pt x="1860309" y="556444"/>
                  </a:lnTo>
                  <a:lnTo>
                    <a:pt x="1838182" y="589264"/>
                  </a:lnTo>
                  <a:lnTo>
                    <a:pt x="1805362" y="611391"/>
                  </a:lnTo>
                  <a:lnTo>
                    <a:pt x="1765173" y="619505"/>
                  </a:lnTo>
                  <a:lnTo>
                    <a:pt x="103251" y="619505"/>
                  </a:lnTo>
                  <a:lnTo>
                    <a:pt x="63061" y="611391"/>
                  </a:lnTo>
                  <a:lnTo>
                    <a:pt x="30241" y="589264"/>
                  </a:lnTo>
                  <a:lnTo>
                    <a:pt x="8114" y="556444"/>
                  </a:lnTo>
                  <a:lnTo>
                    <a:pt x="0" y="516255"/>
                  </a:lnTo>
                  <a:lnTo>
                    <a:pt x="0" y="103250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4799302" y="3683739"/>
            <a:ext cx="1144270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54000" marR="5080" indent="-241935">
              <a:lnSpc>
                <a:spcPts val="1860"/>
              </a:lnSpc>
              <a:spcBef>
                <a:spcPts val="409"/>
              </a:spcBef>
            </a:pPr>
            <a:r>
              <a:rPr dirty="0" sz="1800" spc="-10">
                <a:latin typeface="Arial"/>
                <a:cs typeface="Arial"/>
              </a:rPr>
              <a:t>Proprietary </a:t>
            </a:r>
            <a:r>
              <a:rPr dirty="0" sz="1800" spc="-20">
                <a:latin typeface="Arial"/>
                <a:cs typeface="Arial"/>
              </a:rPr>
              <a:t>Funds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431157" y="4530981"/>
            <a:ext cx="1881505" cy="632460"/>
            <a:chOff x="4431157" y="4530981"/>
            <a:chExt cx="1881505" cy="632460"/>
          </a:xfrm>
        </p:grpSpPr>
        <p:sp>
          <p:nvSpPr>
            <p:cNvPr id="33" name="object 33" descr=""/>
            <p:cNvSpPr/>
            <p:nvPr/>
          </p:nvSpPr>
          <p:spPr>
            <a:xfrm>
              <a:off x="4437507" y="4537331"/>
              <a:ext cx="1868805" cy="619760"/>
            </a:xfrm>
            <a:custGeom>
              <a:avLst/>
              <a:gdLst/>
              <a:ahLst/>
              <a:cxnLst/>
              <a:rect l="l" t="t" r="r" b="b"/>
              <a:pathLst>
                <a:path w="1868804" h="619760">
                  <a:moveTo>
                    <a:pt x="1765173" y="0"/>
                  </a:moveTo>
                  <a:lnTo>
                    <a:pt x="103251" y="0"/>
                  </a:lnTo>
                  <a:lnTo>
                    <a:pt x="63061" y="8114"/>
                  </a:lnTo>
                  <a:lnTo>
                    <a:pt x="30241" y="30241"/>
                  </a:lnTo>
                  <a:lnTo>
                    <a:pt x="8114" y="63061"/>
                  </a:lnTo>
                  <a:lnTo>
                    <a:pt x="0" y="103250"/>
                  </a:lnTo>
                  <a:lnTo>
                    <a:pt x="0" y="516254"/>
                  </a:lnTo>
                  <a:lnTo>
                    <a:pt x="8114" y="556444"/>
                  </a:lnTo>
                  <a:lnTo>
                    <a:pt x="30241" y="589264"/>
                  </a:lnTo>
                  <a:lnTo>
                    <a:pt x="63061" y="611391"/>
                  </a:lnTo>
                  <a:lnTo>
                    <a:pt x="103251" y="619505"/>
                  </a:lnTo>
                  <a:lnTo>
                    <a:pt x="1765173" y="619505"/>
                  </a:lnTo>
                  <a:lnTo>
                    <a:pt x="1805362" y="611391"/>
                  </a:lnTo>
                  <a:lnTo>
                    <a:pt x="1838182" y="589264"/>
                  </a:lnTo>
                  <a:lnTo>
                    <a:pt x="1860309" y="556444"/>
                  </a:lnTo>
                  <a:lnTo>
                    <a:pt x="1868424" y="516254"/>
                  </a:lnTo>
                  <a:lnTo>
                    <a:pt x="1868424" y="103250"/>
                  </a:lnTo>
                  <a:lnTo>
                    <a:pt x="1860309" y="63061"/>
                  </a:lnTo>
                  <a:lnTo>
                    <a:pt x="1838182" y="30241"/>
                  </a:lnTo>
                  <a:lnTo>
                    <a:pt x="1805362" y="8114"/>
                  </a:lnTo>
                  <a:lnTo>
                    <a:pt x="1765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437507" y="4537331"/>
              <a:ext cx="1868805" cy="619760"/>
            </a:xfrm>
            <a:custGeom>
              <a:avLst/>
              <a:gdLst/>
              <a:ahLst/>
              <a:cxnLst/>
              <a:rect l="l" t="t" r="r" b="b"/>
              <a:pathLst>
                <a:path w="1868804" h="619760">
                  <a:moveTo>
                    <a:pt x="0" y="103250"/>
                  </a:moveTo>
                  <a:lnTo>
                    <a:pt x="8114" y="63061"/>
                  </a:lnTo>
                  <a:lnTo>
                    <a:pt x="30241" y="30241"/>
                  </a:lnTo>
                  <a:lnTo>
                    <a:pt x="63061" y="8114"/>
                  </a:lnTo>
                  <a:lnTo>
                    <a:pt x="103251" y="0"/>
                  </a:lnTo>
                  <a:lnTo>
                    <a:pt x="1765173" y="0"/>
                  </a:lnTo>
                  <a:lnTo>
                    <a:pt x="1805362" y="8114"/>
                  </a:lnTo>
                  <a:lnTo>
                    <a:pt x="1838182" y="30241"/>
                  </a:lnTo>
                  <a:lnTo>
                    <a:pt x="1860309" y="63061"/>
                  </a:lnTo>
                  <a:lnTo>
                    <a:pt x="1868424" y="103250"/>
                  </a:lnTo>
                  <a:lnTo>
                    <a:pt x="1868424" y="516254"/>
                  </a:lnTo>
                  <a:lnTo>
                    <a:pt x="1860309" y="556444"/>
                  </a:lnTo>
                  <a:lnTo>
                    <a:pt x="1838182" y="589264"/>
                  </a:lnTo>
                  <a:lnTo>
                    <a:pt x="1805362" y="611391"/>
                  </a:lnTo>
                  <a:lnTo>
                    <a:pt x="1765173" y="619505"/>
                  </a:lnTo>
                  <a:lnTo>
                    <a:pt x="103251" y="619505"/>
                  </a:lnTo>
                  <a:lnTo>
                    <a:pt x="63061" y="611391"/>
                  </a:lnTo>
                  <a:lnTo>
                    <a:pt x="30241" y="589264"/>
                  </a:lnTo>
                  <a:lnTo>
                    <a:pt x="8114" y="556444"/>
                  </a:lnTo>
                  <a:lnTo>
                    <a:pt x="0" y="516254"/>
                  </a:lnTo>
                  <a:lnTo>
                    <a:pt x="0" y="103250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545524" y="4675127"/>
            <a:ext cx="1652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Fiduciary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Funds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180" y="648161"/>
            <a:ext cx="8699155" cy="4736892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685" y="525018"/>
            <a:ext cx="8834615" cy="538352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685" y="813816"/>
            <a:ext cx="8834615" cy="5230367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What</a:t>
            </a:r>
            <a:r>
              <a:rPr dirty="0" sz="4400" spc="-85"/>
              <a:t> </a:t>
            </a:r>
            <a:r>
              <a:rPr dirty="0" sz="4400"/>
              <a:t>is</a:t>
            </a:r>
            <a:r>
              <a:rPr dirty="0" sz="4400" spc="-75"/>
              <a:t> </a:t>
            </a:r>
            <a:r>
              <a:rPr dirty="0" sz="4400"/>
              <a:t>Fund</a:t>
            </a:r>
            <a:r>
              <a:rPr dirty="0" sz="4400" spc="-90"/>
              <a:t> </a:t>
            </a:r>
            <a:r>
              <a:rPr dirty="0" sz="4400" spc="-10"/>
              <a:t>Balance?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34194"/>
            <a:ext cx="5790565" cy="408305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Fund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balance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term used </a:t>
            </a:r>
            <a:r>
              <a:rPr dirty="0" sz="2800" spc="-25">
                <a:latin typeface="Arial"/>
                <a:cs typeface="Arial"/>
              </a:rPr>
              <a:t>for </a:t>
            </a:r>
            <a:r>
              <a:rPr dirty="0" sz="2800">
                <a:latin typeface="Arial"/>
                <a:cs typeface="Arial"/>
              </a:rPr>
              <a:t>equity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 governmental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funds</a:t>
            </a:r>
            <a:endParaRPr sz="2800">
              <a:latin typeface="Arial"/>
              <a:cs typeface="Arial"/>
            </a:endParaRPr>
          </a:p>
          <a:p>
            <a:pPr marL="469900" marR="203200" indent="-457834">
              <a:lnSpc>
                <a:spcPts val="3020"/>
              </a:lnSpc>
              <a:spcBef>
                <a:spcPts val="22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[(current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assets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+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deferred </a:t>
            </a:r>
            <a:r>
              <a:rPr dirty="0" sz="2800">
                <a:latin typeface="Arial"/>
                <a:cs typeface="Arial"/>
              </a:rPr>
              <a:t>outflows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resources)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 </a:t>
            </a:r>
            <a:r>
              <a:rPr dirty="0" sz="2800" spc="-10">
                <a:latin typeface="Arial"/>
                <a:cs typeface="Arial"/>
              </a:rPr>
              <a:t>(current </a:t>
            </a:r>
            <a:r>
              <a:rPr dirty="0" sz="2800">
                <a:latin typeface="Arial"/>
                <a:cs typeface="Arial"/>
              </a:rPr>
              <a:t>liabilities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+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deferred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inflows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resources)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=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Balance]</a:t>
            </a:r>
            <a:endParaRPr sz="2800">
              <a:latin typeface="Arial"/>
              <a:cs typeface="Arial"/>
            </a:endParaRPr>
          </a:p>
          <a:p>
            <a:pPr marL="469900" marR="122555" indent="-457834">
              <a:lnSpc>
                <a:spcPts val="3020"/>
              </a:lnSpc>
              <a:spcBef>
                <a:spcPts val="221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Revenue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increases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fund </a:t>
            </a:r>
            <a:r>
              <a:rPr dirty="0" sz="2800" spc="-10">
                <a:latin typeface="Arial"/>
                <a:cs typeface="Arial"/>
              </a:rPr>
              <a:t>balance </a:t>
            </a:r>
            <a:r>
              <a:rPr dirty="0" sz="2800">
                <a:latin typeface="Arial"/>
                <a:cs typeface="Arial"/>
              </a:rPr>
              <a:t>and expenditures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decrease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fund </a:t>
            </a:r>
            <a:r>
              <a:rPr dirty="0" sz="2800" spc="-10">
                <a:latin typeface="Arial"/>
                <a:cs typeface="Arial"/>
              </a:rPr>
              <a:t>balance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9514" y="1443227"/>
            <a:ext cx="5069585" cy="335813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Where</a:t>
            </a:r>
            <a:r>
              <a:rPr dirty="0" sz="4400" spc="-195"/>
              <a:t> </a:t>
            </a:r>
            <a:r>
              <a:rPr dirty="0" sz="4400"/>
              <a:t>Does</a:t>
            </a:r>
            <a:r>
              <a:rPr dirty="0" sz="4400" spc="-254"/>
              <a:t> </a:t>
            </a:r>
            <a:r>
              <a:rPr dirty="0" sz="4400" spc="-45"/>
              <a:t>Your</a:t>
            </a:r>
            <a:r>
              <a:rPr dirty="0" sz="4400" spc="-195"/>
              <a:t> </a:t>
            </a:r>
            <a:r>
              <a:rPr dirty="0" sz="4400"/>
              <a:t>Government</a:t>
            </a:r>
            <a:r>
              <a:rPr dirty="0" sz="4400" spc="-185"/>
              <a:t> </a:t>
            </a:r>
            <a:r>
              <a:rPr dirty="0" sz="4400" spc="-10"/>
              <a:t>Stand?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34194"/>
            <a:ext cx="10106660" cy="131953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Unassigned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Balance as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%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General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operating expenditures:</a:t>
            </a:r>
            <a:endParaRPr sz="2800">
              <a:latin typeface="Arial"/>
              <a:cs typeface="Arial"/>
            </a:endParaRPr>
          </a:p>
          <a:p>
            <a:pPr lvl="1" marL="1155065" indent="-456565">
              <a:lnSpc>
                <a:spcPct val="100000"/>
              </a:lnSpc>
              <a:spcBef>
                <a:spcPts val="880"/>
              </a:spcBef>
              <a:buChar char="•"/>
              <a:tabLst>
                <a:tab pos="1155065" algn="l"/>
                <a:tab pos="1155700" algn="l"/>
              </a:tabLst>
            </a:pPr>
            <a:r>
              <a:rPr dirty="0" sz="2400">
                <a:latin typeface="Arial"/>
                <a:cs typeface="Arial"/>
              </a:rPr>
              <a:t>Calculated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follows: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74139" y="3057255"/>
            <a:ext cx="3602990" cy="988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700"/>
              </a:lnSpc>
              <a:spcBef>
                <a:spcPts val="100"/>
              </a:spcBef>
            </a:pPr>
            <a:r>
              <a:rPr dirty="0" u="sng" sz="24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Unassigned Fund</a:t>
            </a:r>
            <a:r>
              <a:rPr dirty="0" u="sng" sz="24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Balance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General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Fund</a:t>
            </a:r>
            <a:r>
              <a:rPr dirty="0" sz="2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Arial"/>
                <a:cs typeface="Arial"/>
              </a:rPr>
              <a:t>Revenues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6939" y="4255118"/>
            <a:ext cx="442341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Recommend</a:t>
            </a:r>
            <a:r>
              <a:rPr dirty="0" sz="2800" spc="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two</a:t>
            </a:r>
            <a:r>
              <a:rPr dirty="0" sz="2800" spc="-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months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90207" y="3076648"/>
            <a:ext cx="12471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Arial"/>
                <a:cs typeface="Arial"/>
              </a:rPr>
              <a:t>=</a:t>
            </a:r>
            <a:r>
              <a:rPr dirty="0" sz="5400" spc="160">
                <a:latin typeface="Arial"/>
                <a:cs typeface="Arial"/>
              </a:rPr>
              <a:t> </a:t>
            </a:r>
            <a:r>
              <a:rPr dirty="0" sz="5400" spc="-5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878" y="2638044"/>
            <a:ext cx="1893569" cy="2289047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Operating</a:t>
            </a:r>
            <a:r>
              <a:rPr dirty="0" sz="4400" spc="-220"/>
              <a:t> </a:t>
            </a:r>
            <a:r>
              <a:rPr dirty="0" sz="4400" spc="-10"/>
              <a:t>Statement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198263"/>
            <a:ext cx="10182225" cy="2783205"/>
          </a:xfrm>
          <a:prstGeom prst="rect">
            <a:avLst/>
          </a:prstGeom>
        </p:spPr>
        <p:txBody>
          <a:bodyPr wrap="square" lIns="0" tIns="24892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96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Reports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revenues and </a:t>
            </a:r>
            <a:r>
              <a:rPr dirty="0" sz="2800" spc="-10">
                <a:latin typeface="Arial"/>
                <a:cs typeface="Arial"/>
              </a:rPr>
              <a:t>expenditures/expenses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ts val="3020"/>
              </a:lnSpc>
              <a:spcBef>
                <a:spcPts val="224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Purpose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report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how the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fund’s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equity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changed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during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 spc="-20"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 marL="469900" marR="1711960" indent="-457834">
              <a:lnSpc>
                <a:spcPts val="3020"/>
              </a:lnSpc>
              <a:spcBef>
                <a:spcPts val="221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Content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operating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statement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differs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between </a:t>
            </a:r>
            <a:r>
              <a:rPr dirty="0" sz="2800">
                <a:latin typeface="Arial"/>
                <a:cs typeface="Arial"/>
              </a:rPr>
              <a:t>governmental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 proprietary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funds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6078" y="230463"/>
            <a:ext cx="1232044" cy="109964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1005840"/>
            <a:ext cx="8784335" cy="484631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6092190"/>
            <a:ext cx="1711451" cy="43205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181605" y="5994653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5">
                <a:moveTo>
                  <a:pt x="0" y="0"/>
                </a:moveTo>
                <a:lnTo>
                  <a:pt x="0" y="5769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148" y="5982461"/>
            <a:ext cx="1192529" cy="6431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3131635"/>
            <a:ext cx="7136765" cy="1184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100"/>
              </a:spcBef>
            </a:pPr>
            <a:r>
              <a:rPr dirty="0"/>
              <a:t>Elements</a:t>
            </a:r>
            <a:r>
              <a:rPr dirty="0" spc="-45"/>
              <a:t> </a:t>
            </a:r>
            <a:r>
              <a:rPr dirty="0" spc="-25"/>
              <a:t>of</a:t>
            </a:r>
          </a:p>
          <a:p>
            <a:pPr marL="12700">
              <a:lnSpc>
                <a:spcPts val="4560"/>
              </a:lnSpc>
            </a:pPr>
            <a:r>
              <a:rPr dirty="0"/>
              <a:t>Audited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Statements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8" name="object 8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1180" y="3109721"/>
              <a:ext cx="2006332" cy="189508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2</a:t>
            </a:fld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438" y="1228356"/>
            <a:ext cx="8993122" cy="4401298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685" y="1057655"/>
            <a:ext cx="8834615" cy="4742686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Proprietary</a:t>
            </a:r>
            <a:r>
              <a:rPr dirty="0" sz="4400" spc="-155"/>
              <a:t> </a:t>
            </a:r>
            <a:r>
              <a:rPr dirty="0" sz="4400"/>
              <a:t>Fund</a:t>
            </a:r>
            <a:r>
              <a:rPr dirty="0" sz="4400" spc="-175"/>
              <a:t> </a:t>
            </a:r>
            <a:r>
              <a:rPr dirty="0" sz="4400" spc="-10"/>
              <a:t>Category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292" y="1453896"/>
            <a:ext cx="8281415" cy="427558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658" y="533409"/>
            <a:ext cx="8755361" cy="46824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45612" y="5372662"/>
            <a:ext cx="95351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*Risk</a:t>
            </a:r>
            <a:r>
              <a:rPr dirty="0" sz="18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Fund, Employee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Health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Benefit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Fund,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Workers’</a:t>
            </a:r>
            <a:r>
              <a:rPr dirty="0" sz="18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Compensation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 Fund,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dirty="0" sz="18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Fleet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Maintenance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Fund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  <p:sp>
        <p:nvSpPr>
          <p:cNvPr id="4" name="object 4" descr=""/>
          <p:cNvSpPr txBox="1"/>
          <p:nvPr/>
        </p:nvSpPr>
        <p:spPr>
          <a:xfrm>
            <a:off x="10128813" y="2226877"/>
            <a:ext cx="1835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 b="1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782" y="996696"/>
            <a:ext cx="8822435" cy="4864607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589" y="1844040"/>
            <a:ext cx="8846807" cy="316991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Fiduciary</a:t>
            </a:r>
            <a:r>
              <a:rPr dirty="0" sz="4400" spc="-140"/>
              <a:t> </a:t>
            </a:r>
            <a:r>
              <a:rPr dirty="0" sz="4400"/>
              <a:t>Fund</a:t>
            </a:r>
            <a:r>
              <a:rPr dirty="0" sz="4400" spc="-155"/>
              <a:t> </a:t>
            </a:r>
            <a:r>
              <a:rPr dirty="0" sz="4400" spc="-10"/>
              <a:t>Category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553461" y="1922656"/>
            <a:ext cx="4173854" cy="3013710"/>
            <a:chOff x="2553461" y="1922656"/>
            <a:chExt cx="4173854" cy="3013710"/>
          </a:xfrm>
        </p:grpSpPr>
        <p:sp>
          <p:nvSpPr>
            <p:cNvPr id="4" name="object 4" descr=""/>
            <p:cNvSpPr/>
            <p:nvPr/>
          </p:nvSpPr>
          <p:spPr>
            <a:xfrm>
              <a:off x="6255639" y="3929252"/>
              <a:ext cx="465455" cy="1000760"/>
            </a:xfrm>
            <a:custGeom>
              <a:avLst/>
              <a:gdLst/>
              <a:ahLst/>
              <a:cxnLst/>
              <a:rect l="l" t="t" r="r" b="b"/>
              <a:pathLst>
                <a:path w="465454" h="1000760">
                  <a:moveTo>
                    <a:pt x="0" y="0"/>
                  </a:moveTo>
                  <a:lnTo>
                    <a:pt x="232664" y="0"/>
                  </a:lnTo>
                  <a:lnTo>
                    <a:pt x="232664" y="1000455"/>
                  </a:lnTo>
                  <a:lnTo>
                    <a:pt x="465328" y="1000455"/>
                  </a:lnTo>
                </a:path>
                <a:path w="465454" h="1000760">
                  <a:moveTo>
                    <a:pt x="0" y="0"/>
                  </a:moveTo>
                  <a:lnTo>
                    <a:pt x="465328" y="0"/>
                  </a:lnTo>
                </a:path>
              </a:pathLst>
            </a:custGeom>
            <a:ln w="12700">
              <a:solidFill>
                <a:srgbClr val="A809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55639" y="2929510"/>
              <a:ext cx="465455" cy="1000760"/>
            </a:xfrm>
            <a:custGeom>
              <a:avLst/>
              <a:gdLst/>
              <a:ahLst/>
              <a:cxnLst/>
              <a:rect l="l" t="t" r="r" b="b"/>
              <a:pathLst>
                <a:path w="465454" h="1000760">
                  <a:moveTo>
                    <a:pt x="0" y="1000455"/>
                  </a:moveTo>
                  <a:lnTo>
                    <a:pt x="232664" y="1000455"/>
                  </a:lnTo>
                  <a:lnTo>
                    <a:pt x="232664" y="0"/>
                  </a:lnTo>
                  <a:lnTo>
                    <a:pt x="465328" y="0"/>
                  </a:lnTo>
                </a:path>
              </a:pathLst>
            </a:custGeom>
            <a:ln w="12700">
              <a:solidFill>
                <a:srgbClr val="A809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36872" y="2929509"/>
              <a:ext cx="551180" cy="1184910"/>
            </a:xfrm>
            <a:custGeom>
              <a:avLst/>
              <a:gdLst/>
              <a:ahLst/>
              <a:cxnLst/>
              <a:rect l="l" t="t" r="r" b="b"/>
              <a:pathLst>
                <a:path w="551179" h="1184910">
                  <a:moveTo>
                    <a:pt x="0" y="0"/>
                  </a:moveTo>
                  <a:lnTo>
                    <a:pt x="275437" y="0"/>
                  </a:lnTo>
                  <a:lnTo>
                    <a:pt x="275437" y="1184376"/>
                  </a:lnTo>
                  <a:lnTo>
                    <a:pt x="550875" y="1184376"/>
                  </a:lnTo>
                </a:path>
                <a:path w="551179" h="1184910">
                  <a:moveTo>
                    <a:pt x="0" y="0"/>
                  </a:moveTo>
                  <a:lnTo>
                    <a:pt x="550875" y="0"/>
                  </a:lnTo>
                </a:path>
              </a:pathLst>
            </a:custGeom>
            <a:ln w="12700">
              <a:solidFill>
                <a:srgbClr val="CD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36872" y="1929006"/>
              <a:ext cx="551180" cy="1184910"/>
            </a:xfrm>
            <a:custGeom>
              <a:avLst/>
              <a:gdLst/>
              <a:ahLst/>
              <a:cxnLst/>
              <a:rect l="l" t="t" r="r" b="b"/>
              <a:pathLst>
                <a:path w="551179" h="1184910">
                  <a:moveTo>
                    <a:pt x="0" y="1184376"/>
                  </a:moveTo>
                  <a:lnTo>
                    <a:pt x="275437" y="1184376"/>
                  </a:lnTo>
                  <a:lnTo>
                    <a:pt x="275437" y="0"/>
                  </a:lnTo>
                  <a:lnTo>
                    <a:pt x="550875" y="0"/>
                  </a:lnTo>
                </a:path>
              </a:pathLst>
            </a:custGeom>
            <a:ln w="12700">
              <a:solidFill>
                <a:srgbClr val="CD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53461" y="2529080"/>
              <a:ext cx="1383030" cy="799465"/>
            </a:xfrm>
            <a:custGeom>
              <a:avLst/>
              <a:gdLst/>
              <a:ahLst/>
              <a:cxnLst/>
              <a:rect l="l" t="t" r="r" b="b"/>
              <a:pathLst>
                <a:path w="1383029" h="799464">
                  <a:moveTo>
                    <a:pt x="1249807" y="0"/>
                  </a:moveTo>
                  <a:lnTo>
                    <a:pt x="133223" y="0"/>
                  </a:lnTo>
                  <a:lnTo>
                    <a:pt x="91116" y="6791"/>
                  </a:lnTo>
                  <a:lnTo>
                    <a:pt x="54545" y="25702"/>
                  </a:lnTo>
                  <a:lnTo>
                    <a:pt x="25706" y="54540"/>
                  </a:lnTo>
                  <a:lnTo>
                    <a:pt x="6792" y="91111"/>
                  </a:lnTo>
                  <a:lnTo>
                    <a:pt x="0" y="133223"/>
                  </a:lnTo>
                  <a:lnTo>
                    <a:pt x="0" y="666115"/>
                  </a:lnTo>
                  <a:lnTo>
                    <a:pt x="6792" y="708221"/>
                  </a:lnTo>
                  <a:lnTo>
                    <a:pt x="25706" y="744792"/>
                  </a:lnTo>
                  <a:lnTo>
                    <a:pt x="54545" y="773631"/>
                  </a:lnTo>
                  <a:lnTo>
                    <a:pt x="91116" y="792545"/>
                  </a:lnTo>
                  <a:lnTo>
                    <a:pt x="133223" y="799338"/>
                  </a:lnTo>
                  <a:lnTo>
                    <a:pt x="1249807" y="799338"/>
                  </a:lnTo>
                  <a:lnTo>
                    <a:pt x="1291913" y="792545"/>
                  </a:lnTo>
                  <a:lnTo>
                    <a:pt x="1328484" y="773631"/>
                  </a:lnTo>
                  <a:lnTo>
                    <a:pt x="1357323" y="744792"/>
                  </a:lnTo>
                  <a:lnTo>
                    <a:pt x="1376237" y="708221"/>
                  </a:lnTo>
                  <a:lnTo>
                    <a:pt x="1383030" y="666115"/>
                  </a:lnTo>
                  <a:lnTo>
                    <a:pt x="1383030" y="133223"/>
                  </a:lnTo>
                  <a:lnTo>
                    <a:pt x="1376237" y="91111"/>
                  </a:lnTo>
                  <a:lnTo>
                    <a:pt x="1357323" y="54540"/>
                  </a:lnTo>
                  <a:lnTo>
                    <a:pt x="1328484" y="25702"/>
                  </a:lnTo>
                  <a:lnTo>
                    <a:pt x="1291913" y="6791"/>
                  </a:lnTo>
                  <a:lnTo>
                    <a:pt x="12498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661908" y="2640098"/>
            <a:ext cx="1166495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43204" marR="5080" indent="-231140">
              <a:lnSpc>
                <a:spcPct val="100600"/>
              </a:lnSpc>
              <a:spcBef>
                <a:spcPts val="85"/>
              </a:spcBef>
            </a:pP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Reporting Entity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401311" y="1573532"/>
            <a:ext cx="1854200" cy="709930"/>
          </a:xfrm>
          <a:custGeom>
            <a:avLst/>
            <a:gdLst/>
            <a:ahLst/>
            <a:cxnLst/>
            <a:rect l="l" t="t" r="r" b="b"/>
            <a:pathLst>
              <a:path w="1854200" h="709930">
                <a:moveTo>
                  <a:pt x="1735708" y="0"/>
                </a:moveTo>
                <a:lnTo>
                  <a:pt x="118237" y="0"/>
                </a:lnTo>
                <a:lnTo>
                  <a:pt x="72212" y="9291"/>
                </a:lnTo>
                <a:lnTo>
                  <a:pt x="34629" y="34629"/>
                </a:lnTo>
                <a:lnTo>
                  <a:pt x="9291" y="72212"/>
                </a:lnTo>
                <a:lnTo>
                  <a:pt x="0" y="118237"/>
                </a:lnTo>
                <a:lnTo>
                  <a:pt x="0" y="591185"/>
                </a:lnTo>
                <a:lnTo>
                  <a:pt x="9291" y="637204"/>
                </a:lnTo>
                <a:lnTo>
                  <a:pt x="34629" y="674787"/>
                </a:lnTo>
                <a:lnTo>
                  <a:pt x="72212" y="700128"/>
                </a:lnTo>
                <a:lnTo>
                  <a:pt x="118237" y="709422"/>
                </a:lnTo>
                <a:lnTo>
                  <a:pt x="1735708" y="709422"/>
                </a:lnTo>
                <a:lnTo>
                  <a:pt x="1781733" y="700128"/>
                </a:lnTo>
                <a:lnTo>
                  <a:pt x="1819316" y="674787"/>
                </a:lnTo>
                <a:lnTo>
                  <a:pt x="1844654" y="637204"/>
                </a:lnTo>
                <a:lnTo>
                  <a:pt x="1853945" y="591185"/>
                </a:lnTo>
                <a:lnTo>
                  <a:pt x="1853945" y="118237"/>
                </a:lnTo>
                <a:lnTo>
                  <a:pt x="1844654" y="72212"/>
                </a:lnTo>
                <a:lnTo>
                  <a:pt x="1819316" y="34629"/>
                </a:lnTo>
                <a:lnTo>
                  <a:pt x="1781733" y="9291"/>
                </a:lnTo>
                <a:lnTo>
                  <a:pt x="1735708" y="0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613220" y="1639831"/>
            <a:ext cx="1430655" cy="5486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464820" marR="5080" indent="-452755">
              <a:lnSpc>
                <a:spcPts val="1960"/>
              </a:lnSpc>
              <a:spcBef>
                <a:spcPts val="330"/>
              </a:spcBef>
            </a:pP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Governmental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Fund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401311" y="2574038"/>
            <a:ext cx="1854200" cy="709930"/>
          </a:xfrm>
          <a:custGeom>
            <a:avLst/>
            <a:gdLst/>
            <a:ahLst/>
            <a:cxnLst/>
            <a:rect l="l" t="t" r="r" b="b"/>
            <a:pathLst>
              <a:path w="1854200" h="709929">
                <a:moveTo>
                  <a:pt x="1735708" y="0"/>
                </a:moveTo>
                <a:lnTo>
                  <a:pt x="118237" y="0"/>
                </a:lnTo>
                <a:lnTo>
                  <a:pt x="72212" y="9291"/>
                </a:lnTo>
                <a:lnTo>
                  <a:pt x="34629" y="34629"/>
                </a:lnTo>
                <a:lnTo>
                  <a:pt x="9291" y="72212"/>
                </a:lnTo>
                <a:lnTo>
                  <a:pt x="0" y="118237"/>
                </a:lnTo>
                <a:lnTo>
                  <a:pt x="0" y="591185"/>
                </a:lnTo>
                <a:lnTo>
                  <a:pt x="9291" y="637204"/>
                </a:lnTo>
                <a:lnTo>
                  <a:pt x="34629" y="674787"/>
                </a:lnTo>
                <a:lnTo>
                  <a:pt x="72212" y="700128"/>
                </a:lnTo>
                <a:lnTo>
                  <a:pt x="118237" y="709422"/>
                </a:lnTo>
                <a:lnTo>
                  <a:pt x="1735708" y="709422"/>
                </a:lnTo>
                <a:lnTo>
                  <a:pt x="1781733" y="700128"/>
                </a:lnTo>
                <a:lnTo>
                  <a:pt x="1819316" y="674787"/>
                </a:lnTo>
                <a:lnTo>
                  <a:pt x="1844654" y="637204"/>
                </a:lnTo>
                <a:lnTo>
                  <a:pt x="1853945" y="591185"/>
                </a:lnTo>
                <a:lnTo>
                  <a:pt x="1853945" y="118237"/>
                </a:lnTo>
                <a:lnTo>
                  <a:pt x="1844654" y="72212"/>
                </a:lnTo>
                <a:lnTo>
                  <a:pt x="1819316" y="34629"/>
                </a:lnTo>
                <a:lnTo>
                  <a:pt x="1781733" y="9291"/>
                </a:lnTo>
                <a:lnTo>
                  <a:pt x="1735708" y="0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477616" y="2764463"/>
            <a:ext cx="17011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Proprietary</a:t>
            </a:r>
            <a:r>
              <a:rPr dirty="0" sz="18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Fund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401311" y="3574544"/>
            <a:ext cx="1854200" cy="709930"/>
          </a:xfrm>
          <a:custGeom>
            <a:avLst/>
            <a:gdLst/>
            <a:ahLst/>
            <a:cxnLst/>
            <a:rect l="l" t="t" r="r" b="b"/>
            <a:pathLst>
              <a:path w="1854200" h="709929">
                <a:moveTo>
                  <a:pt x="1735708" y="0"/>
                </a:moveTo>
                <a:lnTo>
                  <a:pt x="118237" y="0"/>
                </a:lnTo>
                <a:lnTo>
                  <a:pt x="72212" y="9291"/>
                </a:lnTo>
                <a:lnTo>
                  <a:pt x="34629" y="34629"/>
                </a:lnTo>
                <a:lnTo>
                  <a:pt x="9291" y="72212"/>
                </a:lnTo>
                <a:lnTo>
                  <a:pt x="0" y="118237"/>
                </a:lnTo>
                <a:lnTo>
                  <a:pt x="0" y="591185"/>
                </a:lnTo>
                <a:lnTo>
                  <a:pt x="9291" y="637204"/>
                </a:lnTo>
                <a:lnTo>
                  <a:pt x="34629" y="674787"/>
                </a:lnTo>
                <a:lnTo>
                  <a:pt x="72212" y="700128"/>
                </a:lnTo>
                <a:lnTo>
                  <a:pt x="118237" y="709422"/>
                </a:lnTo>
                <a:lnTo>
                  <a:pt x="1735708" y="709422"/>
                </a:lnTo>
                <a:lnTo>
                  <a:pt x="1781733" y="700128"/>
                </a:lnTo>
                <a:lnTo>
                  <a:pt x="1819316" y="674787"/>
                </a:lnTo>
                <a:lnTo>
                  <a:pt x="1844654" y="637204"/>
                </a:lnTo>
                <a:lnTo>
                  <a:pt x="1853945" y="591185"/>
                </a:lnTo>
                <a:lnTo>
                  <a:pt x="1853945" y="118237"/>
                </a:lnTo>
                <a:lnTo>
                  <a:pt x="1844654" y="72212"/>
                </a:lnTo>
                <a:lnTo>
                  <a:pt x="1819316" y="34629"/>
                </a:lnTo>
                <a:lnTo>
                  <a:pt x="1781733" y="9291"/>
                </a:lnTo>
                <a:lnTo>
                  <a:pt x="1735708" y="0"/>
                </a:lnTo>
                <a:close/>
              </a:path>
            </a:pathLst>
          </a:custGeom>
          <a:solidFill>
            <a:srgbClr val="B90B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580454" y="3778542"/>
            <a:ext cx="1496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Fiduciary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 Fund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  <p:sp>
        <p:nvSpPr>
          <p:cNvPr id="16" name="object 16" descr=""/>
          <p:cNvSpPr txBox="1"/>
          <p:nvPr/>
        </p:nvSpPr>
        <p:spPr>
          <a:xfrm>
            <a:off x="6720840" y="2574035"/>
            <a:ext cx="2326640" cy="709930"/>
          </a:xfrm>
          <a:prstGeom prst="rect">
            <a:avLst/>
          </a:prstGeom>
          <a:solidFill>
            <a:srgbClr val="B90B2E"/>
          </a:solidFill>
        </p:spPr>
        <p:txBody>
          <a:bodyPr wrap="square" lIns="0" tIns="216535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1705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Fiduciary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Activities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20840" y="3574541"/>
            <a:ext cx="2326640" cy="709930"/>
          </a:xfrm>
          <a:prstGeom prst="rect">
            <a:avLst/>
          </a:prstGeom>
          <a:solidFill>
            <a:srgbClr val="B90B2E"/>
          </a:solidFill>
        </p:spPr>
        <p:txBody>
          <a:bodyPr wrap="square" lIns="0" tIns="76835" rIns="0" bIns="0" rtlCol="0" vert="horz">
            <a:spAutoFit/>
          </a:bodyPr>
          <a:lstStyle/>
          <a:p>
            <a:pPr marL="248920" marR="163195" indent="-78740">
              <a:lnSpc>
                <a:spcPct val="100600"/>
              </a:lnSpc>
              <a:spcBef>
                <a:spcPts val="605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Reports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total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assets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total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liabilities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720840" y="4575047"/>
            <a:ext cx="2326640" cy="709930"/>
          </a:xfrm>
          <a:prstGeom prst="rect">
            <a:avLst/>
          </a:prstGeom>
          <a:solidFill>
            <a:srgbClr val="B90B2E"/>
          </a:solidFill>
        </p:spPr>
        <p:txBody>
          <a:bodyPr wrap="square" lIns="0" tIns="76835" rIns="0" bIns="0" rtlCol="0" vert="horz">
            <a:spAutoFit/>
          </a:bodyPr>
          <a:lstStyle/>
          <a:p>
            <a:pPr marL="26670" marR="19050" indent="311150">
              <a:lnSpc>
                <a:spcPct val="100600"/>
              </a:lnSpc>
              <a:spcBef>
                <a:spcPts val="605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Equity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known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Restricted</a:t>
            </a:r>
            <a:r>
              <a:rPr dirty="0" sz="18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Net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Position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2706" y="378333"/>
            <a:ext cx="11536045" cy="5533390"/>
            <a:chOff x="322706" y="378333"/>
            <a:chExt cx="11536045" cy="55333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387858"/>
              <a:ext cx="10057527" cy="551383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7469" y="383095"/>
              <a:ext cx="11526520" cy="5523865"/>
            </a:xfrm>
            <a:custGeom>
              <a:avLst/>
              <a:gdLst/>
              <a:ahLst/>
              <a:cxnLst/>
              <a:rect l="l" t="t" r="r" b="b"/>
              <a:pathLst>
                <a:path w="11526520" h="5523865">
                  <a:moveTo>
                    <a:pt x="0" y="0"/>
                  </a:moveTo>
                  <a:lnTo>
                    <a:pt x="11526393" y="0"/>
                  </a:lnTo>
                  <a:lnTo>
                    <a:pt x="11526393" y="5523357"/>
                  </a:lnTo>
                  <a:lnTo>
                    <a:pt x="0" y="55233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8530" y="100964"/>
            <a:ext cx="11315065" cy="5817870"/>
            <a:chOff x="438530" y="100964"/>
            <a:chExt cx="11315065" cy="58178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9105" y="574153"/>
              <a:ext cx="8623741" cy="523353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3293" y="105727"/>
              <a:ext cx="11305540" cy="5808345"/>
            </a:xfrm>
            <a:custGeom>
              <a:avLst/>
              <a:gdLst/>
              <a:ahLst/>
              <a:cxnLst/>
              <a:rect l="l" t="t" r="r" b="b"/>
              <a:pathLst>
                <a:path w="11305540" h="5808345">
                  <a:moveTo>
                    <a:pt x="0" y="0"/>
                  </a:moveTo>
                  <a:lnTo>
                    <a:pt x="11305413" y="0"/>
                  </a:lnTo>
                  <a:lnTo>
                    <a:pt x="11305413" y="5808345"/>
                  </a:lnTo>
                  <a:lnTo>
                    <a:pt x="0" y="58083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Who</a:t>
            </a:r>
            <a:r>
              <a:rPr dirty="0" sz="4400" spc="-95"/>
              <a:t> </a:t>
            </a:r>
            <a:r>
              <a:rPr dirty="0" sz="4400"/>
              <a:t>Must</a:t>
            </a:r>
            <a:r>
              <a:rPr dirty="0" sz="4400" spc="-95"/>
              <a:t> </a:t>
            </a:r>
            <a:r>
              <a:rPr dirty="0" sz="4400"/>
              <a:t>Have</a:t>
            </a:r>
            <a:r>
              <a:rPr dirty="0" sz="4400" spc="-80"/>
              <a:t> </a:t>
            </a:r>
            <a:r>
              <a:rPr dirty="0" sz="4400"/>
              <a:t>an</a:t>
            </a:r>
            <a:r>
              <a:rPr dirty="0" sz="4400" spc="-240"/>
              <a:t> </a:t>
            </a:r>
            <a:r>
              <a:rPr dirty="0" sz="4400" spc="-10"/>
              <a:t>Audit?</a:t>
            </a:r>
            <a:endParaRPr sz="44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2</a:t>
            </a:fld>
            <a:endParaRPr sz="1200"/>
          </a:p>
        </p:txBody>
      </p:sp>
      <p:sp>
        <p:nvSpPr>
          <p:cNvPr id="3" name="object 3" descr=""/>
          <p:cNvSpPr txBox="1"/>
          <p:nvPr/>
        </p:nvSpPr>
        <p:spPr>
          <a:xfrm>
            <a:off x="916801" y="1198294"/>
            <a:ext cx="9789160" cy="4353560"/>
          </a:xfrm>
          <a:prstGeom prst="rect">
            <a:avLst/>
          </a:prstGeom>
        </p:spPr>
        <p:txBody>
          <a:bodyPr wrap="square" lIns="0" tIns="205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2800">
                <a:latin typeface="Arial"/>
                <a:cs typeface="Arial"/>
              </a:rPr>
              <a:t>Each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unit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local government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shall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have an annual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audit if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….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52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&gt;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1,500 population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according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latest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U.S.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Census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dirty="0" sz="2800" spc="-25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</a:t>
            </a:r>
            <a:r>
              <a:rPr dirty="0" u="sng" sz="2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$550,000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expenditures</a:t>
            </a:r>
            <a:endParaRPr sz="2800">
              <a:latin typeface="Arial"/>
              <a:cs typeface="Arial"/>
            </a:endParaRPr>
          </a:p>
          <a:p>
            <a:pPr marL="469900" marR="25400" indent="-457834">
              <a:lnSpc>
                <a:spcPct val="80000"/>
              </a:lnSpc>
              <a:spcBef>
                <a:spcPts val="22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Others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require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audit every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two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years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covers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both </a:t>
            </a:r>
            <a:r>
              <a:rPr dirty="0" sz="2800" spc="-10">
                <a:latin typeface="Arial"/>
                <a:cs typeface="Arial"/>
              </a:rPr>
              <a:t>fiscal years</a:t>
            </a:r>
            <a:endParaRPr sz="2800">
              <a:latin typeface="Arial"/>
              <a:cs typeface="Arial"/>
            </a:endParaRPr>
          </a:p>
          <a:p>
            <a:pPr lvl="1" marL="1155700" indent="-457834">
              <a:lnSpc>
                <a:spcPct val="100000"/>
              </a:lnSpc>
              <a:spcBef>
                <a:spcPts val="635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400">
                <a:latin typeface="Arial"/>
                <a:cs typeface="Arial"/>
              </a:rPr>
              <a:t>Agreed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upon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procedures also</a:t>
            </a:r>
            <a:r>
              <a:rPr dirty="0" sz="2400" spc="-10">
                <a:latin typeface="Arial"/>
                <a:cs typeface="Arial"/>
              </a:rPr>
              <a:t> allowed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77602" y="5432234"/>
            <a:ext cx="2491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O.C.G.A.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§36-81-</a:t>
            </a:r>
            <a:r>
              <a:rPr dirty="0" sz="1800" spc="-10">
                <a:latin typeface="Arial"/>
                <a:cs typeface="Arial"/>
              </a:rPr>
              <a:t>7(a)(1)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Notes</a:t>
            </a:r>
            <a:r>
              <a:rPr dirty="0" sz="4400" spc="-110"/>
              <a:t> </a:t>
            </a:r>
            <a:r>
              <a:rPr dirty="0" sz="4400"/>
              <a:t>to</a:t>
            </a:r>
            <a:r>
              <a:rPr dirty="0" sz="4400" spc="-110"/>
              <a:t> </a:t>
            </a:r>
            <a:r>
              <a:rPr dirty="0" sz="4400"/>
              <a:t>the</a:t>
            </a:r>
            <a:r>
              <a:rPr dirty="0" sz="4400" spc="-110"/>
              <a:t> </a:t>
            </a:r>
            <a:r>
              <a:rPr dirty="0" sz="4400"/>
              <a:t>Financial</a:t>
            </a:r>
            <a:r>
              <a:rPr dirty="0" sz="4400" spc="-105"/>
              <a:t> </a:t>
            </a:r>
            <a:r>
              <a:rPr dirty="0" sz="4400" spc="-10"/>
              <a:t>Statements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304319"/>
            <a:ext cx="9800590" cy="422402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70534" algn="l"/>
              </a:tabLst>
            </a:pPr>
            <a:r>
              <a:rPr dirty="0" sz="2000">
                <a:latin typeface="Arial"/>
                <a:cs typeface="Arial"/>
              </a:rPr>
              <a:t>Integral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basic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financial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statements</a:t>
            </a:r>
            <a:endParaRPr sz="2000">
              <a:latin typeface="Arial"/>
              <a:cs typeface="Arial"/>
            </a:endParaRPr>
          </a:p>
          <a:p>
            <a:pPr lvl="1" marL="697865" marR="5080" indent="-228600">
              <a:lnSpc>
                <a:spcPct val="70000"/>
              </a:lnSpc>
              <a:spcBef>
                <a:spcPts val="1205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1700">
                <a:latin typeface="Arial"/>
                <a:cs typeface="Arial"/>
              </a:rPr>
              <a:t>Basic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Financials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Statements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must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include: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“The</a:t>
            </a:r>
            <a:r>
              <a:rPr dirty="0" sz="1700" spc="-55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accompanying</a:t>
            </a:r>
            <a:r>
              <a:rPr dirty="0" sz="1700" spc="-40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notes</a:t>
            </a:r>
            <a:r>
              <a:rPr dirty="0" sz="1700" spc="-50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are</a:t>
            </a:r>
            <a:r>
              <a:rPr dirty="0" sz="1700" spc="-50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an</a:t>
            </a:r>
            <a:r>
              <a:rPr dirty="0" sz="1700" spc="-55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integral</a:t>
            </a:r>
            <a:r>
              <a:rPr dirty="0" sz="1700" spc="-45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part</a:t>
            </a:r>
            <a:r>
              <a:rPr dirty="0" sz="1700" spc="-60" b="1" i="1">
                <a:latin typeface="Arial"/>
                <a:cs typeface="Arial"/>
              </a:rPr>
              <a:t> </a:t>
            </a:r>
            <a:r>
              <a:rPr dirty="0" sz="1700" spc="-25" b="1" i="1">
                <a:latin typeface="Arial"/>
                <a:cs typeface="Arial"/>
              </a:rPr>
              <a:t>of</a:t>
            </a:r>
            <a:r>
              <a:rPr dirty="0" sz="1700" spc="-25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these</a:t>
            </a:r>
            <a:r>
              <a:rPr dirty="0" sz="1700" spc="-55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financial</a:t>
            </a:r>
            <a:r>
              <a:rPr dirty="0" sz="1700" spc="-45" b="1" i="1">
                <a:latin typeface="Arial"/>
                <a:cs typeface="Arial"/>
              </a:rPr>
              <a:t> </a:t>
            </a:r>
            <a:r>
              <a:rPr dirty="0" sz="1700" b="1" i="1">
                <a:latin typeface="Arial"/>
                <a:cs typeface="Arial"/>
              </a:rPr>
              <a:t>statements.”</a:t>
            </a:r>
            <a:r>
              <a:rPr dirty="0" sz="1700" spc="365" b="1" i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(In-</a:t>
            </a:r>
            <a:r>
              <a:rPr dirty="0" sz="1700" b="1">
                <a:latin typeface="Arial"/>
                <a:cs typeface="Arial"/>
              </a:rPr>
              <a:t>depth</a:t>
            </a:r>
            <a:r>
              <a:rPr dirty="0" sz="1700" spc="-114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Analysis)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526415" indent="-457200">
              <a:lnSpc>
                <a:spcPct val="100000"/>
              </a:lnSpc>
              <a:buChar char="•"/>
              <a:tabLst>
                <a:tab pos="526415" algn="l"/>
                <a:tab pos="527685" algn="l"/>
                <a:tab pos="2953385" algn="l"/>
              </a:tabLst>
            </a:pPr>
            <a:r>
              <a:rPr dirty="0" sz="2000">
                <a:latin typeface="Arial"/>
                <a:cs typeface="Arial"/>
              </a:rPr>
              <a:t>Disclose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</a:t>
            </a:r>
            <a:r>
              <a:rPr dirty="0" sz="2000">
                <a:latin typeface="Arial"/>
                <a:cs typeface="Arial"/>
              </a:rPr>
              <a:t>	not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reported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face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statements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526415" indent="-457834">
              <a:lnSpc>
                <a:spcPct val="100000"/>
              </a:lnSpc>
              <a:spcBef>
                <a:spcPts val="1735"/>
              </a:spcBef>
              <a:buChar char="•"/>
              <a:tabLst>
                <a:tab pos="526415" algn="l"/>
                <a:tab pos="527685" algn="l"/>
              </a:tabLst>
            </a:pPr>
            <a:r>
              <a:rPr dirty="0" sz="2000">
                <a:latin typeface="Arial"/>
                <a:cs typeface="Arial"/>
              </a:rPr>
              <a:t>Fair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presentation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526415" indent="-457834">
              <a:lnSpc>
                <a:spcPct val="100000"/>
              </a:lnSpc>
              <a:spcBef>
                <a:spcPts val="1650"/>
              </a:spcBef>
              <a:buChar char="•"/>
              <a:tabLst>
                <a:tab pos="526415" algn="l"/>
                <a:tab pos="527685" algn="l"/>
              </a:tabLst>
            </a:pPr>
            <a:r>
              <a:rPr dirty="0" sz="2000">
                <a:latin typeface="Arial"/>
                <a:cs typeface="Arial"/>
              </a:rPr>
              <a:t>Note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Summary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Significant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Account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Policies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526415" marR="728980" indent="-457200">
              <a:lnSpc>
                <a:spcPct val="70000"/>
              </a:lnSpc>
              <a:buChar char="•"/>
              <a:tabLst>
                <a:tab pos="526415" algn="l"/>
                <a:tab pos="527685" algn="l"/>
              </a:tabLst>
            </a:pPr>
            <a:r>
              <a:rPr dirty="0" sz="2000">
                <a:latin typeface="Arial"/>
                <a:cs typeface="Arial"/>
              </a:rPr>
              <a:t>Additional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Balance,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Deposits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Investments,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Stewardship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&amp; </a:t>
            </a:r>
            <a:r>
              <a:rPr dirty="0" sz="2000">
                <a:latin typeface="Arial"/>
                <a:cs typeface="Arial"/>
              </a:rPr>
              <a:t>Compliance,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Capital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Assets,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Long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Term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Debt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Retirement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Plans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41864" y="117360"/>
            <a:ext cx="1507235" cy="150722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1756"/>
            <a:ext cx="9870440" cy="129921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  <a:tabLst>
                <a:tab pos="1750060" algn="l"/>
              </a:tabLst>
            </a:pPr>
            <a:r>
              <a:rPr dirty="0" sz="4400"/>
              <a:t>Required</a:t>
            </a:r>
            <a:r>
              <a:rPr dirty="0" sz="4400" spc="-190"/>
              <a:t> </a:t>
            </a:r>
            <a:r>
              <a:rPr dirty="0" sz="4400" spc="-10"/>
              <a:t>Supplementary</a:t>
            </a:r>
            <a:r>
              <a:rPr dirty="0" sz="4400" spc="-175"/>
              <a:t> </a:t>
            </a:r>
            <a:r>
              <a:rPr dirty="0" sz="4400" spc="-10"/>
              <a:t>Information (other</a:t>
            </a:r>
            <a:r>
              <a:rPr dirty="0" sz="4400"/>
              <a:t>	than</a:t>
            </a:r>
            <a:r>
              <a:rPr dirty="0" sz="4400" spc="-95"/>
              <a:t> </a:t>
            </a:r>
            <a:r>
              <a:rPr dirty="0" sz="4400" spc="-10"/>
              <a:t>MD&amp;A)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297546"/>
            <a:ext cx="5587365" cy="188277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7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reporting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section</a:t>
            </a:r>
            <a:endParaRPr sz="2800">
              <a:latin typeface="Arial"/>
              <a:cs typeface="Arial"/>
            </a:endParaRPr>
          </a:p>
          <a:p>
            <a:pPr lvl="1" marL="1155065" indent="-456565">
              <a:lnSpc>
                <a:spcPct val="100000"/>
              </a:lnSpc>
              <a:spcBef>
                <a:spcPts val="925"/>
              </a:spcBef>
              <a:buChar char="•"/>
              <a:tabLst>
                <a:tab pos="1155065" algn="l"/>
                <a:tab pos="1155700" algn="l"/>
              </a:tabLst>
            </a:pPr>
            <a:r>
              <a:rPr dirty="0" sz="2400">
                <a:latin typeface="Arial"/>
                <a:cs typeface="Arial"/>
              </a:rPr>
              <a:t>Budgetary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comparison</a:t>
            </a:r>
            <a:endParaRPr sz="2400">
              <a:latin typeface="Arial"/>
              <a:cs typeface="Arial"/>
            </a:endParaRPr>
          </a:p>
          <a:p>
            <a:pPr lvl="1" marL="1155065" indent="-457200">
              <a:lnSpc>
                <a:spcPct val="100000"/>
              </a:lnSpc>
              <a:spcBef>
                <a:spcPts val="310"/>
              </a:spcBef>
              <a:buChar char="•"/>
              <a:tabLst>
                <a:tab pos="1155065" algn="l"/>
                <a:tab pos="1155700" algn="l"/>
              </a:tabLst>
            </a:pP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Employment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Benefits</a:t>
            </a:r>
            <a:endParaRPr sz="2400">
              <a:latin typeface="Arial"/>
              <a:cs typeface="Arial"/>
            </a:endParaRPr>
          </a:p>
          <a:p>
            <a:pPr lvl="1" marL="1155065" indent="-457200">
              <a:lnSpc>
                <a:spcPct val="100000"/>
              </a:lnSpc>
              <a:spcBef>
                <a:spcPts val="310"/>
              </a:spcBef>
              <a:buChar char="•"/>
              <a:tabLst>
                <a:tab pos="1155065" algn="l"/>
                <a:tab pos="1155700" algn="l"/>
              </a:tabLst>
            </a:pPr>
            <a:r>
              <a:rPr dirty="0" sz="2400">
                <a:latin typeface="Arial"/>
                <a:cs typeface="Arial"/>
              </a:rPr>
              <a:t>Pension</a:t>
            </a:r>
            <a:r>
              <a:rPr dirty="0" sz="2400" spc="-10">
                <a:latin typeface="Arial"/>
                <a:cs typeface="Arial"/>
              </a:rPr>
              <a:t> 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450" y="3904596"/>
            <a:ext cx="2033098" cy="181486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107" y="620530"/>
            <a:ext cx="10440534" cy="515728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845" y="433047"/>
            <a:ext cx="10744893" cy="5243161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27" y="674722"/>
            <a:ext cx="9931393" cy="441783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839" y="442781"/>
            <a:ext cx="11288491" cy="530935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12</a:t>
            </a:fld>
            <a:endParaRPr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Statistical</a:t>
            </a:r>
            <a:r>
              <a:rPr dirty="0" spc="-20"/>
              <a:t> </a:t>
            </a:r>
            <a:r>
              <a:rPr dirty="0" spc="-10"/>
              <a:t>Section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2230" y="1482984"/>
            <a:ext cx="10528300" cy="4218305"/>
            <a:chOff x="832230" y="1482984"/>
            <a:chExt cx="10528300" cy="4218305"/>
          </a:xfrm>
        </p:grpSpPr>
        <p:sp>
          <p:nvSpPr>
            <p:cNvPr id="4" name="object 4" descr=""/>
            <p:cNvSpPr/>
            <p:nvPr/>
          </p:nvSpPr>
          <p:spPr>
            <a:xfrm>
              <a:off x="838580" y="1902333"/>
              <a:ext cx="10515600" cy="3792854"/>
            </a:xfrm>
            <a:custGeom>
              <a:avLst/>
              <a:gdLst/>
              <a:ahLst/>
              <a:cxnLst/>
              <a:rect l="l" t="t" r="r" b="b"/>
              <a:pathLst>
                <a:path w="10515600" h="3792854">
                  <a:moveTo>
                    <a:pt x="0" y="0"/>
                  </a:moveTo>
                  <a:lnTo>
                    <a:pt x="10515600" y="0"/>
                  </a:lnTo>
                  <a:lnTo>
                    <a:pt x="10515600" y="3792474"/>
                  </a:lnTo>
                  <a:lnTo>
                    <a:pt x="0" y="379247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64361" y="1489334"/>
              <a:ext cx="7360920" cy="826769"/>
            </a:xfrm>
            <a:custGeom>
              <a:avLst/>
              <a:gdLst/>
              <a:ahLst/>
              <a:cxnLst/>
              <a:rect l="l" t="t" r="r" b="b"/>
              <a:pathLst>
                <a:path w="7360920" h="826769">
                  <a:moveTo>
                    <a:pt x="7223125" y="0"/>
                  </a:moveTo>
                  <a:lnTo>
                    <a:pt x="137795" y="0"/>
                  </a:lnTo>
                  <a:lnTo>
                    <a:pt x="94242" y="7024"/>
                  </a:lnTo>
                  <a:lnTo>
                    <a:pt x="56416" y="26583"/>
                  </a:lnTo>
                  <a:lnTo>
                    <a:pt x="26587" y="56411"/>
                  </a:lnTo>
                  <a:lnTo>
                    <a:pt x="7025" y="94237"/>
                  </a:lnTo>
                  <a:lnTo>
                    <a:pt x="0" y="137795"/>
                  </a:lnTo>
                  <a:lnTo>
                    <a:pt x="0" y="688962"/>
                  </a:lnTo>
                  <a:lnTo>
                    <a:pt x="7025" y="732520"/>
                  </a:lnTo>
                  <a:lnTo>
                    <a:pt x="26587" y="770350"/>
                  </a:lnTo>
                  <a:lnTo>
                    <a:pt x="56416" y="800181"/>
                  </a:lnTo>
                  <a:lnTo>
                    <a:pt x="94242" y="819744"/>
                  </a:lnTo>
                  <a:lnTo>
                    <a:pt x="137795" y="826770"/>
                  </a:lnTo>
                  <a:lnTo>
                    <a:pt x="7223125" y="826770"/>
                  </a:lnTo>
                  <a:lnTo>
                    <a:pt x="7266677" y="819744"/>
                  </a:lnTo>
                  <a:lnTo>
                    <a:pt x="7304503" y="800181"/>
                  </a:lnTo>
                  <a:lnTo>
                    <a:pt x="7334332" y="770350"/>
                  </a:lnTo>
                  <a:lnTo>
                    <a:pt x="7353894" y="732520"/>
                  </a:lnTo>
                  <a:lnTo>
                    <a:pt x="7360920" y="688962"/>
                  </a:lnTo>
                  <a:lnTo>
                    <a:pt x="7360920" y="137795"/>
                  </a:lnTo>
                  <a:lnTo>
                    <a:pt x="7353894" y="94237"/>
                  </a:lnTo>
                  <a:lnTo>
                    <a:pt x="7334332" y="56411"/>
                  </a:lnTo>
                  <a:lnTo>
                    <a:pt x="7304503" y="26583"/>
                  </a:lnTo>
                  <a:lnTo>
                    <a:pt x="7266677" y="7024"/>
                  </a:lnTo>
                  <a:lnTo>
                    <a:pt x="7223125" y="0"/>
                  </a:lnTo>
                  <a:close/>
                </a:path>
              </a:pathLst>
            </a:custGeom>
            <a:solidFill>
              <a:srgbClr val="003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64361" y="1489334"/>
              <a:ext cx="7360920" cy="826769"/>
            </a:xfrm>
            <a:custGeom>
              <a:avLst/>
              <a:gdLst/>
              <a:ahLst/>
              <a:cxnLst/>
              <a:rect l="l" t="t" r="r" b="b"/>
              <a:pathLst>
                <a:path w="7360920" h="826769">
                  <a:moveTo>
                    <a:pt x="0" y="137795"/>
                  </a:moveTo>
                  <a:lnTo>
                    <a:pt x="7025" y="94237"/>
                  </a:lnTo>
                  <a:lnTo>
                    <a:pt x="26587" y="56411"/>
                  </a:lnTo>
                  <a:lnTo>
                    <a:pt x="56416" y="26583"/>
                  </a:lnTo>
                  <a:lnTo>
                    <a:pt x="94242" y="7024"/>
                  </a:lnTo>
                  <a:lnTo>
                    <a:pt x="137795" y="0"/>
                  </a:lnTo>
                  <a:lnTo>
                    <a:pt x="7223125" y="0"/>
                  </a:lnTo>
                  <a:lnTo>
                    <a:pt x="7266677" y="7024"/>
                  </a:lnTo>
                  <a:lnTo>
                    <a:pt x="7304503" y="26583"/>
                  </a:lnTo>
                  <a:lnTo>
                    <a:pt x="7334332" y="56411"/>
                  </a:lnTo>
                  <a:lnTo>
                    <a:pt x="7353894" y="94237"/>
                  </a:lnTo>
                  <a:lnTo>
                    <a:pt x="7360920" y="137795"/>
                  </a:lnTo>
                  <a:lnTo>
                    <a:pt x="7360920" y="688962"/>
                  </a:lnTo>
                  <a:lnTo>
                    <a:pt x="7353894" y="732520"/>
                  </a:lnTo>
                  <a:lnTo>
                    <a:pt x="7334332" y="770350"/>
                  </a:lnTo>
                  <a:lnTo>
                    <a:pt x="7304503" y="800181"/>
                  </a:lnTo>
                  <a:lnTo>
                    <a:pt x="7266677" y="819744"/>
                  </a:lnTo>
                  <a:lnTo>
                    <a:pt x="7223125" y="826770"/>
                  </a:lnTo>
                  <a:lnTo>
                    <a:pt x="137795" y="826770"/>
                  </a:lnTo>
                  <a:lnTo>
                    <a:pt x="94242" y="819744"/>
                  </a:lnTo>
                  <a:lnTo>
                    <a:pt x="56416" y="800181"/>
                  </a:lnTo>
                  <a:lnTo>
                    <a:pt x="26587" y="770350"/>
                  </a:lnTo>
                  <a:lnTo>
                    <a:pt x="7025" y="732520"/>
                  </a:lnTo>
                  <a:lnTo>
                    <a:pt x="0" y="688962"/>
                  </a:lnTo>
                  <a:lnTo>
                    <a:pt x="0" y="1377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641627" y="1642089"/>
            <a:ext cx="6579870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GASB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44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Trending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68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Financial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trends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Revenue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capacity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Debt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capacity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Demographics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economy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Operating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Additional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information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may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</a:t>
            </a:r>
            <a:r>
              <a:rPr dirty="0" sz="2800" spc="-10">
                <a:latin typeface="Arial"/>
                <a:cs typeface="Arial"/>
              </a:rPr>
              <a:t> reported</a:t>
            </a:r>
            <a:endParaRPr sz="2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800">
                <a:latin typeface="Arial"/>
                <a:cs typeface="Arial"/>
              </a:rPr>
              <a:t>All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methods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assumptions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explained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6078" y="230463"/>
            <a:ext cx="1232044" cy="1099647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25"/>
              <a:t>46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Free</a:t>
            </a:r>
            <a:r>
              <a:rPr dirty="0" spc="-15"/>
              <a:t> </a:t>
            </a:r>
            <a:r>
              <a:rPr dirty="0" spc="-10"/>
              <a:t>Resource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dirty="0"/>
              <a:t>Compliance</a:t>
            </a:r>
            <a:r>
              <a:rPr dirty="0" spc="-145"/>
              <a:t> </a:t>
            </a:r>
            <a:r>
              <a:rPr dirty="0"/>
              <a:t>Auditing is</a:t>
            </a:r>
            <a:r>
              <a:rPr dirty="0" spc="-10"/>
              <a:t> </a:t>
            </a:r>
            <a:r>
              <a:rPr dirty="0"/>
              <a:t>available</a:t>
            </a:r>
            <a:r>
              <a:rPr dirty="0" spc="10"/>
              <a:t> </a:t>
            </a:r>
            <a:r>
              <a:rPr dirty="0"/>
              <a:t>as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download,</a:t>
            </a:r>
            <a:r>
              <a:rPr dirty="0" spc="5"/>
              <a:t> </a:t>
            </a:r>
            <a:r>
              <a:rPr dirty="0"/>
              <a:t>presented </a:t>
            </a:r>
            <a:r>
              <a:rPr dirty="0" spc="-25"/>
              <a:t>in </a:t>
            </a:r>
            <a:r>
              <a:rPr dirty="0"/>
              <a:t>PDF</a:t>
            </a:r>
            <a:r>
              <a:rPr dirty="0" spc="-10"/>
              <a:t> format</a:t>
            </a:r>
          </a:p>
          <a:p>
            <a:pPr marL="12700" marR="1016635">
              <a:lnSpc>
                <a:spcPts val="3020"/>
              </a:lnSpc>
              <a:spcBef>
                <a:spcPts val="2205"/>
              </a:spcBef>
            </a:pPr>
            <a:r>
              <a:rPr dirty="0" u="sng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hlinkClick r:id="rId2"/>
              </a:rPr>
              <a:t>https://cviog.uga.edu/publications/compliance-auditing-</a:t>
            </a:r>
            <a:r>
              <a:rPr dirty="0" spc="-10">
                <a:solidFill>
                  <a:srgbClr val="B90B2E"/>
                </a:solidFill>
                <a:hlinkClick r:id="rId2"/>
              </a:rPr>
              <a:t> </a:t>
            </a:r>
            <a:r>
              <a:rPr dirty="0" u="sng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hlinkClick r:id="rId2"/>
              </a:rPr>
              <a:t>publication.html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2" y="3368040"/>
            <a:ext cx="1895855" cy="236143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25"/>
              <a:t>46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dirty="0" spc="-5"/>
              <a:t> </a:t>
            </a:r>
            <a:r>
              <a:rPr dirty="0" spc="-10"/>
              <a:t>Resources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25"/>
              <a:t>46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818" y="1324803"/>
            <a:ext cx="10137775" cy="4011929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r" marR="3964304">
              <a:lnSpc>
                <a:spcPct val="100000"/>
              </a:lnSpc>
              <a:spcBef>
                <a:spcPts val="675"/>
              </a:spcBef>
            </a:pPr>
            <a:r>
              <a:rPr dirty="0" sz="2600">
                <a:latin typeface="Arial"/>
                <a:cs typeface="Arial"/>
              </a:rPr>
              <a:t>ACCG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u="sng" sz="2600" spc="-2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2"/>
              </a:rPr>
              <a:t>www.accg.org</a:t>
            </a:r>
            <a:r>
              <a:rPr dirty="0" sz="2600" spc="-30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Publications</a:t>
            </a:r>
            <a:endParaRPr sz="2600">
              <a:latin typeface="Arial"/>
              <a:cs typeface="Arial"/>
            </a:endParaRPr>
          </a:p>
          <a:p>
            <a:pPr algn="r" marL="228600" marR="3938904" indent="-229235">
              <a:lnSpc>
                <a:spcPts val="3110"/>
              </a:lnSpc>
              <a:spcBef>
                <a:spcPts val="580"/>
              </a:spcBef>
              <a:buChar char="•"/>
              <a:tabLst>
                <a:tab pos="229235" algn="l"/>
              </a:tabLst>
            </a:pPr>
            <a:r>
              <a:rPr dirty="0" sz="2600">
                <a:latin typeface="Arial"/>
                <a:cs typeface="Arial"/>
              </a:rPr>
              <a:t>Handbook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Commissioners</a:t>
            </a:r>
            <a:endParaRPr sz="2600">
              <a:latin typeface="Arial"/>
              <a:cs typeface="Arial"/>
            </a:endParaRPr>
          </a:p>
          <a:p>
            <a:pPr marL="698500" indent="-229235">
              <a:lnSpc>
                <a:spcPts val="3110"/>
              </a:lnSpc>
              <a:buChar char="•"/>
              <a:tabLst>
                <a:tab pos="699135" algn="l"/>
              </a:tabLst>
            </a:pPr>
            <a:r>
              <a:rPr dirty="0" sz="2600">
                <a:latin typeface="Arial"/>
                <a:cs typeface="Arial"/>
              </a:rPr>
              <a:t>ACCG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Guidebooks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2600" spc="-10">
                <a:latin typeface="Arial"/>
                <a:cs typeface="Arial"/>
              </a:rPr>
              <a:t>GMA</a:t>
            </a:r>
            <a:r>
              <a:rPr dirty="0" sz="2600" spc="-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Handbooks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&amp;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Publications</a:t>
            </a:r>
            <a:endParaRPr sz="2600">
              <a:latin typeface="Arial"/>
              <a:cs typeface="Arial"/>
            </a:endParaRPr>
          </a:p>
          <a:p>
            <a:pPr lvl="1" marL="1155700" indent="-457834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Char char="•"/>
              <a:tabLst>
                <a:tab pos="1155700" algn="l"/>
                <a:tab pos="1156335" algn="l"/>
              </a:tabLst>
            </a:pPr>
            <a:r>
              <a:rPr dirty="0" u="sng" sz="22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https://www.gacities.com/Resources/GMA-Handbooks-Publications.aspx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2600">
                <a:latin typeface="Arial"/>
                <a:cs typeface="Arial"/>
              </a:rPr>
              <a:t>CVIOG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Includes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Free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Videos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Tutorials</a:t>
            </a:r>
            <a:endParaRPr sz="2600">
              <a:latin typeface="Arial"/>
              <a:cs typeface="Arial"/>
            </a:endParaRPr>
          </a:p>
          <a:p>
            <a:pPr marL="12700" marR="1445895">
              <a:lnSpc>
                <a:spcPts val="4700"/>
              </a:lnSpc>
              <a:spcBef>
                <a:spcPts val="210"/>
              </a:spcBef>
            </a:pPr>
            <a:r>
              <a:rPr dirty="0" u="sng" sz="2600" spc="-2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4"/>
              </a:rPr>
              <a:t>http://cviog.uga.edu/publications/public-</a:t>
            </a:r>
            <a:r>
              <a:rPr dirty="0" u="sng" sz="26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4"/>
              </a:rPr>
              <a:t>resources.html</a:t>
            </a:r>
            <a:r>
              <a:rPr dirty="0" sz="2600" spc="-10">
                <a:solidFill>
                  <a:srgbClr val="B90B2E"/>
                </a:solidFill>
                <a:latin typeface="Arial"/>
                <a:cs typeface="Arial"/>
              </a:rPr>
              <a:t> </a:t>
            </a:r>
            <a:r>
              <a:rPr dirty="0" u="sng" sz="26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5"/>
              </a:rPr>
              <a:t>www.gfoa.org</a:t>
            </a:r>
            <a:r>
              <a:rPr dirty="0" sz="2600" spc="-10">
                <a:latin typeface="Arial"/>
                <a:cs typeface="Arial"/>
              </a:rPr>
              <a:t>,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Best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Practices,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Advisories,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Resources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903720" cy="6858000"/>
            <a:chOff x="0" y="0"/>
            <a:chExt cx="690372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765" y="1699260"/>
              <a:ext cx="3742054" cy="5158740"/>
            </a:xfrm>
            <a:custGeom>
              <a:avLst/>
              <a:gdLst/>
              <a:ahLst/>
              <a:cxnLst/>
              <a:rect l="l" t="t" r="r" b="b"/>
              <a:pathLst>
                <a:path w="3742054" h="5158739">
                  <a:moveTo>
                    <a:pt x="0" y="0"/>
                  </a:moveTo>
                  <a:lnTo>
                    <a:pt x="0" y="5158740"/>
                  </a:lnTo>
                  <a:lnTo>
                    <a:pt x="3741572" y="5158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0A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03719" cy="52859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863596" y="1507235"/>
              <a:ext cx="468630" cy="169545"/>
            </a:xfrm>
            <a:custGeom>
              <a:avLst/>
              <a:gdLst/>
              <a:ahLst/>
              <a:cxnLst/>
              <a:rect l="l" t="t" r="r" b="b"/>
              <a:pathLst>
                <a:path w="468629" h="169544">
                  <a:moveTo>
                    <a:pt x="39624" y="3048"/>
                  </a:moveTo>
                  <a:lnTo>
                    <a:pt x="0" y="3048"/>
                  </a:lnTo>
                  <a:lnTo>
                    <a:pt x="0" y="166878"/>
                  </a:lnTo>
                  <a:lnTo>
                    <a:pt x="39624" y="166878"/>
                  </a:lnTo>
                  <a:lnTo>
                    <a:pt x="39624" y="3048"/>
                  </a:lnTo>
                  <a:close/>
                </a:path>
                <a:path w="468629" h="169544">
                  <a:moveTo>
                    <a:pt x="468617" y="84518"/>
                  </a:moveTo>
                  <a:lnTo>
                    <a:pt x="459943" y="33401"/>
                  </a:lnTo>
                  <a:lnTo>
                    <a:pt x="426948" y="2946"/>
                  </a:lnTo>
                  <a:lnTo>
                    <a:pt x="426948" y="84518"/>
                  </a:lnTo>
                  <a:lnTo>
                    <a:pt x="426656" y="99123"/>
                  </a:lnTo>
                  <a:lnTo>
                    <a:pt x="414540" y="135928"/>
                  </a:lnTo>
                  <a:lnTo>
                    <a:pt x="402069" y="135928"/>
                  </a:lnTo>
                  <a:lnTo>
                    <a:pt x="390194" y="98780"/>
                  </a:lnTo>
                  <a:lnTo>
                    <a:pt x="389902" y="84518"/>
                  </a:lnTo>
                  <a:lnTo>
                    <a:pt x="390194" y="70040"/>
                  </a:lnTo>
                  <a:lnTo>
                    <a:pt x="402132" y="33235"/>
                  </a:lnTo>
                  <a:lnTo>
                    <a:pt x="414604" y="33235"/>
                  </a:lnTo>
                  <a:lnTo>
                    <a:pt x="426669" y="70053"/>
                  </a:lnTo>
                  <a:lnTo>
                    <a:pt x="426948" y="84518"/>
                  </a:lnTo>
                  <a:lnTo>
                    <a:pt x="426948" y="2946"/>
                  </a:lnTo>
                  <a:lnTo>
                    <a:pt x="422160" y="1346"/>
                  </a:lnTo>
                  <a:lnTo>
                    <a:pt x="408305" y="0"/>
                  </a:lnTo>
                  <a:lnTo>
                    <a:pt x="382016" y="5295"/>
                  </a:lnTo>
                  <a:lnTo>
                    <a:pt x="363245" y="21132"/>
                  </a:lnTo>
                  <a:lnTo>
                    <a:pt x="351980" y="47548"/>
                  </a:lnTo>
                  <a:lnTo>
                    <a:pt x="348221" y="84518"/>
                  </a:lnTo>
                  <a:lnTo>
                    <a:pt x="349173" y="103873"/>
                  </a:lnTo>
                  <a:lnTo>
                    <a:pt x="363347" y="147396"/>
                  </a:lnTo>
                  <a:lnTo>
                    <a:pt x="408419" y="169164"/>
                  </a:lnTo>
                  <a:lnTo>
                    <a:pt x="434759" y="163880"/>
                  </a:lnTo>
                  <a:lnTo>
                    <a:pt x="453567" y="148005"/>
                  </a:lnTo>
                  <a:lnTo>
                    <a:pt x="458724" y="135928"/>
                  </a:lnTo>
                  <a:lnTo>
                    <a:pt x="464858" y="121551"/>
                  </a:lnTo>
                  <a:lnTo>
                    <a:pt x="468617" y="845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5985" y="1510283"/>
              <a:ext cx="112013" cy="1638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6194" y="1510283"/>
              <a:ext cx="111251" cy="16382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332226" y="1510283"/>
              <a:ext cx="497840" cy="165100"/>
            </a:xfrm>
            <a:custGeom>
              <a:avLst/>
              <a:gdLst/>
              <a:ahLst/>
              <a:cxnLst/>
              <a:rect l="l" t="t" r="r" b="b"/>
              <a:pathLst>
                <a:path w="497839" h="165100">
                  <a:moveTo>
                    <a:pt x="121158" y="0"/>
                  </a:moveTo>
                  <a:lnTo>
                    <a:pt x="86766" y="0"/>
                  </a:lnTo>
                  <a:lnTo>
                    <a:pt x="63525" y="121208"/>
                  </a:lnTo>
                  <a:lnTo>
                    <a:pt x="41046" y="0"/>
                  </a:lnTo>
                  <a:lnTo>
                    <a:pt x="0" y="0"/>
                  </a:lnTo>
                  <a:lnTo>
                    <a:pt x="38646" y="163715"/>
                  </a:lnTo>
                  <a:lnTo>
                    <a:pt x="81635" y="164592"/>
                  </a:lnTo>
                  <a:lnTo>
                    <a:pt x="121158" y="0"/>
                  </a:lnTo>
                  <a:close/>
                </a:path>
                <a:path w="497839" h="165100">
                  <a:moveTo>
                    <a:pt x="242316" y="163830"/>
                  </a:moveTo>
                  <a:lnTo>
                    <a:pt x="233045" y="130898"/>
                  </a:lnTo>
                  <a:lnTo>
                    <a:pt x="224053" y="98920"/>
                  </a:lnTo>
                  <a:lnTo>
                    <a:pt x="207048" y="38455"/>
                  </a:lnTo>
                  <a:lnTo>
                    <a:pt x="196227" y="0"/>
                  </a:lnTo>
                  <a:lnTo>
                    <a:pt x="187185" y="0"/>
                  </a:lnTo>
                  <a:lnTo>
                    <a:pt x="187185" y="98920"/>
                  </a:lnTo>
                  <a:lnTo>
                    <a:pt x="160528" y="98920"/>
                  </a:lnTo>
                  <a:lnTo>
                    <a:pt x="173558" y="38455"/>
                  </a:lnTo>
                  <a:lnTo>
                    <a:pt x="187185" y="98920"/>
                  </a:lnTo>
                  <a:lnTo>
                    <a:pt x="187185" y="0"/>
                  </a:lnTo>
                  <a:lnTo>
                    <a:pt x="157353" y="0"/>
                  </a:lnTo>
                  <a:lnTo>
                    <a:pt x="108966" y="163830"/>
                  </a:lnTo>
                  <a:lnTo>
                    <a:pt x="145465" y="163830"/>
                  </a:lnTo>
                  <a:lnTo>
                    <a:pt x="153301" y="130898"/>
                  </a:lnTo>
                  <a:lnTo>
                    <a:pt x="194233" y="130898"/>
                  </a:lnTo>
                  <a:lnTo>
                    <a:pt x="202184" y="163830"/>
                  </a:lnTo>
                  <a:lnTo>
                    <a:pt x="242316" y="163830"/>
                  </a:lnTo>
                  <a:close/>
                </a:path>
                <a:path w="497839" h="165100">
                  <a:moveTo>
                    <a:pt x="332994" y="0"/>
                  </a:moveTo>
                  <a:lnTo>
                    <a:pt x="228600" y="0"/>
                  </a:lnTo>
                  <a:lnTo>
                    <a:pt x="228600" y="34290"/>
                  </a:lnTo>
                  <a:lnTo>
                    <a:pt x="260413" y="34290"/>
                  </a:lnTo>
                  <a:lnTo>
                    <a:pt x="260413" y="163830"/>
                  </a:lnTo>
                  <a:lnTo>
                    <a:pt x="300342" y="163830"/>
                  </a:lnTo>
                  <a:lnTo>
                    <a:pt x="300342" y="34290"/>
                  </a:lnTo>
                  <a:lnTo>
                    <a:pt x="332994" y="34290"/>
                  </a:lnTo>
                  <a:lnTo>
                    <a:pt x="332994" y="0"/>
                  </a:lnTo>
                  <a:close/>
                </a:path>
                <a:path w="497839" h="165100">
                  <a:moveTo>
                    <a:pt x="444246" y="0"/>
                  </a:moveTo>
                  <a:lnTo>
                    <a:pt x="342900" y="0"/>
                  </a:lnTo>
                  <a:lnTo>
                    <a:pt x="342900" y="31750"/>
                  </a:lnTo>
                  <a:lnTo>
                    <a:pt x="342900" y="64770"/>
                  </a:lnTo>
                  <a:lnTo>
                    <a:pt x="342900" y="96520"/>
                  </a:lnTo>
                  <a:lnTo>
                    <a:pt x="342900" y="130810"/>
                  </a:lnTo>
                  <a:lnTo>
                    <a:pt x="342900" y="163830"/>
                  </a:lnTo>
                  <a:lnTo>
                    <a:pt x="444246" y="163830"/>
                  </a:lnTo>
                  <a:lnTo>
                    <a:pt x="444246" y="130810"/>
                  </a:lnTo>
                  <a:lnTo>
                    <a:pt x="382612" y="130810"/>
                  </a:lnTo>
                  <a:lnTo>
                    <a:pt x="382612" y="96520"/>
                  </a:lnTo>
                  <a:lnTo>
                    <a:pt x="430491" y="96520"/>
                  </a:lnTo>
                  <a:lnTo>
                    <a:pt x="430491" y="64770"/>
                  </a:lnTo>
                  <a:lnTo>
                    <a:pt x="382612" y="64770"/>
                  </a:lnTo>
                  <a:lnTo>
                    <a:pt x="382612" y="31750"/>
                  </a:lnTo>
                  <a:lnTo>
                    <a:pt x="444246" y="31750"/>
                  </a:lnTo>
                  <a:lnTo>
                    <a:pt x="444246" y="0"/>
                  </a:lnTo>
                  <a:close/>
                </a:path>
                <a:path w="497839" h="165100">
                  <a:moveTo>
                    <a:pt x="497586" y="123444"/>
                  </a:moveTo>
                  <a:lnTo>
                    <a:pt x="460248" y="123444"/>
                  </a:lnTo>
                  <a:lnTo>
                    <a:pt x="460248" y="163830"/>
                  </a:lnTo>
                  <a:lnTo>
                    <a:pt x="497586" y="163830"/>
                  </a:lnTo>
                  <a:lnTo>
                    <a:pt x="497586" y="123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4629" y="5999878"/>
              <a:ext cx="76141" cy="1775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7644" y="4894215"/>
              <a:ext cx="66294" cy="7696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5995" y="4995565"/>
              <a:ext cx="86867" cy="6351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360055" y="5844428"/>
              <a:ext cx="62230" cy="67945"/>
            </a:xfrm>
            <a:custGeom>
              <a:avLst/>
              <a:gdLst/>
              <a:ahLst/>
              <a:cxnLst/>
              <a:rect l="l" t="t" r="r" b="b"/>
              <a:pathLst>
                <a:path w="62229" h="67945">
                  <a:moveTo>
                    <a:pt x="8356" y="0"/>
                  </a:moveTo>
                  <a:lnTo>
                    <a:pt x="0" y="7112"/>
                  </a:lnTo>
                  <a:lnTo>
                    <a:pt x="51587" y="67818"/>
                  </a:lnTo>
                  <a:lnTo>
                    <a:pt x="61722" y="59029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234590" y="5103008"/>
            <a:ext cx="62439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ONLINE</a:t>
            </a:r>
            <a:r>
              <a:rPr dirty="0" sz="1500" spc="-4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COURSES</a:t>
            </a:r>
            <a:r>
              <a:rPr dirty="0" sz="1500" spc="-4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•</a:t>
            </a:r>
            <a:r>
              <a:rPr dirty="0" sz="1500" spc="-2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LEADERSHIP</a:t>
            </a:r>
            <a:r>
              <a:rPr dirty="0" sz="1500" spc="-4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DEVELOPMENT</a:t>
            </a:r>
            <a:r>
              <a:rPr dirty="0" sz="1500" spc="-4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•</a:t>
            </a:r>
            <a:r>
              <a:rPr dirty="0" sz="1500" spc="-1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ECONOMIC</a:t>
            </a:r>
            <a:r>
              <a:rPr dirty="0" sz="1500" spc="-3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DEVELOPMENT</a:t>
            </a:r>
            <a:r>
              <a:rPr dirty="0" sz="1500" spc="-3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TRAINING</a:t>
            </a:r>
            <a:endParaRPr sz="1500">
              <a:latin typeface="Franklin Gothic Medium Cond"/>
              <a:cs typeface="Franklin Gothic Medium Cond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1535152" y="6167628"/>
            <a:ext cx="657225" cy="368300"/>
          </a:xfrm>
          <a:custGeom>
            <a:avLst/>
            <a:gdLst/>
            <a:ahLst/>
            <a:cxnLst/>
            <a:rect l="l" t="t" r="r" b="b"/>
            <a:pathLst>
              <a:path w="657225" h="368300">
                <a:moveTo>
                  <a:pt x="656856" y="0"/>
                </a:moveTo>
                <a:lnTo>
                  <a:pt x="110909" y="0"/>
                </a:lnTo>
                <a:lnTo>
                  <a:pt x="0" y="184035"/>
                </a:lnTo>
                <a:lnTo>
                  <a:pt x="110909" y="368046"/>
                </a:lnTo>
                <a:lnTo>
                  <a:pt x="656856" y="368046"/>
                </a:lnTo>
                <a:lnTo>
                  <a:pt x="656856" y="0"/>
                </a:lnTo>
                <a:close/>
              </a:path>
            </a:pathLst>
          </a:custGeom>
          <a:solidFill>
            <a:srgbClr val="B90A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973823" y="1039367"/>
            <a:ext cx="182880" cy="842010"/>
          </a:xfrm>
          <a:custGeom>
            <a:avLst/>
            <a:gdLst/>
            <a:ahLst/>
            <a:cxnLst/>
            <a:rect l="l" t="t" r="r" b="b"/>
            <a:pathLst>
              <a:path w="182879" h="842010">
                <a:moveTo>
                  <a:pt x="182879" y="0"/>
                </a:moveTo>
                <a:lnTo>
                  <a:pt x="0" y="0"/>
                </a:lnTo>
                <a:lnTo>
                  <a:pt x="0" y="842010"/>
                </a:lnTo>
                <a:lnTo>
                  <a:pt x="182879" y="842010"/>
                </a:lnTo>
                <a:lnTo>
                  <a:pt x="182879" y="0"/>
                </a:lnTo>
                <a:close/>
              </a:path>
            </a:pathLst>
          </a:custGeom>
          <a:solidFill>
            <a:srgbClr val="B90B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9239784" y="213752"/>
            <a:ext cx="370840" cy="300990"/>
            <a:chOff x="9239784" y="213752"/>
            <a:chExt cx="370840" cy="300990"/>
          </a:xfrm>
        </p:grpSpPr>
        <p:sp>
          <p:nvSpPr>
            <p:cNvPr id="17" name="object 17" descr=""/>
            <p:cNvSpPr/>
            <p:nvPr/>
          </p:nvSpPr>
          <p:spPr>
            <a:xfrm>
              <a:off x="9312400" y="213752"/>
              <a:ext cx="298450" cy="300990"/>
            </a:xfrm>
            <a:custGeom>
              <a:avLst/>
              <a:gdLst/>
              <a:ahLst/>
              <a:cxnLst/>
              <a:rect l="l" t="t" r="r" b="b"/>
              <a:pathLst>
                <a:path w="298450" h="300990">
                  <a:moveTo>
                    <a:pt x="297942" y="124320"/>
                  </a:moveTo>
                  <a:lnTo>
                    <a:pt x="4902" y="124320"/>
                  </a:lnTo>
                  <a:lnTo>
                    <a:pt x="7391" y="124459"/>
                  </a:lnTo>
                  <a:lnTo>
                    <a:pt x="15240" y="124459"/>
                  </a:lnTo>
                  <a:lnTo>
                    <a:pt x="22783" y="127393"/>
                  </a:lnTo>
                  <a:lnTo>
                    <a:pt x="97243" y="198412"/>
                  </a:lnTo>
                  <a:lnTo>
                    <a:pt x="105844" y="221091"/>
                  </a:lnTo>
                  <a:lnTo>
                    <a:pt x="103847" y="229247"/>
                  </a:lnTo>
                  <a:lnTo>
                    <a:pt x="100761" y="236296"/>
                  </a:lnTo>
                  <a:lnTo>
                    <a:pt x="94894" y="241896"/>
                  </a:lnTo>
                  <a:lnTo>
                    <a:pt x="87515" y="244855"/>
                  </a:lnTo>
                  <a:lnTo>
                    <a:pt x="87541" y="295681"/>
                  </a:lnTo>
                  <a:lnTo>
                    <a:pt x="87147" y="298183"/>
                  </a:lnTo>
                  <a:lnTo>
                    <a:pt x="86347" y="300596"/>
                  </a:lnTo>
                  <a:lnTo>
                    <a:pt x="289775" y="300596"/>
                  </a:lnTo>
                  <a:lnTo>
                    <a:pt x="294170" y="300697"/>
                  </a:lnTo>
                  <a:lnTo>
                    <a:pt x="297827" y="297370"/>
                  </a:lnTo>
                  <a:lnTo>
                    <a:pt x="297942" y="269405"/>
                  </a:lnTo>
                  <a:lnTo>
                    <a:pt x="174891" y="269405"/>
                  </a:lnTo>
                  <a:lnTo>
                    <a:pt x="173494" y="268096"/>
                  </a:lnTo>
                  <a:lnTo>
                    <a:pt x="173534" y="239814"/>
                  </a:lnTo>
                  <a:lnTo>
                    <a:pt x="174815" y="238556"/>
                  </a:lnTo>
                  <a:lnTo>
                    <a:pt x="176504" y="238531"/>
                  </a:lnTo>
                  <a:lnTo>
                    <a:pt x="297942" y="238518"/>
                  </a:lnTo>
                  <a:lnTo>
                    <a:pt x="297942" y="212915"/>
                  </a:lnTo>
                  <a:lnTo>
                    <a:pt x="174891" y="212915"/>
                  </a:lnTo>
                  <a:lnTo>
                    <a:pt x="173494" y="211620"/>
                  </a:lnTo>
                  <a:lnTo>
                    <a:pt x="173534" y="183337"/>
                  </a:lnTo>
                  <a:lnTo>
                    <a:pt x="174815" y="182079"/>
                  </a:lnTo>
                  <a:lnTo>
                    <a:pt x="176504" y="182054"/>
                  </a:lnTo>
                  <a:lnTo>
                    <a:pt x="297942" y="182041"/>
                  </a:lnTo>
                  <a:lnTo>
                    <a:pt x="297942" y="156806"/>
                  </a:lnTo>
                  <a:lnTo>
                    <a:pt x="93205" y="156806"/>
                  </a:lnTo>
                  <a:lnTo>
                    <a:pt x="91821" y="155511"/>
                  </a:lnTo>
                  <a:lnTo>
                    <a:pt x="91847" y="127228"/>
                  </a:lnTo>
                  <a:lnTo>
                    <a:pt x="93129" y="125971"/>
                  </a:lnTo>
                  <a:lnTo>
                    <a:pt x="94830" y="125945"/>
                  </a:lnTo>
                  <a:lnTo>
                    <a:pt x="297942" y="125933"/>
                  </a:lnTo>
                  <a:lnTo>
                    <a:pt x="297942" y="124320"/>
                  </a:lnTo>
                  <a:close/>
                </a:path>
                <a:path w="298450" h="300990">
                  <a:moveTo>
                    <a:pt x="263461" y="238518"/>
                  </a:moveTo>
                  <a:lnTo>
                    <a:pt x="204343" y="238518"/>
                  </a:lnTo>
                  <a:lnTo>
                    <a:pt x="205740" y="239814"/>
                  </a:lnTo>
                  <a:lnTo>
                    <a:pt x="205712" y="268096"/>
                  </a:lnTo>
                  <a:lnTo>
                    <a:pt x="204419" y="269354"/>
                  </a:lnTo>
                  <a:lnTo>
                    <a:pt x="202730" y="269379"/>
                  </a:lnTo>
                  <a:lnTo>
                    <a:pt x="176580" y="269379"/>
                  </a:lnTo>
                  <a:lnTo>
                    <a:pt x="174891" y="269405"/>
                  </a:lnTo>
                  <a:lnTo>
                    <a:pt x="234010" y="269405"/>
                  </a:lnTo>
                  <a:lnTo>
                    <a:pt x="232613" y="268096"/>
                  </a:lnTo>
                  <a:lnTo>
                    <a:pt x="232652" y="239814"/>
                  </a:lnTo>
                  <a:lnTo>
                    <a:pt x="233934" y="238556"/>
                  </a:lnTo>
                  <a:lnTo>
                    <a:pt x="235623" y="238531"/>
                  </a:lnTo>
                  <a:lnTo>
                    <a:pt x="263461" y="238518"/>
                  </a:lnTo>
                  <a:close/>
                </a:path>
                <a:path w="298450" h="300990">
                  <a:moveTo>
                    <a:pt x="297942" y="238518"/>
                  </a:moveTo>
                  <a:lnTo>
                    <a:pt x="263461" y="238518"/>
                  </a:lnTo>
                  <a:lnTo>
                    <a:pt x="264858" y="239814"/>
                  </a:lnTo>
                  <a:lnTo>
                    <a:pt x="264831" y="268096"/>
                  </a:lnTo>
                  <a:lnTo>
                    <a:pt x="263537" y="269354"/>
                  </a:lnTo>
                  <a:lnTo>
                    <a:pt x="261848" y="269379"/>
                  </a:lnTo>
                  <a:lnTo>
                    <a:pt x="235712" y="269379"/>
                  </a:lnTo>
                  <a:lnTo>
                    <a:pt x="234010" y="269405"/>
                  </a:lnTo>
                  <a:lnTo>
                    <a:pt x="297942" y="269405"/>
                  </a:lnTo>
                  <a:lnTo>
                    <a:pt x="297942" y="238518"/>
                  </a:lnTo>
                  <a:close/>
                </a:path>
                <a:path w="298450" h="300990">
                  <a:moveTo>
                    <a:pt x="263461" y="182041"/>
                  </a:moveTo>
                  <a:lnTo>
                    <a:pt x="204343" y="182041"/>
                  </a:lnTo>
                  <a:lnTo>
                    <a:pt x="205740" y="183337"/>
                  </a:lnTo>
                  <a:lnTo>
                    <a:pt x="205700" y="211620"/>
                  </a:lnTo>
                  <a:lnTo>
                    <a:pt x="204419" y="212877"/>
                  </a:lnTo>
                  <a:lnTo>
                    <a:pt x="202730" y="212902"/>
                  </a:lnTo>
                  <a:lnTo>
                    <a:pt x="174891" y="212915"/>
                  </a:lnTo>
                  <a:lnTo>
                    <a:pt x="234010" y="212915"/>
                  </a:lnTo>
                  <a:lnTo>
                    <a:pt x="232613" y="211620"/>
                  </a:lnTo>
                  <a:lnTo>
                    <a:pt x="232652" y="183337"/>
                  </a:lnTo>
                  <a:lnTo>
                    <a:pt x="233934" y="182079"/>
                  </a:lnTo>
                  <a:lnTo>
                    <a:pt x="235623" y="182054"/>
                  </a:lnTo>
                  <a:lnTo>
                    <a:pt x="263461" y="182041"/>
                  </a:lnTo>
                  <a:close/>
                </a:path>
                <a:path w="298450" h="300990">
                  <a:moveTo>
                    <a:pt x="297942" y="182041"/>
                  </a:moveTo>
                  <a:lnTo>
                    <a:pt x="263461" y="182041"/>
                  </a:lnTo>
                  <a:lnTo>
                    <a:pt x="264858" y="183337"/>
                  </a:lnTo>
                  <a:lnTo>
                    <a:pt x="264818" y="211620"/>
                  </a:lnTo>
                  <a:lnTo>
                    <a:pt x="263537" y="212877"/>
                  </a:lnTo>
                  <a:lnTo>
                    <a:pt x="261848" y="212902"/>
                  </a:lnTo>
                  <a:lnTo>
                    <a:pt x="234010" y="212915"/>
                  </a:lnTo>
                  <a:lnTo>
                    <a:pt x="297942" y="212915"/>
                  </a:lnTo>
                  <a:lnTo>
                    <a:pt x="297942" y="182041"/>
                  </a:lnTo>
                  <a:close/>
                </a:path>
                <a:path w="298450" h="300990">
                  <a:moveTo>
                    <a:pt x="204343" y="125933"/>
                  </a:moveTo>
                  <a:lnTo>
                    <a:pt x="122669" y="125933"/>
                  </a:lnTo>
                  <a:lnTo>
                    <a:pt x="124053" y="127228"/>
                  </a:lnTo>
                  <a:lnTo>
                    <a:pt x="124026" y="155511"/>
                  </a:lnTo>
                  <a:lnTo>
                    <a:pt x="122745" y="156768"/>
                  </a:lnTo>
                  <a:lnTo>
                    <a:pt x="121043" y="156794"/>
                  </a:lnTo>
                  <a:lnTo>
                    <a:pt x="93205" y="156806"/>
                  </a:lnTo>
                  <a:lnTo>
                    <a:pt x="174891" y="156806"/>
                  </a:lnTo>
                  <a:lnTo>
                    <a:pt x="173494" y="155511"/>
                  </a:lnTo>
                  <a:lnTo>
                    <a:pt x="173534" y="127228"/>
                  </a:lnTo>
                  <a:lnTo>
                    <a:pt x="174815" y="125971"/>
                  </a:lnTo>
                  <a:lnTo>
                    <a:pt x="176504" y="125945"/>
                  </a:lnTo>
                  <a:lnTo>
                    <a:pt x="204343" y="125933"/>
                  </a:lnTo>
                  <a:close/>
                </a:path>
                <a:path w="298450" h="300990">
                  <a:moveTo>
                    <a:pt x="263461" y="125933"/>
                  </a:moveTo>
                  <a:lnTo>
                    <a:pt x="204343" y="125933"/>
                  </a:lnTo>
                  <a:lnTo>
                    <a:pt x="205740" y="127228"/>
                  </a:lnTo>
                  <a:lnTo>
                    <a:pt x="205700" y="155511"/>
                  </a:lnTo>
                  <a:lnTo>
                    <a:pt x="204419" y="156768"/>
                  </a:lnTo>
                  <a:lnTo>
                    <a:pt x="202730" y="156794"/>
                  </a:lnTo>
                  <a:lnTo>
                    <a:pt x="174891" y="156806"/>
                  </a:lnTo>
                  <a:lnTo>
                    <a:pt x="234010" y="156806"/>
                  </a:lnTo>
                  <a:lnTo>
                    <a:pt x="232613" y="155511"/>
                  </a:lnTo>
                  <a:lnTo>
                    <a:pt x="232652" y="127228"/>
                  </a:lnTo>
                  <a:lnTo>
                    <a:pt x="233934" y="125971"/>
                  </a:lnTo>
                  <a:lnTo>
                    <a:pt x="235623" y="125945"/>
                  </a:lnTo>
                  <a:lnTo>
                    <a:pt x="263461" y="125933"/>
                  </a:lnTo>
                  <a:close/>
                </a:path>
                <a:path w="298450" h="300990">
                  <a:moveTo>
                    <a:pt x="297942" y="125933"/>
                  </a:moveTo>
                  <a:lnTo>
                    <a:pt x="263461" y="125933"/>
                  </a:lnTo>
                  <a:lnTo>
                    <a:pt x="264858" y="127228"/>
                  </a:lnTo>
                  <a:lnTo>
                    <a:pt x="264818" y="155511"/>
                  </a:lnTo>
                  <a:lnTo>
                    <a:pt x="263537" y="156768"/>
                  </a:lnTo>
                  <a:lnTo>
                    <a:pt x="261848" y="156794"/>
                  </a:lnTo>
                  <a:lnTo>
                    <a:pt x="234010" y="156806"/>
                  </a:lnTo>
                  <a:lnTo>
                    <a:pt x="297942" y="156806"/>
                  </a:lnTo>
                  <a:lnTo>
                    <a:pt x="297942" y="125933"/>
                  </a:lnTo>
                  <a:close/>
                </a:path>
                <a:path w="298450" h="300990">
                  <a:moveTo>
                    <a:pt x="80340" y="0"/>
                  </a:moveTo>
                  <a:lnTo>
                    <a:pt x="77177" y="0"/>
                  </a:lnTo>
                  <a:lnTo>
                    <a:pt x="74676" y="1473"/>
                  </a:lnTo>
                  <a:lnTo>
                    <a:pt x="3886" y="40487"/>
                  </a:lnTo>
                  <a:lnTo>
                    <a:pt x="1524" y="41973"/>
                  </a:lnTo>
                  <a:lnTo>
                    <a:pt x="76" y="44475"/>
                  </a:lnTo>
                  <a:lnTo>
                    <a:pt x="0" y="125209"/>
                  </a:lnTo>
                  <a:lnTo>
                    <a:pt x="2400" y="124574"/>
                  </a:lnTo>
                  <a:lnTo>
                    <a:pt x="4902" y="124320"/>
                  </a:lnTo>
                  <a:lnTo>
                    <a:pt x="297942" y="124320"/>
                  </a:lnTo>
                  <a:lnTo>
                    <a:pt x="297942" y="100329"/>
                  </a:lnTo>
                  <a:lnTo>
                    <a:pt x="34480" y="100329"/>
                  </a:lnTo>
                  <a:lnTo>
                    <a:pt x="33083" y="99034"/>
                  </a:lnTo>
                  <a:lnTo>
                    <a:pt x="33123" y="70751"/>
                  </a:lnTo>
                  <a:lnTo>
                    <a:pt x="34404" y="69494"/>
                  </a:lnTo>
                  <a:lnTo>
                    <a:pt x="36093" y="69468"/>
                  </a:lnTo>
                  <a:lnTo>
                    <a:pt x="62230" y="69468"/>
                  </a:lnTo>
                  <a:lnTo>
                    <a:pt x="63931" y="69443"/>
                  </a:lnTo>
                  <a:lnTo>
                    <a:pt x="297942" y="69443"/>
                  </a:lnTo>
                  <a:lnTo>
                    <a:pt x="297942" y="47180"/>
                  </a:lnTo>
                  <a:lnTo>
                    <a:pt x="297548" y="44475"/>
                  </a:lnTo>
                  <a:lnTo>
                    <a:pt x="295998" y="42049"/>
                  </a:lnTo>
                  <a:lnTo>
                    <a:pt x="293662" y="40487"/>
                  </a:lnTo>
                  <a:lnTo>
                    <a:pt x="289628" y="38252"/>
                  </a:lnTo>
                  <a:lnTo>
                    <a:pt x="148971" y="38252"/>
                  </a:lnTo>
                  <a:lnTo>
                    <a:pt x="82842" y="1473"/>
                  </a:lnTo>
                  <a:lnTo>
                    <a:pt x="80340" y="0"/>
                  </a:lnTo>
                  <a:close/>
                </a:path>
                <a:path w="298450" h="300990">
                  <a:moveTo>
                    <a:pt x="122669" y="69443"/>
                  </a:moveTo>
                  <a:lnTo>
                    <a:pt x="63931" y="69443"/>
                  </a:lnTo>
                  <a:lnTo>
                    <a:pt x="65328" y="70751"/>
                  </a:lnTo>
                  <a:lnTo>
                    <a:pt x="65289" y="99034"/>
                  </a:lnTo>
                  <a:lnTo>
                    <a:pt x="64008" y="100291"/>
                  </a:lnTo>
                  <a:lnTo>
                    <a:pt x="62306" y="100317"/>
                  </a:lnTo>
                  <a:lnTo>
                    <a:pt x="34480" y="100329"/>
                  </a:lnTo>
                  <a:lnTo>
                    <a:pt x="93205" y="100329"/>
                  </a:lnTo>
                  <a:lnTo>
                    <a:pt x="91821" y="99034"/>
                  </a:lnTo>
                  <a:lnTo>
                    <a:pt x="91847" y="70751"/>
                  </a:lnTo>
                  <a:lnTo>
                    <a:pt x="93129" y="69494"/>
                  </a:lnTo>
                  <a:lnTo>
                    <a:pt x="94830" y="69468"/>
                  </a:lnTo>
                  <a:lnTo>
                    <a:pt x="120967" y="69468"/>
                  </a:lnTo>
                  <a:lnTo>
                    <a:pt x="122669" y="69443"/>
                  </a:lnTo>
                  <a:close/>
                </a:path>
                <a:path w="298450" h="300990">
                  <a:moveTo>
                    <a:pt x="204343" y="69443"/>
                  </a:moveTo>
                  <a:lnTo>
                    <a:pt x="122669" y="69443"/>
                  </a:lnTo>
                  <a:lnTo>
                    <a:pt x="124053" y="70751"/>
                  </a:lnTo>
                  <a:lnTo>
                    <a:pt x="124026" y="99034"/>
                  </a:lnTo>
                  <a:lnTo>
                    <a:pt x="122745" y="100291"/>
                  </a:lnTo>
                  <a:lnTo>
                    <a:pt x="121043" y="100317"/>
                  </a:lnTo>
                  <a:lnTo>
                    <a:pt x="93205" y="100329"/>
                  </a:lnTo>
                  <a:lnTo>
                    <a:pt x="174891" y="100329"/>
                  </a:lnTo>
                  <a:lnTo>
                    <a:pt x="173494" y="99034"/>
                  </a:lnTo>
                  <a:lnTo>
                    <a:pt x="173534" y="70751"/>
                  </a:lnTo>
                  <a:lnTo>
                    <a:pt x="174815" y="69494"/>
                  </a:lnTo>
                  <a:lnTo>
                    <a:pt x="176504" y="69468"/>
                  </a:lnTo>
                  <a:lnTo>
                    <a:pt x="202641" y="69468"/>
                  </a:lnTo>
                  <a:lnTo>
                    <a:pt x="204343" y="69443"/>
                  </a:lnTo>
                  <a:close/>
                </a:path>
                <a:path w="298450" h="300990">
                  <a:moveTo>
                    <a:pt x="263461" y="69443"/>
                  </a:moveTo>
                  <a:lnTo>
                    <a:pt x="204343" y="69443"/>
                  </a:lnTo>
                  <a:lnTo>
                    <a:pt x="205740" y="70751"/>
                  </a:lnTo>
                  <a:lnTo>
                    <a:pt x="205700" y="99034"/>
                  </a:lnTo>
                  <a:lnTo>
                    <a:pt x="204419" y="100291"/>
                  </a:lnTo>
                  <a:lnTo>
                    <a:pt x="202730" y="100317"/>
                  </a:lnTo>
                  <a:lnTo>
                    <a:pt x="174891" y="100329"/>
                  </a:lnTo>
                  <a:lnTo>
                    <a:pt x="234010" y="100329"/>
                  </a:lnTo>
                  <a:lnTo>
                    <a:pt x="232613" y="99034"/>
                  </a:lnTo>
                  <a:lnTo>
                    <a:pt x="232652" y="70751"/>
                  </a:lnTo>
                  <a:lnTo>
                    <a:pt x="233934" y="69494"/>
                  </a:lnTo>
                  <a:lnTo>
                    <a:pt x="235623" y="69468"/>
                  </a:lnTo>
                  <a:lnTo>
                    <a:pt x="261772" y="69468"/>
                  </a:lnTo>
                  <a:lnTo>
                    <a:pt x="263461" y="69443"/>
                  </a:lnTo>
                  <a:close/>
                </a:path>
                <a:path w="298450" h="300990">
                  <a:moveTo>
                    <a:pt x="297942" y="69443"/>
                  </a:moveTo>
                  <a:lnTo>
                    <a:pt x="263461" y="69443"/>
                  </a:lnTo>
                  <a:lnTo>
                    <a:pt x="264858" y="70751"/>
                  </a:lnTo>
                  <a:lnTo>
                    <a:pt x="264818" y="99034"/>
                  </a:lnTo>
                  <a:lnTo>
                    <a:pt x="263537" y="100291"/>
                  </a:lnTo>
                  <a:lnTo>
                    <a:pt x="261848" y="100317"/>
                  </a:lnTo>
                  <a:lnTo>
                    <a:pt x="234010" y="100329"/>
                  </a:lnTo>
                  <a:lnTo>
                    <a:pt x="297942" y="100329"/>
                  </a:lnTo>
                  <a:lnTo>
                    <a:pt x="297942" y="69443"/>
                  </a:lnTo>
                  <a:close/>
                </a:path>
                <a:path w="298450" h="300990">
                  <a:moveTo>
                    <a:pt x="220751" y="0"/>
                  </a:moveTo>
                  <a:lnTo>
                    <a:pt x="217601" y="0"/>
                  </a:lnTo>
                  <a:lnTo>
                    <a:pt x="215087" y="1473"/>
                  </a:lnTo>
                  <a:lnTo>
                    <a:pt x="148971" y="38252"/>
                  </a:lnTo>
                  <a:lnTo>
                    <a:pt x="289628" y="38252"/>
                  </a:lnTo>
                  <a:lnTo>
                    <a:pt x="223266" y="1473"/>
                  </a:lnTo>
                  <a:lnTo>
                    <a:pt x="220751" y="0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39784" y="355674"/>
              <a:ext cx="158876" cy="158673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6402323" y="301760"/>
            <a:ext cx="469900" cy="1579880"/>
            <a:chOff x="6402323" y="301760"/>
            <a:chExt cx="469900" cy="1579880"/>
          </a:xfrm>
        </p:grpSpPr>
        <p:sp>
          <p:nvSpPr>
            <p:cNvPr id="20" name="object 20" descr=""/>
            <p:cNvSpPr/>
            <p:nvPr/>
          </p:nvSpPr>
          <p:spPr>
            <a:xfrm>
              <a:off x="6402324" y="510107"/>
              <a:ext cx="469900" cy="1371600"/>
            </a:xfrm>
            <a:custGeom>
              <a:avLst/>
              <a:gdLst/>
              <a:ahLst/>
              <a:cxnLst/>
              <a:rect l="l" t="t" r="r" b="b"/>
              <a:pathLst>
                <a:path w="469900" h="1371600">
                  <a:moveTo>
                    <a:pt x="183642" y="922451"/>
                  </a:moveTo>
                  <a:lnTo>
                    <a:pt x="0" y="922451"/>
                  </a:lnTo>
                  <a:lnTo>
                    <a:pt x="0" y="1371269"/>
                  </a:lnTo>
                  <a:lnTo>
                    <a:pt x="183642" y="1371269"/>
                  </a:lnTo>
                  <a:lnTo>
                    <a:pt x="183642" y="922451"/>
                  </a:lnTo>
                  <a:close/>
                </a:path>
                <a:path w="469900" h="1371600">
                  <a:moveTo>
                    <a:pt x="445490" y="99491"/>
                  </a:moveTo>
                  <a:lnTo>
                    <a:pt x="396811" y="74295"/>
                  </a:lnTo>
                  <a:lnTo>
                    <a:pt x="301917" y="123393"/>
                  </a:lnTo>
                  <a:lnTo>
                    <a:pt x="207035" y="74295"/>
                  </a:lnTo>
                  <a:lnTo>
                    <a:pt x="158356" y="99491"/>
                  </a:lnTo>
                  <a:lnTo>
                    <a:pt x="301917" y="173786"/>
                  </a:lnTo>
                  <a:lnTo>
                    <a:pt x="445490" y="99491"/>
                  </a:lnTo>
                  <a:close/>
                </a:path>
                <a:path w="469900" h="1371600">
                  <a:moveTo>
                    <a:pt x="445490" y="25184"/>
                  </a:moveTo>
                  <a:lnTo>
                    <a:pt x="396811" y="0"/>
                  </a:lnTo>
                  <a:lnTo>
                    <a:pt x="301917" y="49098"/>
                  </a:lnTo>
                  <a:lnTo>
                    <a:pt x="207035" y="0"/>
                  </a:lnTo>
                  <a:lnTo>
                    <a:pt x="158356" y="25184"/>
                  </a:lnTo>
                  <a:lnTo>
                    <a:pt x="301917" y="99479"/>
                  </a:lnTo>
                  <a:lnTo>
                    <a:pt x="445490" y="25184"/>
                  </a:lnTo>
                  <a:close/>
                </a:path>
                <a:path w="469900" h="1371600">
                  <a:moveTo>
                    <a:pt x="469392" y="721283"/>
                  </a:moveTo>
                  <a:lnTo>
                    <a:pt x="285750" y="721283"/>
                  </a:lnTo>
                  <a:lnTo>
                    <a:pt x="285750" y="1371269"/>
                  </a:lnTo>
                  <a:lnTo>
                    <a:pt x="469392" y="1371269"/>
                  </a:lnTo>
                  <a:lnTo>
                    <a:pt x="469392" y="721283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1079" y="301760"/>
              <a:ext cx="106345" cy="15922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560686" y="411926"/>
              <a:ext cx="287655" cy="123825"/>
            </a:xfrm>
            <a:custGeom>
              <a:avLst/>
              <a:gdLst/>
              <a:ahLst/>
              <a:cxnLst/>
              <a:rect l="l" t="t" r="r" b="b"/>
              <a:pathLst>
                <a:path w="287654" h="123825">
                  <a:moveTo>
                    <a:pt x="143565" y="123353"/>
                  </a:moveTo>
                  <a:lnTo>
                    <a:pt x="0" y="49057"/>
                  </a:lnTo>
                  <a:lnTo>
                    <a:pt x="94776" y="0"/>
                  </a:lnTo>
                  <a:lnTo>
                    <a:pt x="98628" y="7092"/>
                  </a:lnTo>
                  <a:lnTo>
                    <a:pt x="102553" y="14038"/>
                  </a:lnTo>
                  <a:lnTo>
                    <a:pt x="106488" y="20767"/>
                  </a:lnTo>
                  <a:lnTo>
                    <a:pt x="110373" y="27211"/>
                  </a:lnTo>
                  <a:lnTo>
                    <a:pt x="99980" y="31369"/>
                  </a:lnTo>
                  <a:lnTo>
                    <a:pt x="92000" y="36528"/>
                  </a:lnTo>
                  <a:lnTo>
                    <a:pt x="86884" y="42488"/>
                  </a:lnTo>
                  <a:lnTo>
                    <a:pt x="85079" y="49049"/>
                  </a:lnTo>
                  <a:lnTo>
                    <a:pt x="89675" y="59378"/>
                  </a:lnTo>
                  <a:lnTo>
                    <a:pt x="102209" y="67814"/>
                  </a:lnTo>
                  <a:lnTo>
                    <a:pt x="120800" y="73502"/>
                  </a:lnTo>
                  <a:lnTo>
                    <a:pt x="143565" y="75588"/>
                  </a:lnTo>
                  <a:lnTo>
                    <a:pt x="166331" y="73501"/>
                  </a:lnTo>
                  <a:lnTo>
                    <a:pt x="184921" y="67812"/>
                  </a:lnTo>
                  <a:lnTo>
                    <a:pt x="197456" y="59376"/>
                  </a:lnTo>
                  <a:lnTo>
                    <a:pt x="202052" y="49049"/>
                  </a:lnTo>
                  <a:lnTo>
                    <a:pt x="200247" y="42489"/>
                  </a:lnTo>
                  <a:lnTo>
                    <a:pt x="195130" y="36529"/>
                  </a:lnTo>
                  <a:lnTo>
                    <a:pt x="187151" y="31369"/>
                  </a:lnTo>
                  <a:lnTo>
                    <a:pt x="176758" y="27211"/>
                  </a:lnTo>
                  <a:lnTo>
                    <a:pt x="180642" y="20767"/>
                  </a:lnTo>
                  <a:lnTo>
                    <a:pt x="184578" y="14038"/>
                  </a:lnTo>
                  <a:lnTo>
                    <a:pt x="188502" y="7092"/>
                  </a:lnTo>
                  <a:lnTo>
                    <a:pt x="192355" y="0"/>
                  </a:lnTo>
                  <a:lnTo>
                    <a:pt x="287131" y="49057"/>
                  </a:lnTo>
                  <a:lnTo>
                    <a:pt x="143565" y="123353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8109517" y="3294267"/>
            <a:ext cx="307340" cy="299085"/>
            <a:chOff x="8109517" y="3294267"/>
            <a:chExt cx="307340" cy="299085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7853" y="3294267"/>
              <a:ext cx="198424" cy="19302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109517" y="3305621"/>
              <a:ext cx="295275" cy="287655"/>
            </a:xfrm>
            <a:custGeom>
              <a:avLst/>
              <a:gdLst/>
              <a:ahLst/>
              <a:cxnLst/>
              <a:rect l="l" t="t" r="r" b="b"/>
              <a:pathLst>
                <a:path w="295275" h="287654">
                  <a:moveTo>
                    <a:pt x="147556" y="287641"/>
                  </a:moveTo>
                  <a:lnTo>
                    <a:pt x="100897" y="280314"/>
                  </a:lnTo>
                  <a:lnTo>
                    <a:pt x="60389" y="259906"/>
                  </a:lnTo>
                  <a:lnTo>
                    <a:pt x="28455" y="228780"/>
                  </a:lnTo>
                  <a:lnTo>
                    <a:pt x="7517" y="189298"/>
                  </a:lnTo>
                  <a:lnTo>
                    <a:pt x="0" y="143820"/>
                  </a:lnTo>
                  <a:lnTo>
                    <a:pt x="7517" y="98343"/>
                  </a:lnTo>
                  <a:lnTo>
                    <a:pt x="28455" y="58860"/>
                  </a:lnTo>
                  <a:lnTo>
                    <a:pt x="60389" y="27734"/>
                  </a:lnTo>
                  <a:lnTo>
                    <a:pt x="100897" y="7327"/>
                  </a:lnTo>
                  <a:lnTo>
                    <a:pt x="147556" y="0"/>
                  </a:lnTo>
                  <a:lnTo>
                    <a:pt x="166116" y="1111"/>
                  </a:lnTo>
                  <a:lnTo>
                    <a:pt x="183911" y="4352"/>
                  </a:lnTo>
                  <a:lnTo>
                    <a:pt x="200906" y="9580"/>
                  </a:lnTo>
                  <a:lnTo>
                    <a:pt x="217063" y="16652"/>
                  </a:lnTo>
                  <a:lnTo>
                    <a:pt x="208909" y="24600"/>
                  </a:lnTo>
                  <a:lnTo>
                    <a:pt x="210073" y="32170"/>
                  </a:lnTo>
                  <a:lnTo>
                    <a:pt x="210850" y="39739"/>
                  </a:lnTo>
                  <a:lnTo>
                    <a:pt x="196319" y="32448"/>
                  </a:lnTo>
                  <a:lnTo>
                    <a:pt x="180805" y="27108"/>
                  </a:lnTo>
                  <a:lnTo>
                    <a:pt x="164490" y="23826"/>
                  </a:lnTo>
                  <a:lnTo>
                    <a:pt x="147556" y="22708"/>
                  </a:lnTo>
                  <a:lnTo>
                    <a:pt x="99309" y="32265"/>
                  </a:lnTo>
                  <a:lnTo>
                    <a:pt x="59799" y="58285"/>
                  </a:lnTo>
                  <a:lnTo>
                    <a:pt x="33103" y="96795"/>
                  </a:lnTo>
                  <a:lnTo>
                    <a:pt x="23298" y="143820"/>
                  </a:lnTo>
                  <a:lnTo>
                    <a:pt x="33103" y="190846"/>
                  </a:lnTo>
                  <a:lnTo>
                    <a:pt x="59799" y="229356"/>
                  </a:lnTo>
                  <a:lnTo>
                    <a:pt x="99309" y="255376"/>
                  </a:lnTo>
                  <a:lnTo>
                    <a:pt x="147556" y="264932"/>
                  </a:lnTo>
                  <a:lnTo>
                    <a:pt x="195803" y="255376"/>
                  </a:lnTo>
                  <a:lnTo>
                    <a:pt x="235313" y="229356"/>
                  </a:lnTo>
                  <a:lnTo>
                    <a:pt x="262010" y="190846"/>
                  </a:lnTo>
                  <a:lnTo>
                    <a:pt x="271814" y="143820"/>
                  </a:lnTo>
                  <a:lnTo>
                    <a:pt x="270613" y="127155"/>
                  </a:lnTo>
                  <a:lnTo>
                    <a:pt x="267155" y="111271"/>
                  </a:lnTo>
                  <a:lnTo>
                    <a:pt x="261658" y="96239"/>
                  </a:lnTo>
                  <a:lnTo>
                    <a:pt x="254340" y="82129"/>
                  </a:lnTo>
                  <a:lnTo>
                    <a:pt x="262495" y="83264"/>
                  </a:lnTo>
                  <a:lnTo>
                    <a:pt x="269873" y="84021"/>
                  </a:lnTo>
                  <a:lnTo>
                    <a:pt x="274921" y="78722"/>
                  </a:lnTo>
                  <a:lnTo>
                    <a:pt x="277639" y="76452"/>
                  </a:lnTo>
                  <a:lnTo>
                    <a:pt x="285120" y="91981"/>
                  </a:lnTo>
                  <a:lnTo>
                    <a:pt x="290599" y="108433"/>
                  </a:lnTo>
                  <a:lnTo>
                    <a:pt x="293966" y="125736"/>
                  </a:lnTo>
                  <a:lnTo>
                    <a:pt x="295113" y="143820"/>
                  </a:lnTo>
                  <a:lnTo>
                    <a:pt x="287595" y="189298"/>
                  </a:lnTo>
                  <a:lnTo>
                    <a:pt x="266658" y="228780"/>
                  </a:lnTo>
                  <a:lnTo>
                    <a:pt x="234723" y="259906"/>
                  </a:lnTo>
                  <a:lnTo>
                    <a:pt x="194215" y="280314"/>
                  </a:lnTo>
                  <a:lnTo>
                    <a:pt x="147556" y="287641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63879" y="3358608"/>
              <a:ext cx="186387" cy="181668"/>
            </a:xfrm>
            <a:prstGeom prst="rect">
              <a:avLst/>
            </a:prstGeom>
          </p:spPr>
        </p:pic>
      </p:grpSp>
      <p:sp>
        <p:nvSpPr>
          <p:cNvPr id="27" name="object 27" descr=""/>
          <p:cNvSpPr/>
          <p:nvPr/>
        </p:nvSpPr>
        <p:spPr>
          <a:xfrm>
            <a:off x="10392892" y="1837860"/>
            <a:ext cx="500380" cy="436880"/>
          </a:xfrm>
          <a:custGeom>
            <a:avLst/>
            <a:gdLst/>
            <a:ahLst/>
            <a:cxnLst/>
            <a:rect l="l" t="t" r="r" b="b"/>
            <a:pathLst>
              <a:path w="500379" h="436880">
                <a:moveTo>
                  <a:pt x="495109" y="0"/>
                </a:moveTo>
                <a:lnTo>
                  <a:pt x="4762" y="0"/>
                </a:lnTo>
                <a:lnTo>
                  <a:pt x="0" y="5689"/>
                </a:lnTo>
                <a:lnTo>
                  <a:pt x="70" y="431025"/>
                </a:lnTo>
                <a:lnTo>
                  <a:pt x="4787" y="436625"/>
                </a:lnTo>
                <a:lnTo>
                  <a:pt x="495058" y="436625"/>
                </a:lnTo>
                <a:lnTo>
                  <a:pt x="499795" y="431025"/>
                </a:lnTo>
                <a:lnTo>
                  <a:pt x="499872" y="411365"/>
                </a:lnTo>
                <a:lnTo>
                  <a:pt x="21247" y="411365"/>
                </a:lnTo>
                <a:lnTo>
                  <a:pt x="21247" y="25311"/>
                </a:lnTo>
                <a:lnTo>
                  <a:pt x="499872" y="25311"/>
                </a:lnTo>
                <a:lnTo>
                  <a:pt x="499872" y="5689"/>
                </a:lnTo>
                <a:lnTo>
                  <a:pt x="495109" y="0"/>
                </a:lnTo>
                <a:close/>
              </a:path>
              <a:path w="500379" h="436880">
                <a:moveTo>
                  <a:pt x="499872" y="25311"/>
                </a:moveTo>
                <a:lnTo>
                  <a:pt x="478612" y="25311"/>
                </a:lnTo>
                <a:lnTo>
                  <a:pt x="478612" y="411365"/>
                </a:lnTo>
                <a:lnTo>
                  <a:pt x="499872" y="411365"/>
                </a:lnTo>
                <a:lnTo>
                  <a:pt x="499872" y="25311"/>
                </a:lnTo>
                <a:close/>
              </a:path>
              <a:path w="500379" h="436880">
                <a:moveTo>
                  <a:pt x="425903" y="329691"/>
                </a:moveTo>
                <a:lnTo>
                  <a:pt x="379120" y="329691"/>
                </a:lnTo>
                <a:lnTo>
                  <a:pt x="397725" y="390563"/>
                </a:lnTo>
                <a:lnTo>
                  <a:pt x="408266" y="348475"/>
                </a:lnTo>
                <a:lnTo>
                  <a:pt x="431666" y="348475"/>
                </a:lnTo>
                <a:lnTo>
                  <a:pt x="425903" y="329691"/>
                </a:lnTo>
                <a:close/>
              </a:path>
              <a:path w="500379" h="436880">
                <a:moveTo>
                  <a:pt x="373389" y="348449"/>
                </a:moveTo>
                <a:lnTo>
                  <a:pt x="349973" y="348449"/>
                </a:lnTo>
                <a:lnTo>
                  <a:pt x="360527" y="390550"/>
                </a:lnTo>
                <a:lnTo>
                  <a:pt x="373389" y="348449"/>
                </a:lnTo>
                <a:close/>
              </a:path>
              <a:path w="500379" h="436880">
                <a:moveTo>
                  <a:pt x="431666" y="348475"/>
                </a:moveTo>
                <a:lnTo>
                  <a:pt x="408266" y="348475"/>
                </a:lnTo>
                <a:lnTo>
                  <a:pt x="439089" y="372668"/>
                </a:lnTo>
                <a:lnTo>
                  <a:pt x="431666" y="348475"/>
                </a:lnTo>
                <a:close/>
              </a:path>
              <a:path w="500379" h="436880">
                <a:moveTo>
                  <a:pt x="342442" y="296633"/>
                </a:moveTo>
                <a:lnTo>
                  <a:pt x="319151" y="372643"/>
                </a:lnTo>
                <a:lnTo>
                  <a:pt x="349973" y="348449"/>
                </a:lnTo>
                <a:lnTo>
                  <a:pt x="373389" y="348449"/>
                </a:lnTo>
                <a:lnTo>
                  <a:pt x="379120" y="329691"/>
                </a:lnTo>
                <a:lnTo>
                  <a:pt x="425903" y="329691"/>
                </a:lnTo>
                <a:lnTo>
                  <a:pt x="421282" y="314629"/>
                </a:lnTo>
                <a:lnTo>
                  <a:pt x="379107" y="314629"/>
                </a:lnTo>
                <a:lnTo>
                  <a:pt x="368958" y="313461"/>
                </a:lnTo>
                <a:lnTo>
                  <a:pt x="359284" y="309984"/>
                </a:lnTo>
                <a:lnTo>
                  <a:pt x="350355" y="304332"/>
                </a:lnTo>
                <a:lnTo>
                  <a:pt x="342442" y="296633"/>
                </a:lnTo>
                <a:close/>
              </a:path>
              <a:path w="500379" h="436880">
                <a:moveTo>
                  <a:pt x="60274" y="322275"/>
                </a:moveTo>
                <a:lnTo>
                  <a:pt x="56705" y="326237"/>
                </a:lnTo>
                <a:lnTo>
                  <a:pt x="56388" y="336397"/>
                </a:lnTo>
                <a:lnTo>
                  <a:pt x="59702" y="340664"/>
                </a:lnTo>
                <a:lnTo>
                  <a:pt x="63957" y="340855"/>
                </a:lnTo>
                <a:lnTo>
                  <a:pt x="271970" y="340855"/>
                </a:lnTo>
                <a:lnTo>
                  <a:pt x="275424" y="336740"/>
                </a:lnTo>
                <a:lnTo>
                  <a:pt x="275424" y="326580"/>
                </a:lnTo>
                <a:lnTo>
                  <a:pt x="271970" y="322465"/>
                </a:lnTo>
                <a:lnTo>
                  <a:pt x="64528" y="322465"/>
                </a:lnTo>
                <a:lnTo>
                  <a:pt x="60274" y="322275"/>
                </a:lnTo>
                <a:close/>
              </a:path>
              <a:path w="500379" h="436880">
                <a:moveTo>
                  <a:pt x="415823" y="296837"/>
                </a:moveTo>
                <a:lnTo>
                  <a:pt x="407866" y="304441"/>
                </a:lnTo>
                <a:lnTo>
                  <a:pt x="398918" y="310024"/>
                </a:lnTo>
                <a:lnTo>
                  <a:pt x="389243" y="313462"/>
                </a:lnTo>
                <a:lnTo>
                  <a:pt x="379107" y="314629"/>
                </a:lnTo>
                <a:lnTo>
                  <a:pt x="421282" y="314629"/>
                </a:lnTo>
                <a:lnTo>
                  <a:pt x="415823" y="296837"/>
                </a:lnTo>
                <a:close/>
              </a:path>
              <a:path w="500379" h="436880">
                <a:moveTo>
                  <a:pt x="379220" y="203612"/>
                </a:moveTo>
                <a:lnTo>
                  <a:pt x="364300" y="207084"/>
                </a:lnTo>
                <a:lnTo>
                  <a:pt x="351198" y="217487"/>
                </a:lnTo>
                <a:lnTo>
                  <a:pt x="342493" y="233158"/>
                </a:lnTo>
                <a:lnTo>
                  <a:pt x="339595" y="250958"/>
                </a:lnTo>
                <a:lnTo>
                  <a:pt x="342492" y="268765"/>
                </a:lnTo>
                <a:lnTo>
                  <a:pt x="351193" y="284429"/>
                </a:lnTo>
                <a:lnTo>
                  <a:pt x="364289" y="294838"/>
                </a:lnTo>
                <a:lnTo>
                  <a:pt x="379193" y="298310"/>
                </a:lnTo>
                <a:lnTo>
                  <a:pt x="394115" y="294838"/>
                </a:lnTo>
                <a:lnTo>
                  <a:pt x="407226" y="284429"/>
                </a:lnTo>
                <a:lnTo>
                  <a:pt x="415876" y="268758"/>
                </a:lnTo>
                <a:lnTo>
                  <a:pt x="418758" y="250947"/>
                </a:lnTo>
                <a:lnTo>
                  <a:pt x="415861" y="233131"/>
                </a:lnTo>
                <a:lnTo>
                  <a:pt x="407209" y="217474"/>
                </a:lnTo>
                <a:lnTo>
                  <a:pt x="394127" y="207084"/>
                </a:lnTo>
                <a:lnTo>
                  <a:pt x="379220" y="203612"/>
                </a:lnTo>
                <a:close/>
              </a:path>
              <a:path w="500379" h="436880">
                <a:moveTo>
                  <a:pt x="271970" y="255320"/>
                </a:moveTo>
                <a:lnTo>
                  <a:pt x="267716" y="255333"/>
                </a:lnTo>
                <a:lnTo>
                  <a:pt x="60286" y="255333"/>
                </a:lnTo>
                <a:lnTo>
                  <a:pt x="56866" y="259422"/>
                </a:lnTo>
                <a:lnTo>
                  <a:pt x="56845" y="269595"/>
                </a:lnTo>
                <a:lnTo>
                  <a:pt x="60286" y="273710"/>
                </a:lnTo>
                <a:lnTo>
                  <a:pt x="271983" y="273710"/>
                </a:lnTo>
                <a:lnTo>
                  <a:pt x="275414" y="269595"/>
                </a:lnTo>
                <a:lnTo>
                  <a:pt x="275412" y="259422"/>
                </a:lnTo>
                <a:lnTo>
                  <a:pt x="271970" y="255320"/>
                </a:lnTo>
                <a:close/>
              </a:path>
              <a:path w="500379" h="436880">
                <a:moveTo>
                  <a:pt x="431749" y="150787"/>
                </a:moveTo>
                <a:lnTo>
                  <a:pt x="427494" y="150799"/>
                </a:lnTo>
                <a:lnTo>
                  <a:pt x="60286" y="150799"/>
                </a:lnTo>
                <a:lnTo>
                  <a:pt x="56855" y="154901"/>
                </a:lnTo>
                <a:lnTo>
                  <a:pt x="56855" y="165061"/>
                </a:lnTo>
                <a:lnTo>
                  <a:pt x="60286" y="169163"/>
                </a:lnTo>
                <a:lnTo>
                  <a:pt x="431759" y="169163"/>
                </a:lnTo>
                <a:lnTo>
                  <a:pt x="435203" y="165061"/>
                </a:lnTo>
                <a:lnTo>
                  <a:pt x="435203" y="154901"/>
                </a:lnTo>
                <a:lnTo>
                  <a:pt x="431749" y="150787"/>
                </a:lnTo>
                <a:close/>
              </a:path>
              <a:path w="500379" h="436880">
                <a:moveTo>
                  <a:pt x="60274" y="82003"/>
                </a:moveTo>
                <a:lnTo>
                  <a:pt x="56705" y="85966"/>
                </a:lnTo>
                <a:lnTo>
                  <a:pt x="56388" y="96126"/>
                </a:lnTo>
                <a:lnTo>
                  <a:pt x="59702" y="100393"/>
                </a:lnTo>
                <a:lnTo>
                  <a:pt x="64147" y="100583"/>
                </a:lnTo>
                <a:lnTo>
                  <a:pt x="431749" y="100583"/>
                </a:lnTo>
                <a:lnTo>
                  <a:pt x="435203" y="96469"/>
                </a:lnTo>
                <a:lnTo>
                  <a:pt x="435203" y="86309"/>
                </a:lnTo>
                <a:lnTo>
                  <a:pt x="431749" y="82194"/>
                </a:lnTo>
                <a:lnTo>
                  <a:pt x="64528" y="82194"/>
                </a:lnTo>
                <a:lnTo>
                  <a:pt x="60274" y="82003"/>
                </a:lnTo>
                <a:close/>
              </a:path>
            </a:pathLst>
          </a:custGeom>
          <a:solidFill>
            <a:srgbClr val="B90B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6983025" y="4571407"/>
            <a:ext cx="464820" cy="404495"/>
            <a:chOff x="6983025" y="4571407"/>
            <a:chExt cx="464820" cy="404495"/>
          </a:xfrm>
        </p:grpSpPr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6526" y="4580291"/>
              <a:ext cx="133350" cy="13106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983019" y="4571415"/>
              <a:ext cx="464820" cy="404495"/>
            </a:xfrm>
            <a:custGeom>
              <a:avLst/>
              <a:gdLst/>
              <a:ahLst/>
              <a:cxnLst/>
              <a:rect l="l" t="t" r="r" b="b"/>
              <a:pathLst>
                <a:path w="464820" h="404495">
                  <a:moveTo>
                    <a:pt x="383057" y="225005"/>
                  </a:moveTo>
                  <a:lnTo>
                    <a:pt x="379704" y="208737"/>
                  </a:lnTo>
                  <a:lnTo>
                    <a:pt x="370560" y="195453"/>
                  </a:lnTo>
                  <a:lnTo>
                    <a:pt x="356997" y="186499"/>
                  </a:lnTo>
                  <a:lnTo>
                    <a:pt x="339712" y="183210"/>
                  </a:lnTo>
                  <a:lnTo>
                    <a:pt x="338493" y="183388"/>
                  </a:lnTo>
                  <a:lnTo>
                    <a:pt x="338493" y="183210"/>
                  </a:lnTo>
                  <a:lnTo>
                    <a:pt x="135547" y="183210"/>
                  </a:lnTo>
                  <a:lnTo>
                    <a:pt x="124320" y="175437"/>
                  </a:lnTo>
                  <a:lnTo>
                    <a:pt x="98031" y="144449"/>
                  </a:lnTo>
                  <a:lnTo>
                    <a:pt x="84861" y="106870"/>
                  </a:lnTo>
                  <a:lnTo>
                    <a:pt x="78994" y="51650"/>
                  </a:lnTo>
                  <a:lnTo>
                    <a:pt x="79552" y="42926"/>
                  </a:lnTo>
                  <a:lnTo>
                    <a:pt x="78206" y="27571"/>
                  </a:lnTo>
                  <a:lnTo>
                    <a:pt x="71196" y="14389"/>
                  </a:lnTo>
                  <a:lnTo>
                    <a:pt x="59664" y="4737"/>
                  </a:lnTo>
                  <a:lnTo>
                    <a:pt x="44704" y="0"/>
                  </a:lnTo>
                  <a:lnTo>
                    <a:pt x="29413" y="1206"/>
                  </a:lnTo>
                  <a:lnTo>
                    <a:pt x="16154" y="7721"/>
                  </a:lnTo>
                  <a:lnTo>
                    <a:pt x="6261" y="18554"/>
                  </a:lnTo>
                  <a:lnTo>
                    <a:pt x="1079" y="32689"/>
                  </a:lnTo>
                  <a:lnTo>
                    <a:pt x="0" y="46240"/>
                  </a:lnTo>
                  <a:lnTo>
                    <a:pt x="596" y="78689"/>
                  </a:lnTo>
                  <a:lnTo>
                    <a:pt x="7721" y="124218"/>
                  </a:lnTo>
                  <a:lnTo>
                    <a:pt x="26200" y="177038"/>
                  </a:lnTo>
                  <a:lnTo>
                    <a:pt x="70942" y="232867"/>
                  </a:lnTo>
                  <a:lnTo>
                    <a:pt x="124028" y="264871"/>
                  </a:lnTo>
                  <a:lnTo>
                    <a:pt x="124028" y="317500"/>
                  </a:lnTo>
                  <a:lnTo>
                    <a:pt x="383057" y="317500"/>
                  </a:lnTo>
                  <a:lnTo>
                    <a:pt x="383057" y="225005"/>
                  </a:lnTo>
                  <a:close/>
                </a:path>
                <a:path w="464820" h="404495">
                  <a:moveTo>
                    <a:pt x="464578" y="376542"/>
                  </a:moveTo>
                  <a:lnTo>
                    <a:pt x="462381" y="365721"/>
                  </a:lnTo>
                  <a:lnTo>
                    <a:pt x="456361" y="356882"/>
                  </a:lnTo>
                  <a:lnTo>
                    <a:pt x="447446" y="350913"/>
                  </a:lnTo>
                  <a:lnTo>
                    <a:pt x="436524" y="348729"/>
                  </a:lnTo>
                  <a:lnTo>
                    <a:pt x="35445" y="348729"/>
                  </a:lnTo>
                  <a:lnTo>
                    <a:pt x="24523" y="350913"/>
                  </a:lnTo>
                  <a:lnTo>
                    <a:pt x="15608" y="356882"/>
                  </a:lnTo>
                  <a:lnTo>
                    <a:pt x="9601" y="365721"/>
                  </a:lnTo>
                  <a:lnTo>
                    <a:pt x="7391" y="376542"/>
                  </a:lnTo>
                  <a:lnTo>
                    <a:pt x="9601" y="387375"/>
                  </a:lnTo>
                  <a:lnTo>
                    <a:pt x="15608" y="396214"/>
                  </a:lnTo>
                  <a:lnTo>
                    <a:pt x="24523" y="402170"/>
                  </a:lnTo>
                  <a:lnTo>
                    <a:pt x="35445" y="404355"/>
                  </a:lnTo>
                  <a:lnTo>
                    <a:pt x="436524" y="404355"/>
                  </a:lnTo>
                  <a:lnTo>
                    <a:pt x="447446" y="402170"/>
                  </a:lnTo>
                  <a:lnTo>
                    <a:pt x="456361" y="396214"/>
                  </a:lnTo>
                  <a:lnTo>
                    <a:pt x="462381" y="387375"/>
                  </a:lnTo>
                  <a:lnTo>
                    <a:pt x="464578" y="376542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7494323" y="4571407"/>
            <a:ext cx="464820" cy="404495"/>
            <a:chOff x="7494323" y="4571407"/>
            <a:chExt cx="464820" cy="404495"/>
          </a:xfrm>
        </p:grpSpPr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67828" y="4580291"/>
              <a:ext cx="133350" cy="13106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494321" y="4571415"/>
              <a:ext cx="464820" cy="404495"/>
            </a:xfrm>
            <a:custGeom>
              <a:avLst/>
              <a:gdLst/>
              <a:ahLst/>
              <a:cxnLst/>
              <a:rect l="l" t="t" r="r" b="b"/>
              <a:pathLst>
                <a:path w="464820" h="404495">
                  <a:moveTo>
                    <a:pt x="382282" y="225005"/>
                  </a:moveTo>
                  <a:lnTo>
                    <a:pt x="378942" y="208737"/>
                  </a:lnTo>
                  <a:lnTo>
                    <a:pt x="369811" y="195453"/>
                  </a:lnTo>
                  <a:lnTo>
                    <a:pt x="356273" y="186499"/>
                  </a:lnTo>
                  <a:lnTo>
                    <a:pt x="339026" y="183210"/>
                  </a:lnTo>
                  <a:lnTo>
                    <a:pt x="337820" y="183388"/>
                  </a:lnTo>
                  <a:lnTo>
                    <a:pt x="337820" y="183210"/>
                  </a:lnTo>
                  <a:lnTo>
                    <a:pt x="135267" y="183210"/>
                  </a:lnTo>
                  <a:lnTo>
                    <a:pt x="124079" y="175437"/>
                  </a:lnTo>
                  <a:lnTo>
                    <a:pt x="97828" y="144449"/>
                  </a:lnTo>
                  <a:lnTo>
                    <a:pt x="84696" y="106870"/>
                  </a:lnTo>
                  <a:lnTo>
                    <a:pt x="78841" y="51650"/>
                  </a:lnTo>
                  <a:lnTo>
                    <a:pt x="79387" y="42926"/>
                  </a:lnTo>
                  <a:lnTo>
                    <a:pt x="78054" y="27571"/>
                  </a:lnTo>
                  <a:lnTo>
                    <a:pt x="71056" y="14389"/>
                  </a:lnTo>
                  <a:lnTo>
                    <a:pt x="59550" y="4737"/>
                  </a:lnTo>
                  <a:lnTo>
                    <a:pt x="44615" y="0"/>
                  </a:lnTo>
                  <a:lnTo>
                    <a:pt x="29349" y="1206"/>
                  </a:lnTo>
                  <a:lnTo>
                    <a:pt x="16129" y="7721"/>
                  </a:lnTo>
                  <a:lnTo>
                    <a:pt x="6248" y="18554"/>
                  </a:lnTo>
                  <a:lnTo>
                    <a:pt x="1066" y="32689"/>
                  </a:lnTo>
                  <a:lnTo>
                    <a:pt x="0" y="46240"/>
                  </a:lnTo>
                  <a:lnTo>
                    <a:pt x="596" y="78689"/>
                  </a:lnTo>
                  <a:lnTo>
                    <a:pt x="7696" y="124218"/>
                  </a:lnTo>
                  <a:lnTo>
                    <a:pt x="26149" y="177038"/>
                  </a:lnTo>
                  <a:lnTo>
                    <a:pt x="70802" y="232867"/>
                  </a:lnTo>
                  <a:lnTo>
                    <a:pt x="123774" y="264871"/>
                  </a:lnTo>
                  <a:lnTo>
                    <a:pt x="123774" y="317500"/>
                  </a:lnTo>
                  <a:lnTo>
                    <a:pt x="382282" y="317500"/>
                  </a:lnTo>
                  <a:lnTo>
                    <a:pt x="382282" y="225005"/>
                  </a:lnTo>
                  <a:close/>
                </a:path>
                <a:path w="464820" h="404495">
                  <a:moveTo>
                    <a:pt x="464578" y="376542"/>
                  </a:moveTo>
                  <a:lnTo>
                    <a:pt x="462368" y="365721"/>
                  </a:lnTo>
                  <a:lnTo>
                    <a:pt x="456349" y="356882"/>
                  </a:lnTo>
                  <a:lnTo>
                    <a:pt x="447421" y="350913"/>
                  </a:lnTo>
                  <a:lnTo>
                    <a:pt x="436473" y="348729"/>
                  </a:lnTo>
                  <a:lnTo>
                    <a:pt x="34721" y="348729"/>
                  </a:lnTo>
                  <a:lnTo>
                    <a:pt x="23787" y="350913"/>
                  </a:lnTo>
                  <a:lnTo>
                    <a:pt x="14859" y="356882"/>
                  </a:lnTo>
                  <a:lnTo>
                    <a:pt x="8826" y="365721"/>
                  </a:lnTo>
                  <a:lnTo>
                    <a:pt x="6616" y="376542"/>
                  </a:lnTo>
                  <a:lnTo>
                    <a:pt x="8826" y="387375"/>
                  </a:lnTo>
                  <a:lnTo>
                    <a:pt x="14859" y="396214"/>
                  </a:lnTo>
                  <a:lnTo>
                    <a:pt x="23787" y="402170"/>
                  </a:lnTo>
                  <a:lnTo>
                    <a:pt x="34721" y="404355"/>
                  </a:lnTo>
                  <a:lnTo>
                    <a:pt x="436473" y="404355"/>
                  </a:lnTo>
                  <a:lnTo>
                    <a:pt x="447421" y="402170"/>
                  </a:lnTo>
                  <a:lnTo>
                    <a:pt x="456349" y="396214"/>
                  </a:lnTo>
                  <a:lnTo>
                    <a:pt x="462368" y="387375"/>
                  </a:lnTo>
                  <a:lnTo>
                    <a:pt x="464578" y="376542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8004867" y="4571407"/>
            <a:ext cx="465455" cy="404495"/>
            <a:chOff x="8004867" y="4571407"/>
            <a:chExt cx="465455" cy="404495"/>
          </a:xfrm>
        </p:grpSpPr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79131" y="4580291"/>
              <a:ext cx="132588" cy="13106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004861" y="4571415"/>
              <a:ext cx="465455" cy="404495"/>
            </a:xfrm>
            <a:custGeom>
              <a:avLst/>
              <a:gdLst/>
              <a:ahLst/>
              <a:cxnLst/>
              <a:rect l="l" t="t" r="r" b="b"/>
              <a:pathLst>
                <a:path w="465454" h="404495">
                  <a:moveTo>
                    <a:pt x="383057" y="225005"/>
                  </a:moveTo>
                  <a:lnTo>
                    <a:pt x="379704" y="208737"/>
                  </a:lnTo>
                  <a:lnTo>
                    <a:pt x="370560" y="195453"/>
                  </a:lnTo>
                  <a:lnTo>
                    <a:pt x="356997" y="186499"/>
                  </a:lnTo>
                  <a:lnTo>
                    <a:pt x="339712" y="183210"/>
                  </a:lnTo>
                  <a:lnTo>
                    <a:pt x="338493" y="183388"/>
                  </a:lnTo>
                  <a:lnTo>
                    <a:pt x="338493" y="183210"/>
                  </a:lnTo>
                  <a:lnTo>
                    <a:pt x="135547" y="183210"/>
                  </a:lnTo>
                  <a:lnTo>
                    <a:pt x="124320" y="175437"/>
                  </a:lnTo>
                  <a:lnTo>
                    <a:pt x="98031" y="144449"/>
                  </a:lnTo>
                  <a:lnTo>
                    <a:pt x="84861" y="106870"/>
                  </a:lnTo>
                  <a:lnTo>
                    <a:pt x="78994" y="51650"/>
                  </a:lnTo>
                  <a:lnTo>
                    <a:pt x="79552" y="42926"/>
                  </a:lnTo>
                  <a:lnTo>
                    <a:pt x="78206" y="27571"/>
                  </a:lnTo>
                  <a:lnTo>
                    <a:pt x="71196" y="14389"/>
                  </a:lnTo>
                  <a:lnTo>
                    <a:pt x="59664" y="4737"/>
                  </a:lnTo>
                  <a:lnTo>
                    <a:pt x="44704" y="0"/>
                  </a:lnTo>
                  <a:lnTo>
                    <a:pt x="29413" y="1206"/>
                  </a:lnTo>
                  <a:lnTo>
                    <a:pt x="16154" y="7721"/>
                  </a:lnTo>
                  <a:lnTo>
                    <a:pt x="6261" y="18554"/>
                  </a:lnTo>
                  <a:lnTo>
                    <a:pt x="1079" y="32689"/>
                  </a:lnTo>
                  <a:lnTo>
                    <a:pt x="0" y="46240"/>
                  </a:lnTo>
                  <a:lnTo>
                    <a:pt x="596" y="78689"/>
                  </a:lnTo>
                  <a:lnTo>
                    <a:pt x="7721" y="124218"/>
                  </a:lnTo>
                  <a:lnTo>
                    <a:pt x="26200" y="177038"/>
                  </a:lnTo>
                  <a:lnTo>
                    <a:pt x="70942" y="232867"/>
                  </a:lnTo>
                  <a:lnTo>
                    <a:pt x="124028" y="264871"/>
                  </a:lnTo>
                  <a:lnTo>
                    <a:pt x="124028" y="317500"/>
                  </a:lnTo>
                  <a:lnTo>
                    <a:pt x="383057" y="317500"/>
                  </a:lnTo>
                  <a:lnTo>
                    <a:pt x="383057" y="225005"/>
                  </a:lnTo>
                  <a:close/>
                </a:path>
                <a:path w="465454" h="404495">
                  <a:moveTo>
                    <a:pt x="465340" y="376542"/>
                  </a:moveTo>
                  <a:lnTo>
                    <a:pt x="463130" y="365721"/>
                  </a:lnTo>
                  <a:lnTo>
                    <a:pt x="457111" y="356882"/>
                  </a:lnTo>
                  <a:lnTo>
                    <a:pt x="448183" y="350913"/>
                  </a:lnTo>
                  <a:lnTo>
                    <a:pt x="437235" y="348729"/>
                  </a:lnTo>
                  <a:lnTo>
                    <a:pt x="35483" y="348729"/>
                  </a:lnTo>
                  <a:lnTo>
                    <a:pt x="24549" y="350913"/>
                  </a:lnTo>
                  <a:lnTo>
                    <a:pt x="15621" y="356882"/>
                  </a:lnTo>
                  <a:lnTo>
                    <a:pt x="9588" y="365721"/>
                  </a:lnTo>
                  <a:lnTo>
                    <a:pt x="7378" y="376542"/>
                  </a:lnTo>
                  <a:lnTo>
                    <a:pt x="9588" y="387375"/>
                  </a:lnTo>
                  <a:lnTo>
                    <a:pt x="15621" y="396214"/>
                  </a:lnTo>
                  <a:lnTo>
                    <a:pt x="24549" y="402170"/>
                  </a:lnTo>
                  <a:lnTo>
                    <a:pt x="35483" y="404355"/>
                  </a:lnTo>
                  <a:lnTo>
                    <a:pt x="437235" y="404355"/>
                  </a:lnTo>
                  <a:lnTo>
                    <a:pt x="448183" y="402170"/>
                  </a:lnTo>
                  <a:lnTo>
                    <a:pt x="457111" y="396214"/>
                  </a:lnTo>
                  <a:lnTo>
                    <a:pt x="463130" y="387375"/>
                  </a:lnTo>
                  <a:lnTo>
                    <a:pt x="465340" y="376542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8516170" y="4560739"/>
            <a:ext cx="464820" cy="404495"/>
            <a:chOff x="8516170" y="4560739"/>
            <a:chExt cx="464820" cy="404495"/>
          </a:xfrm>
        </p:grpSpPr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9670" y="4569622"/>
              <a:ext cx="133350" cy="131063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516163" y="4560747"/>
              <a:ext cx="464820" cy="404495"/>
            </a:xfrm>
            <a:custGeom>
              <a:avLst/>
              <a:gdLst/>
              <a:ahLst/>
              <a:cxnLst/>
              <a:rect l="l" t="t" r="r" b="b"/>
              <a:pathLst>
                <a:path w="464820" h="404495">
                  <a:moveTo>
                    <a:pt x="383057" y="225005"/>
                  </a:moveTo>
                  <a:lnTo>
                    <a:pt x="379704" y="208737"/>
                  </a:lnTo>
                  <a:lnTo>
                    <a:pt x="370560" y="195453"/>
                  </a:lnTo>
                  <a:lnTo>
                    <a:pt x="356997" y="186499"/>
                  </a:lnTo>
                  <a:lnTo>
                    <a:pt x="339712" y="183210"/>
                  </a:lnTo>
                  <a:lnTo>
                    <a:pt x="338493" y="183388"/>
                  </a:lnTo>
                  <a:lnTo>
                    <a:pt x="338493" y="183210"/>
                  </a:lnTo>
                  <a:lnTo>
                    <a:pt x="135547" y="183210"/>
                  </a:lnTo>
                  <a:lnTo>
                    <a:pt x="124320" y="175437"/>
                  </a:lnTo>
                  <a:lnTo>
                    <a:pt x="98031" y="144449"/>
                  </a:lnTo>
                  <a:lnTo>
                    <a:pt x="84861" y="106870"/>
                  </a:lnTo>
                  <a:lnTo>
                    <a:pt x="78994" y="51650"/>
                  </a:lnTo>
                  <a:lnTo>
                    <a:pt x="79552" y="42926"/>
                  </a:lnTo>
                  <a:lnTo>
                    <a:pt x="78206" y="27571"/>
                  </a:lnTo>
                  <a:lnTo>
                    <a:pt x="71196" y="14389"/>
                  </a:lnTo>
                  <a:lnTo>
                    <a:pt x="59664" y="4737"/>
                  </a:lnTo>
                  <a:lnTo>
                    <a:pt x="44704" y="0"/>
                  </a:lnTo>
                  <a:lnTo>
                    <a:pt x="29413" y="1206"/>
                  </a:lnTo>
                  <a:lnTo>
                    <a:pt x="16154" y="7721"/>
                  </a:lnTo>
                  <a:lnTo>
                    <a:pt x="6261" y="18554"/>
                  </a:lnTo>
                  <a:lnTo>
                    <a:pt x="1079" y="32689"/>
                  </a:lnTo>
                  <a:lnTo>
                    <a:pt x="0" y="46240"/>
                  </a:lnTo>
                  <a:lnTo>
                    <a:pt x="596" y="78689"/>
                  </a:lnTo>
                  <a:lnTo>
                    <a:pt x="7721" y="124218"/>
                  </a:lnTo>
                  <a:lnTo>
                    <a:pt x="26200" y="177038"/>
                  </a:lnTo>
                  <a:lnTo>
                    <a:pt x="70942" y="232867"/>
                  </a:lnTo>
                  <a:lnTo>
                    <a:pt x="124028" y="264871"/>
                  </a:lnTo>
                  <a:lnTo>
                    <a:pt x="124028" y="317500"/>
                  </a:lnTo>
                  <a:lnTo>
                    <a:pt x="383057" y="317500"/>
                  </a:lnTo>
                  <a:lnTo>
                    <a:pt x="383057" y="225005"/>
                  </a:lnTo>
                  <a:close/>
                </a:path>
                <a:path w="464820" h="404495">
                  <a:moveTo>
                    <a:pt x="464578" y="376542"/>
                  </a:moveTo>
                  <a:lnTo>
                    <a:pt x="462368" y="365721"/>
                  </a:lnTo>
                  <a:lnTo>
                    <a:pt x="456349" y="356882"/>
                  </a:lnTo>
                  <a:lnTo>
                    <a:pt x="447421" y="350913"/>
                  </a:lnTo>
                  <a:lnTo>
                    <a:pt x="436473" y="348729"/>
                  </a:lnTo>
                  <a:lnTo>
                    <a:pt x="34721" y="348729"/>
                  </a:lnTo>
                  <a:lnTo>
                    <a:pt x="23787" y="350913"/>
                  </a:lnTo>
                  <a:lnTo>
                    <a:pt x="14859" y="356882"/>
                  </a:lnTo>
                  <a:lnTo>
                    <a:pt x="8826" y="365721"/>
                  </a:lnTo>
                  <a:lnTo>
                    <a:pt x="6616" y="376542"/>
                  </a:lnTo>
                  <a:lnTo>
                    <a:pt x="8826" y="387375"/>
                  </a:lnTo>
                  <a:lnTo>
                    <a:pt x="14859" y="396214"/>
                  </a:lnTo>
                  <a:lnTo>
                    <a:pt x="23787" y="402170"/>
                  </a:lnTo>
                  <a:lnTo>
                    <a:pt x="34721" y="404355"/>
                  </a:lnTo>
                  <a:lnTo>
                    <a:pt x="436473" y="404355"/>
                  </a:lnTo>
                  <a:lnTo>
                    <a:pt x="447421" y="402170"/>
                  </a:lnTo>
                  <a:lnTo>
                    <a:pt x="456349" y="396214"/>
                  </a:lnTo>
                  <a:lnTo>
                    <a:pt x="462368" y="387375"/>
                  </a:lnTo>
                  <a:lnTo>
                    <a:pt x="464578" y="376542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9027467" y="4550833"/>
            <a:ext cx="464820" cy="404495"/>
            <a:chOff x="9027467" y="4550833"/>
            <a:chExt cx="464820" cy="404495"/>
          </a:xfrm>
        </p:grpSpPr>
        <p:pic>
          <p:nvPicPr>
            <p:cNvPr id="41" name="object 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00971" y="4559716"/>
              <a:ext cx="133350" cy="13106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9027464" y="4550841"/>
              <a:ext cx="464820" cy="404495"/>
            </a:xfrm>
            <a:custGeom>
              <a:avLst/>
              <a:gdLst/>
              <a:ahLst/>
              <a:cxnLst/>
              <a:rect l="l" t="t" r="r" b="b"/>
              <a:pathLst>
                <a:path w="464820" h="404495">
                  <a:moveTo>
                    <a:pt x="382282" y="225005"/>
                  </a:moveTo>
                  <a:lnTo>
                    <a:pt x="378942" y="208737"/>
                  </a:lnTo>
                  <a:lnTo>
                    <a:pt x="369811" y="195453"/>
                  </a:lnTo>
                  <a:lnTo>
                    <a:pt x="356273" y="186499"/>
                  </a:lnTo>
                  <a:lnTo>
                    <a:pt x="339026" y="183210"/>
                  </a:lnTo>
                  <a:lnTo>
                    <a:pt x="337820" y="183388"/>
                  </a:lnTo>
                  <a:lnTo>
                    <a:pt x="337820" y="183210"/>
                  </a:lnTo>
                  <a:lnTo>
                    <a:pt x="135267" y="183210"/>
                  </a:lnTo>
                  <a:lnTo>
                    <a:pt x="124079" y="175437"/>
                  </a:lnTo>
                  <a:lnTo>
                    <a:pt x="97828" y="144449"/>
                  </a:lnTo>
                  <a:lnTo>
                    <a:pt x="84696" y="106870"/>
                  </a:lnTo>
                  <a:lnTo>
                    <a:pt x="78841" y="51650"/>
                  </a:lnTo>
                  <a:lnTo>
                    <a:pt x="79387" y="42926"/>
                  </a:lnTo>
                  <a:lnTo>
                    <a:pt x="78054" y="27571"/>
                  </a:lnTo>
                  <a:lnTo>
                    <a:pt x="71056" y="14389"/>
                  </a:lnTo>
                  <a:lnTo>
                    <a:pt x="59550" y="4737"/>
                  </a:lnTo>
                  <a:lnTo>
                    <a:pt x="44615" y="0"/>
                  </a:lnTo>
                  <a:lnTo>
                    <a:pt x="29349" y="1206"/>
                  </a:lnTo>
                  <a:lnTo>
                    <a:pt x="16129" y="7721"/>
                  </a:lnTo>
                  <a:lnTo>
                    <a:pt x="6248" y="18554"/>
                  </a:lnTo>
                  <a:lnTo>
                    <a:pt x="1066" y="32689"/>
                  </a:lnTo>
                  <a:lnTo>
                    <a:pt x="0" y="46240"/>
                  </a:lnTo>
                  <a:lnTo>
                    <a:pt x="596" y="78689"/>
                  </a:lnTo>
                  <a:lnTo>
                    <a:pt x="7696" y="124218"/>
                  </a:lnTo>
                  <a:lnTo>
                    <a:pt x="26149" y="177038"/>
                  </a:lnTo>
                  <a:lnTo>
                    <a:pt x="70802" y="232867"/>
                  </a:lnTo>
                  <a:lnTo>
                    <a:pt x="123774" y="264871"/>
                  </a:lnTo>
                  <a:lnTo>
                    <a:pt x="123774" y="317500"/>
                  </a:lnTo>
                  <a:lnTo>
                    <a:pt x="382282" y="317500"/>
                  </a:lnTo>
                  <a:lnTo>
                    <a:pt x="382282" y="225005"/>
                  </a:lnTo>
                  <a:close/>
                </a:path>
                <a:path w="464820" h="404495">
                  <a:moveTo>
                    <a:pt x="464578" y="376542"/>
                  </a:moveTo>
                  <a:lnTo>
                    <a:pt x="462368" y="365721"/>
                  </a:lnTo>
                  <a:lnTo>
                    <a:pt x="456349" y="356882"/>
                  </a:lnTo>
                  <a:lnTo>
                    <a:pt x="447421" y="350913"/>
                  </a:lnTo>
                  <a:lnTo>
                    <a:pt x="436473" y="348729"/>
                  </a:lnTo>
                  <a:lnTo>
                    <a:pt x="34721" y="348729"/>
                  </a:lnTo>
                  <a:lnTo>
                    <a:pt x="23787" y="350913"/>
                  </a:lnTo>
                  <a:lnTo>
                    <a:pt x="14859" y="356882"/>
                  </a:lnTo>
                  <a:lnTo>
                    <a:pt x="8826" y="365721"/>
                  </a:lnTo>
                  <a:lnTo>
                    <a:pt x="6616" y="376542"/>
                  </a:lnTo>
                  <a:lnTo>
                    <a:pt x="8826" y="387375"/>
                  </a:lnTo>
                  <a:lnTo>
                    <a:pt x="14859" y="396214"/>
                  </a:lnTo>
                  <a:lnTo>
                    <a:pt x="23787" y="402170"/>
                  </a:lnTo>
                  <a:lnTo>
                    <a:pt x="34721" y="404355"/>
                  </a:lnTo>
                  <a:lnTo>
                    <a:pt x="436473" y="404355"/>
                  </a:lnTo>
                  <a:lnTo>
                    <a:pt x="447421" y="402170"/>
                  </a:lnTo>
                  <a:lnTo>
                    <a:pt x="456349" y="396214"/>
                  </a:lnTo>
                  <a:lnTo>
                    <a:pt x="462368" y="387375"/>
                  </a:lnTo>
                  <a:lnTo>
                    <a:pt x="464578" y="376542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9538011" y="4540927"/>
            <a:ext cx="465455" cy="404495"/>
            <a:chOff x="9538011" y="4540927"/>
            <a:chExt cx="465455" cy="404495"/>
          </a:xfrm>
        </p:grpSpPr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2275" y="4550574"/>
              <a:ext cx="132588" cy="13030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9538005" y="4540935"/>
              <a:ext cx="465455" cy="404495"/>
            </a:xfrm>
            <a:custGeom>
              <a:avLst/>
              <a:gdLst/>
              <a:ahLst/>
              <a:cxnLst/>
              <a:rect l="l" t="t" r="r" b="b"/>
              <a:pathLst>
                <a:path w="465454" h="404495">
                  <a:moveTo>
                    <a:pt x="383057" y="225552"/>
                  </a:moveTo>
                  <a:lnTo>
                    <a:pt x="379704" y="209245"/>
                  </a:lnTo>
                  <a:lnTo>
                    <a:pt x="370560" y="195922"/>
                  </a:lnTo>
                  <a:lnTo>
                    <a:pt x="356997" y="186944"/>
                  </a:lnTo>
                  <a:lnTo>
                    <a:pt x="339712" y="183654"/>
                  </a:lnTo>
                  <a:lnTo>
                    <a:pt x="338493" y="183832"/>
                  </a:lnTo>
                  <a:lnTo>
                    <a:pt x="338493" y="183654"/>
                  </a:lnTo>
                  <a:lnTo>
                    <a:pt x="135547" y="183654"/>
                  </a:lnTo>
                  <a:lnTo>
                    <a:pt x="124320" y="175869"/>
                  </a:lnTo>
                  <a:lnTo>
                    <a:pt x="98031" y="144792"/>
                  </a:lnTo>
                  <a:lnTo>
                    <a:pt x="84861" y="107124"/>
                  </a:lnTo>
                  <a:lnTo>
                    <a:pt x="78994" y="51777"/>
                  </a:lnTo>
                  <a:lnTo>
                    <a:pt x="79552" y="43027"/>
                  </a:lnTo>
                  <a:lnTo>
                    <a:pt x="78206" y="27647"/>
                  </a:lnTo>
                  <a:lnTo>
                    <a:pt x="71196" y="14414"/>
                  </a:lnTo>
                  <a:lnTo>
                    <a:pt x="59664" y="4749"/>
                  </a:lnTo>
                  <a:lnTo>
                    <a:pt x="44704" y="0"/>
                  </a:lnTo>
                  <a:lnTo>
                    <a:pt x="29413" y="1206"/>
                  </a:lnTo>
                  <a:lnTo>
                    <a:pt x="16154" y="7747"/>
                  </a:lnTo>
                  <a:lnTo>
                    <a:pt x="6261" y="18592"/>
                  </a:lnTo>
                  <a:lnTo>
                    <a:pt x="1079" y="32766"/>
                  </a:lnTo>
                  <a:lnTo>
                    <a:pt x="0" y="46355"/>
                  </a:lnTo>
                  <a:lnTo>
                    <a:pt x="596" y="78867"/>
                  </a:lnTo>
                  <a:lnTo>
                    <a:pt x="7721" y="124510"/>
                  </a:lnTo>
                  <a:lnTo>
                    <a:pt x="26200" y="177457"/>
                  </a:lnTo>
                  <a:lnTo>
                    <a:pt x="70942" y="233426"/>
                  </a:lnTo>
                  <a:lnTo>
                    <a:pt x="124028" y="265506"/>
                  </a:lnTo>
                  <a:lnTo>
                    <a:pt x="124028" y="318262"/>
                  </a:lnTo>
                  <a:lnTo>
                    <a:pt x="383057" y="318262"/>
                  </a:lnTo>
                  <a:lnTo>
                    <a:pt x="383057" y="225552"/>
                  </a:lnTo>
                  <a:close/>
                </a:path>
                <a:path w="465454" h="404495">
                  <a:moveTo>
                    <a:pt x="465340" y="376923"/>
                  </a:moveTo>
                  <a:lnTo>
                    <a:pt x="463130" y="366255"/>
                  </a:lnTo>
                  <a:lnTo>
                    <a:pt x="457111" y="357530"/>
                  </a:lnTo>
                  <a:lnTo>
                    <a:pt x="448183" y="351650"/>
                  </a:lnTo>
                  <a:lnTo>
                    <a:pt x="437235" y="349491"/>
                  </a:lnTo>
                  <a:lnTo>
                    <a:pt x="35483" y="349491"/>
                  </a:lnTo>
                  <a:lnTo>
                    <a:pt x="24549" y="351650"/>
                  </a:lnTo>
                  <a:lnTo>
                    <a:pt x="15621" y="357530"/>
                  </a:lnTo>
                  <a:lnTo>
                    <a:pt x="9588" y="366255"/>
                  </a:lnTo>
                  <a:lnTo>
                    <a:pt x="7378" y="376923"/>
                  </a:lnTo>
                  <a:lnTo>
                    <a:pt x="9588" y="387604"/>
                  </a:lnTo>
                  <a:lnTo>
                    <a:pt x="15621" y="396328"/>
                  </a:lnTo>
                  <a:lnTo>
                    <a:pt x="24549" y="402209"/>
                  </a:lnTo>
                  <a:lnTo>
                    <a:pt x="35483" y="404355"/>
                  </a:lnTo>
                  <a:lnTo>
                    <a:pt x="437235" y="404355"/>
                  </a:lnTo>
                  <a:lnTo>
                    <a:pt x="448183" y="402209"/>
                  </a:lnTo>
                  <a:lnTo>
                    <a:pt x="457111" y="396328"/>
                  </a:lnTo>
                  <a:lnTo>
                    <a:pt x="463130" y="387604"/>
                  </a:lnTo>
                  <a:lnTo>
                    <a:pt x="465340" y="376923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10049313" y="4540927"/>
            <a:ext cx="464820" cy="404495"/>
            <a:chOff x="10049313" y="4540927"/>
            <a:chExt cx="464820" cy="404495"/>
          </a:xfrm>
        </p:grpSpPr>
        <p:pic>
          <p:nvPicPr>
            <p:cNvPr id="47" name="object 4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22814" y="4550574"/>
              <a:ext cx="133350" cy="130301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0049307" y="4540935"/>
              <a:ext cx="464820" cy="404495"/>
            </a:xfrm>
            <a:custGeom>
              <a:avLst/>
              <a:gdLst/>
              <a:ahLst/>
              <a:cxnLst/>
              <a:rect l="l" t="t" r="r" b="b"/>
              <a:pathLst>
                <a:path w="464820" h="404495">
                  <a:moveTo>
                    <a:pt x="383057" y="225552"/>
                  </a:moveTo>
                  <a:lnTo>
                    <a:pt x="379704" y="209245"/>
                  </a:lnTo>
                  <a:lnTo>
                    <a:pt x="370560" y="195922"/>
                  </a:lnTo>
                  <a:lnTo>
                    <a:pt x="356997" y="186944"/>
                  </a:lnTo>
                  <a:lnTo>
                    <a:pt x="339712" y="183654"/>
                  </a:lnTo>
                  <a:lnTo>
                    <a:pt x="338493" y="183832"/>
                  </a:lnTo>
                  <a:lnTo>
                    <a:pt x="338493" y="183654"/>
                  </a:lnTo>
                  <a:lnTo>
                    <a:pt x="135547" y="183654"/>
                  </a:lnTo>
                  <a:lnTo>
                    <a:pt x="124320" y="175869"/>
                  </a:lnTo>
                  <a:lnTo>
                    <a:pt x="98031" y="144792"/>
                  </a:lnTo>
                  <a:lnTo>
                    <a:pt x="84861" y="107124"/>
                  </a:lnTo>
                  <a:lnTo>
                    <a:pt x="78994" y="51777"/>
                  </a:lnTo>
                  <a:lnTo>
                    <a:pt x="79552" y="43027"/>
                  </a:lnTo>
                  <a:lnTo>
                    <a:pt x="78206" y="27647"/>
                  </a:lnTo>
                  <a:lnTo>
                    <a:pt x="71196" y="14414"/>
                  </a:lnTo>
                  <a:lnTo>
                    <a:pt x="59664" y="4749"/>
                  </a:lnTo>
                  <a:lnTo>
                    <a:pt x="44704" y="0"/>
                  </a:lnTo>
                  <a:lnTo>
                    <a:pt x="29413" y="1206"/>
                  </a:lnTo>
                  <a:lnTo>
                    <a:pt x="16154" y="7747"/>
                  </a:lnTo>
                  <a:lnTo>
                    <a:pt x="6261" y="18592"/>
                  </a:lnTo>
                  <a:lnTo>
                    <a:pt x="1079" y="32766"/>
                  </a:lnTo>
                  <a:lnTo>
                    <a:pt x="0" y="46355"/>
                  </a:lnTo>
                  <a:lnTo>
                    <a:pt x="596" y="78867"/>
                  </a:lnTo>
                  <a:lnTo>
                    <a:pt x="7721" y="124510"/>
                  </a:lnTo>
                  <a:lnTo>
                    <a:pt x="26200" y="177457"/>
                  </a:lnTo>
                  <a:lnTo>
                    <a:pt x="70942" y="233426"/>
                  </a:lnTo>
                  <a:lnTo>
                    <a:pt x="124028" y="265506"/>
                  </a:lnTo>
                  <a:lnTo>
                    <a:pt x="124028" y="318262"/>
                  </a:lnTo>
                  <a:lnTo>
                    <a:pt x="383057" y="318262"/>
                  </a:lnTo>
                  <a:lnTo>
                    <a:pt x="383057" y="225552"/>
                  </a:lnTo>
                  <a:close/>
                </a:path>
                <a:path w="464820" h="404495">
                  <a:moveTo>
                    <a:pt x="464578" y="376923"/>
                  </a:moveTo>
                  <a:lnTo>
                    <a:pt x="462368" y="366255"/>
                  </a:lnTo>
                  <a:lnTo>
                    <a:pt x="456349" y="357530"/>
                  </a:lnTo>
                  <a:lnTo>
                    <a:pt x="447421" y="351650"/>
                  </a:lnTo>
                  <a:lnTo>
                    <a:pt x="436473" y="349491"/>
                  </a:lnTo>
                  <a:lnTo>
                    <a:pt x="34721" y="349491"/>
                  </a:lnTo>
                  <a:lnTo>
                    <a:pt x="23787" y="351650"/>
                  </a:lnTo>
                  <a:lnTo>
                    <a:pt x="14859" y="357530"/>
                  </a:lnTo>
                  <a:lnTo>
                    <a:pt x="8826" y="366255"/>
                  </a:lnTo>
                  <a:lnTo>
                    <a:pt x="6616" y="376923"/>
                  </a:lnTo>
                  <a:lnTo>
                    <a:pt x="8826" y="387604"/>
                  </a:lnTo>
                  <a:lnTo>
                    <a:pt x="14859" y="396328"/>
                  </a:lnTo>
                  <a:lnTo>
                    <a:pt x="23787" y="402209"/>
                  </a:lnTo>
                  <a:lnTo>
                    <a:pt x="34721" y="404355"/>
                  </a:lnTo>
                  <a:lnTo>
                    <a:pt x="436473" y="404355"/>
                  </a:lnTo>
                  <a:lnTo>
                    <a:pt x="447421" y="402209"/>
                  </a:lnTo>
                  <a:lnTo>
                    <a:pt x="456349" y="396328"/>
                  </a:lnTo>
                  <a:lnTo>
                    <a:pt x="462368" y="387604"/>
                  </a:lnTo>
                  <a:lnTo>
                    <a:pt x="464578" y="376923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6213599" y="3968510"/>
            <a:ext cx="52628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3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SURVEY</a:t>
            </a:r>
            <a:r>
              <a:rPr dirty="0" sz="3200" spc="-9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spc="-4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RESEARCH</a:t>
            </a:r>
            <a:r>
              <a:rPr dirty="0" sz="3200" spc="-8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&amp;</a:t>
            </a:r>
            <a:r>
              <a:rPr dirty="0" sz="3200" spc="-10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spc="-2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EVALUATION</a:t>
            </a:r>
            <a:endParaRPr sz="3200">
              <a:latin typeface="Franklin Gothic Demi Cond"/>
              <a:cs typeface="Franklin Gothic Demi Cond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636717" y="4239845"/>
            <a:ext cx="1298575" cy="69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5240">
              <a:lnSpc>
                <a:spcPts val="275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SCHOOL</a:t>
            </a:r>
            <a:endParaRPr sz="2400">
              <a:latin typeface="Franklin Gothic Demi Cond"/>
              <a:cs typeface="Franklin Gothic Demi Cond"/>
            </a:endParaRPr>
          </a:p>
          <a:p>
            <a:pPr algn="r" marR="5080">
              <a:lnSpc>
                <a:spcPts val="2510"/>
              </a:lnSpc>
            </a:pPr>
            <a:r>
              <a:rPr dirty="0" sz="2200" spc="-7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LEADERSHIP</a:t>
            </a:r>
            <a:endParaRPr sz="2200">
              <a:latin typeface="Franklin Gothic Demi Cond"/>
              <a:cs typeface="Franklin Gothic Demi Cond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4658400" y="4288801"/>
            <a:ext cx="248920" cy="303530"/>
          </a:xfrm>
          <a:custGeom>
            <a:avLst/>
            <a:gdLst/>
            <a:ahLst/>
            <a:cxnLst/>
            <a:rect l="l" t="t" r="r" b="b"/>
            <a:pathLst>
              <a:path w="248920" h="303529">
                <a:moveTo>
                  <a:pt x="164077" y="303464"/>
                </a:moveTo>
                <a:lnTo>
                  <a:pt x="124792" y="293425"/>
                </a:lnTo>
                <a:lnTo>
                  <a:pt x="85366" y="303339"/>
                </a:lnTo>
                <a:lnTo>
                  <a:pt x="53639" y="293425"/>
                </a:lnTo>
                <a:lnTo>
                  <a:pt x="29426" y="268760"/>
                </a:lnTo>
                <a:lnTo>
                  <a:pt x="12539" y="234423"/>
                </a:lnTo>
                <a:lnTo>
                  <a:pt x="2792" y="195489"/>
                </a:lnTo>
                <a:lnTo>
                  <a:pt x="0" y="157036"/>
                </a:lnTo>
                <a:lnTo>
                  <a:pt x="3974" y="124141"/>
                </a:lnTo>
                <a:lnTo>
                  <a:pt x="14528" y="101882"/>
                </a:lnTo>
                <a:lnTo>
                  <a:pt x="40040" y="84536"/>
                </a:lnTo>
                <a:lnTo>
                  <a:pt x="65729" y="82832"/>
                </a:lnTo>
                <a:lnTo>
                  <a:pt x="90352" y="89322"/>
                </a:lnTo>
                <a:lnTo>
                  <a:pt x="112667" y="96561"/>
                </a:lnTo>
                <a:lnTo>
                  <a:pt x="102981" y="66650"/>
                </a:lnTo>
                <a:lnTo>
                  <a:pt x="87185" y="44542"/>
                </a:lnTo>
                <a:lnTo>
                  <a:pt x="72384" y="30771"/>
                </a:lnTo>
                <a:lnTo>
                  <a:pt x="65682" y="25872"/>
                </a:lnTo>
                <a:lnTo>
                  <a:pt x="77428" y="6490"/>
                </a:lnTo>
                <a:lnTo>
                  <a:pt x="82354" y="9904"/>
                </a:lnTo>
                <a:lnTo>
                  <a:pt x="92963" y="18414"/>
                </a:lnTo>
                <a:lnTo>
                  <a:pt x="106415" y="31983"/>
                </a:lnTo>
                <a:lnTo>
                  <a:pt x="119866" y="50575"/>
                </a:lnTo>
                <a:lnTo>
                  <a:pt x="122033" y="42381"/>
                </a:lnTo>
                <a:lnTo>
                  <a:pt x="147479" y="7256"/>
                </a:lnTo>
                <a:lnTo>
                  <a:pt x="169030" y="0"/>
                </a:lnTo>
                <a:lnTo>
                  <a:pt x="188828" y="789"/>
                </a:lnTo>
                <a:lnTo>
                  <a:pt x="171019" y="53996"/>
                </a:lnTo>
                <a:lnTo>
                  <a:pt x="129718" y="71478"/>
                </a:lnTo>
                <a:lnTo>
                  <a:pt x="131618" y="77541"/>
                </a:lnTo>
                <a:lnTo>
                  <a:pt x="133270" y="83782"/>
                </a:lnTo>
                <a:lnTo>
                  <a:pt x="134567" y="90237"/>
                </a:lnTo>
                <a:lnTo>
                  <a:pt x="135401" y="96941"/>
                </a:lnTo>
                <a:lnTo>
                  <a:pt x="157888" y="89809"/>
                </a:lnTo>
                <a:lnTo>
                  <a:pt x="182576" y="83212"/>
                </a:lnTo>
                <a:lnTo>
                  <a:pt x="208401" y="84809"/>
                </a:lnTo>
                <a:lnTo>
                  <a:pt x="234298" y="102262"/>
                </a:lnTo>
                <a:lnTo>
                  <a:pt x="244869" y="124520"/>
                </a:lnTo>
                <a:lnTo>
                  <a:pt x="248892" y="157410"/>
                </a:lnTo>
                <a:lnTo>
                  <a:pt x="246173" y="195849"/>
                </a:lnTo>
                <a:lnTo>
                  <a:pt x="236524" y="234755"/>
                </a:lnTo>
                <a:lnTo>
                  <a:pt x="219752" y="269048"/>
                </a:lnTo>
                <a:lnTo>
                  <a:pt x="195666" y="293644"/>
                </a:lnTo>
                <a:lnTo>
                  <a:pt x="164077" y="303464"/>
                </a:lnTo>
                <a:close/>
              </a:path>
            </a:pathLst>
          </a:custGeom>
          <a:solidFill>
            <a:srgbClr val="B90B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4686791" y="2906431"/>
            <a:ext cx="692912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0470" algn="l"/>
              </a:tabLst>
            </a:pPr>
            <a:r>
              <a:rPr dirty="0" sz="64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STRATEGIC</a:t>
            </a:r>
            <a:r>
              <a:rPr dirty="0" sz="640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	</a:t>
            </a:r>
            <a:r>
              <a:rPr dirty="0" sz="6400" spc="-8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PLANNING</a:t>
            </a:r>
            <a:endParaRPr sz="6400">
              <a:latin typeface="Franklin Gothic Demi Cond"/>
              <a:cs typeface="Franklin Gothic Demi Cond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10390631" y="0"/>
            <a:ext cx="1054100" cy="1571625"/>
            <a:chOff x="10390631" y="0"/>
            <a:chExt cx="1054100" cy="1571625"/>
          </a:xfrm>
        </p:grpSpPr>
        <p:sp>
          <p:nvSpPr>
            <p:cNvPr id="54" name="object 54" descr=""/>
            <p:cNvSpPr/>
            <p:nvPr/>
          </p:nvSpPr>
          <p:spPr>
            <a:xfrm>
              <a:off x="10390631" y="0"/>
              <a:ext cx="1054100" cy="1571625"/>
            </a:xfrm>
            <a:custGeom>
              <a:avLst/>
              <a:gdLst/>
              <a:ahLst/>
              <a:cxnLst/>
              <a:rect l="l" t="t" r="r" b="b"/>
              <a:pathLst>
                <a:path w="1054100" h="1571625">
                  <a:moveTo>
                    <a:pt x="1053846" y="0"/>
                  </a:moveTo>
                  <a:lnTo>
                    <a:pt x="0" y="0"/>
                  </a:lnTo>
                  <a:lnTo>
                    <a:pt x="0" y="1571244"/>
                  </a:lnTo>
                  <a:lnTo>
                    <a:pt x="1053846" y="1571244"/>
                  </a:lnTo>
                  <a:lnTo>
                    <a:pt x="1053846" y="0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470260" y="75056"/>
              <a:ext cx="895350" cy="1392555"/>
            </a:xfrm>
            <a:custGeom>
              <a:avLst/>
              <a:gdLst/>
              <a:ahLst/>
              <a:cxnLst/>
              <a:rect l="l" t="t" r="r" b="b"/>
              <a:pathLst>
                <a:path w="895350" h="1392555">
                  <a:moveTo>
                    <a:pt x="0" y="0"/>
                  </a:moveTo>
                  <a:lnTo>
                    <a:pt x="895350" y="0"/>
                  </a:lnTo>
                  <a:lnTo>
                    <a:pt x="895350" y="1392174"/>
                  </a:lnTo>
                  <a:lnTo>
                    <a:pt x="0" y="139217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10390631" y="0"/>
            <a:ext cx="1054100" cy="157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93040" marR="173355" indent="67310">
              <a:lnSpc>
                <a:spcPct val="105100"/>
              </a:lnSpc>
            </a:pPr>
            <a:r>
              <a:rPr dirty="0" sz="16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CVIOG </a:t>
            </a:r>
            <a:r>
              <a:rPr dirty="0" sz="1400" spc="-20" b="1">
                <a:solidFill>
                  <a:srgbClr val="FFFFFF"/>
                </a:solidFill>
                <a:latin typeface="Georgia"/>
                <a:cs typeface="Georgia"/>
              </a:rPr>
              <a:t>DAWG </a:t>
            </a:r>
            <a:r>
              <a:rPr dirty="0" sz="1400" spc="-60" b="1">
                <a:solidFill>
                  <a:srgbClr val="FFFFFF"/>
                </a:solidFill>
                <a:latin typeface="Georgia"/>
                <a:cs typeface="Georgia"/>
              </a:rPr>
              <a:t>PROUD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10783716" y="199540"/>
            <a:ext cx="344805" cy="366395"/>
            <a:chOff x="10783716" y="199540"/>
            <a:chExt cx="344805" cy="366395"/>
          </a:xfrm>
        </p:grpSpPr>
        <p:sp>
          <p:nvSpPr>
            <p:cNvPr id="58" name="object 58" descr=""/>
            <p:cNvSpPr/>
            <p:nvPr/>
          </p:nvSpPr>
          <p:spPr>
            <a:xfrm>
              <a:off x="10788701" y="204525"/>
              <a:ext cx="334645" cy="356235"/>
            </a:xfrm>
            <a:custGeom>
              <a:avLst/>
              <a:gdLst/>
              <a:ahLst/>
              <a:cxnLst/>
              <a:rect l="l" t="t" r="r" b="b"/>
              <a:pathLst>
                <a:path w="334645" h="356234">
                  <a:moveTo>
                    <a:pt x="241280" y="0"/>
                  </a:moveTo>
                  <a:lnTo>
                    <a:pt x="224510" y="3674"/>
                  </a:lnTo>
                  <a:lnTo>
                    <a:pt x="210401" y="13956"/>
                  </a:lnTo>
                  <a:lnTo>
                    <a:pt x="201423" y="28659"/>
                  </a:lnTo>
                  <a:lnTo>
                    <a:pt x="198305" y="45856"/>
                  </a:lnTo>
                  <a:lnTo>
                    <a:pt x="201777" y="63618"/>
                  </a:lnTo>
                  <a:lnTo>
                    <a:pt x="203639" y="71566"/>
                  </a:lnTo>
                  <a:lnTo>
                    <a:pt x="203249" y="79577"/>
                  </a:lnTo>
                  <a:lnTo>
                    <a:pt x="87693" y="208499"/>
                  </a:lnTo>
                  <a:lnTo>
                    <a:pt x="66785" y="216491"/>
                  </a:lnTo>
                  <a:lnTo>
                    <a:pt x="59283" y="214519"/>
                  </a:lnTo>
                  <a:lnTo>
                    <a:pt x="53160" y="212302"/>
                  </a:lnTo>
                  <a:lnTo>
                    <a:pt x="46826" y="211085"/>
                  </a:lnTo>
                  <a:lnTo>
                    <a:pt x="6488" y="231086"/>
                  </a:lnTo>
                  <a:lnTo>
                    <a:pt x="0" y="265370"/>
                  </a:lnTo>
                  <a:lnTo>
                    <a:pt x="6576" y="282120"/>
                  </a:lnTo>
                  <a:lnTo>
                    <a:pt x="18302" y="294470"/>
                  </a:lnTo>
                  <a:lnTo>
                    <a:pt x="33545" y="301266"/>
                  </a:lnTo>
                  <a:lnTo>
                    <a:pt x="50672" y="301349"/>
                  </a:lnTo>
                  <a:lnTo>
                    <a:pt x="49901" y="308136"/>
                  </a:lnTo>
                  <a:lnTo>
                    <a:pt x="76912" y="352551"/>
                  </a:lnTo>
                  <a:lnTo>
                    <a:pt x="93148" y="355854"/>
                  </a:lnTo>
                  <a:lnTo>
                    <a:pt x="109918" y="352174"/>
                  </a:lnTo>
                  <a:lnTo>
                    <a:pt x="124027" y="341892"/>
                  </a:lnTo>
                  <a:lnTo>
                    <a:pt x="133005" y="327189"/>
                  </a:lnTo>
                  <a:lnTo>
                    <a:pt x="136123" y="309992"/>
                  </a:lnTo>
                  <a:lnTo>
                    <a:pt x="132651" y="292230"/>
                  </a:lnTo>
                  <a:lnTo>
                    <a:pt x="130784" y="284283"/>
                  </a:lnTo>
                  <a:lnTo>
                    <a:pt x="131175" y="276273"/>
                  </a:lnTo>
                  <a:lnTo>
                    <a:pt x="246748" y="147311"/>
                  </a:lnTo>
                  <a:lnTo>
                    <a:pt x="267650" y="139326"/>
                  </a:lnTo>
                  <a:lnTo>
                    <a:pt x="275158" y="141291"/>
                  </a:lnTo>
                  <a:lnTo>
                    <a:pt x="281269" y="143501"/>
                  </a:lnTo>
                  <a:lnTo>
                    <a:pt x="287588" y="144715"/>
                  </a:lnTo>
                  <a:lnTo>
                    <a:pt x="327898" y="124741"/>
                  </a:lnTo>
                  <a:lnTo>
                    <a:pt x="334403" y="90466"/>
                  </a:lnTo>
                  <a:lnTo>
                    <a:pt x="327831" y="73714"/>
                  </a:lnTo>
                  <a:lnTo>
                    <a:pt x="316114" y="61359"/>
                  </a:lnTo>
                  <a:lnTo>
                    <a:pt x="300879" y="54559"/>
                  </a:lnTo>
                  <a:lnTo>
                    <a:pt x="283756" y="54512"/>
                  </a:lnTo>
                  <a:lnTo>
                    <a:pt x="284527" y="47718"/>
                  </a:lnTo>
                  <a:lnTo>
                    <a:pt x="257516" y="3302"/>
                  </a:lnTo>
                  <a:lnTo>
                    <a:pt x="241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788701" y="204525"/>
              <a:ext cx="334645" cy="356235"/>
            </a:xfrm>
            <a:custGeom>
              <a:avLst/>
              <a:gdLst/>
              <a:ahLst/>
              <a:cxnLst/>
              <a:rect l="l" t="t" r="r" b="b"/>
              <a:pathLst>
                <a:path w="334645" h="356234">
                  <a:moveTo>
                    <a:pt x="283756" y="54474"/>
                  </a:moveTo>
                  <a:lnTo>
                    <a:pt x="300879" y="54559"/>
                  </a:lnTo>
                  <a:lnTo>
                    <a:pt x="316114" y="61359"/>
                  </a:lnTo>
                  <a:lnTo>
                    <a:pt x="327831" y="73714"/>
                  </a:lnTo>
                  <a:lnTo>
                    <a:pt x="334403" y="90466"/>
                  </a:lnTo>
                  <a:lnTo>
                    <a:pt x="334319" y="108604"/>
                  </a:lnTo>
                  <a:lnTo>
                    <a:pt x="327898" y="124741"/>
                  </a:lnTo>
                  <a:lnTo>
                    <a:pt x="316233" y="137152"/>
                  </a:lnTo>
                  <a:lnTo>
                    <a:pt x="300418" y="144110"/>
                  </a:lnTo>
                  <a:lnTo>
                    <a:pt x="294006" y="144922"/>
                  </a:lnTo>
                  <a:lnTo>
                    <a:pt x="287588" y="144715"/>
                  </a:lnTo>
                  <a:lnTo>
                    <a:pt x="281269" y="143501"/>
                  </a:lnTo>
                  <a:lnTo>
                    <a:pt x="275158" y="141291"/>
                  </a:lnTo>
                  <a:lnTo>
                    <a:pt x="267650" y="139326"/>
                  </a:lnTo>
                  <a:lnTo>
                    <a:pt x="138328" y="262144"/>
                  </a:lnTo>
                  <a:lnTo>
                    <a:pt x="130784" y="284283"/>
                  </a:lnTo>
                  <a:lnTo>
                    <a:pt x="132651" y="292230"/>
                  </a:lnTo>
                  <a:lnTo>
                    <a:pt x="136123" y="309992"/>
                  </a:lnTo>
                  <a:lnTo>
                    <a:pt x="133005" y="327189"/>
                  </a:lnTo>
                  <a:lnTo>
                    <a:pt x="124027" y="341892"/>
                  </a:lnTo>
                  <a:lnTo>
                    <a:pt x="109918" y="352174"/>
                  </a:lnTo>
                  <a:lnTo>
                    <a:pt x="93148" y="355854"/>
                  </a:lnTo>
                  <a:lnTo>
                    <a:pt x="76912" y="352551"/>
                  </a:lnTo>
                  <a:lnTo>
                    <a:pt x="51240" y="321623"/>
                  </a:lnTo>
                  <a:lnTo>
                    <a:pt x="49901" y="308136"/>
                  </a:lnTo>
                  <a:lnTo>
                    <a:pt x="50672" y="301349"/>
                  </a:lnTo>
                  <a:lnTo>
                    <a:pt x="33545" y="301266"/>
                  </a:lnTo>
                  <a:lnTo>
                    <a:pt x="18302" y="294470"/>
                  </a:lnTo>
                  <a:lnTo>
                    <a:pt x="6576" y="282120"/>
                  </a:lnTo>
                  <a:lnTo>
                    <a:pt x="0" y="265370"/>
                  </a:lnTo>
                  <a:lnTo>
                    <a:pt x="75" y="247229"/>
                  </a:lnTo>
                  <a:lnTo>
                    <a:pt x="6488" y="231086"/>
                  </a:lnTo>
                  <a:lnTo>
                    <a:pt x="18146" y="218668"/>
                  </a:lnTo>
                  <a:lnTo>
                    <a:pt x="33959" y="211700"/>
                  </a:lnTo>
                  <a:lnTo>
                    <a:pt x="40390" y="210881"/>
                  </a:lnTo>
                  <a:lnTo>
                    <a:pt x="46826" y="211085"/>
                  </a:lnTo>
                  <a:lnTo>
                    <a:pt x="53160" y="212302"/>
                  </a:lnTo>
                  <a:lnTo>
                    <a:pt x="59283" y="214519"/>
                  </a:lnTo>
                  <a:lnTo>
                    <a:pt x="66785" y="216491"/>
                  </a:lnTo>
                  <a:lnTo>
                    <a:pt x="196100" y="93717"/>
                  </a:lnTo>
                  <a:lnTo>
                    <a:pt x="203639" y="71566"/>
                  </a:lnTo>
                  <a:lnTo>
                    <a:pt x="201777" y="63618"/>
                  </a:lnTo>
                  <a:lnTo>
                    <a:pt x="198305" y="45856"/>
                  </a:lnTo>
                  <a:lnTo>
                    <a:pt x="201423" y="28659"/>
                  </a:lnTo>
                  <a:lnTo>
                    <a:pt x="210401" y="13956"/>
                  </a:lnTo>
                  <a:lnTo>
                    <a:pt x="224510" y="3674"/>
                  </a:lnTo>
                  <a:lnTo>
                    <a:pt x="241280" y="0"/>
                  </a:lnTo>
                  <a:lnTo>
                    <a:pt x="257516" y="3302"/>
                  </a:lnTo>
                  <a:lnTo>
                    <a:pt x="283188" y="34225"/>
                  </a:lnTo>
                  <a:lnTo>
                    <a:pt x="284527" y="47718"/>
                  </a:lnTo>
                  <a:lnTo>
                    <a:pt x="283756" y="54512"/>
                  </a:lnTo>
                  <a:close/>
                </a:path>
              </a:pathLst>
            </a:custGeom>
            <a:ln w="9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10811605" y="5416806"/>
            <a:ext cx="506095" cy="459105"/>
            <a:chOff x="10811605" y="5416806"/>
            <a:chExt cx="506095" cy="459105"/>
          </a:xfrm>
        </p:grpSpPr>
        <p:pic>
          <p:nvPicPr>
            <p:cNvPr id="61" name="object 6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88543" y="5645616"/>
              <a:ext cx="168262" cy="157037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0811599" y="5416816"/>
              <a:ext cx="506095" cy="459105"/>
            </a:xfrm>
            <a:custGeom>
              <a:avLst/>
              <a:gdLst/>
              <a:ahLst/>
              <a:cxnLst/>
              <a:rect l="l" t="t" r="r" b="b"/>
              <a:pathLst>
                <a:path w="506095" h="459104">
                  <a:moveTo>
                    <a:pt x="323900" y="284403"/>
                  </a:moveTo>
                  <a:lnTo>
                    <a:pt x="307251" y="243243"/>
                  </a:lnTo>
                  <a:lnTo>
                    <a:pt x="302018" y="230289"/>
                  </a:lnTo>
                  <a:lnTo>
                    <a:pt x="262255" y="243243"/>
                  </a:lnTo>
                  <a:lnTo>
                    <a:pt x="256971" y="236639"/>
                  </a:lnTo>
                  <a:lnTo>
                    <a:pt x="254266" y="233730"/>
                  </a:lnTo>
                  <a:lnTo>
                    <a:pt x="254266" y="315645"/>
                  </a:lnTo>
                  <a:lnTo>
                    <a:pt x="245567" y="346913"/>
                  </a:lnTo>
                  <a:lnTo>
                    <a:pt x="225145" y="372643"/>
                  </a:lnTo>
                  <a:lnTo>
                    <a:pt x="194652" y="389623"/>
                  </a:lnTo>
                  <a:lnTo>
                    <a:pt x="158013" y="394335"/>
                  </a:lnTo>
                  <a:lnTo>
                    <a:pt x="123024" y="385762"/>
                  </a:lnTo>
                  <a:lnTo>
                    <a:pt x="73545" y="335775"/>
                  </a:lnTo>
                  <a:lnTo>
                    <a:pt x="72720" y="333552"/>
                  </a:lnTo>
                  <a:lnTo>
                    <a:pt x="72313" y="332447"/>
                  </a:lnTo>
                  <a:lnTo>
                    <a:pt x="76098" y="267335"/>
                  </a:lnTo>
                  <a:lnTo>
                    <a:pt x="113931" y="231990"/>
                  </a:lnTo>
                  <a:lnTo>
                    <a:pt x="164033" y="220027"/>
                  </a:lnTo>
                  <a:lnTo>
                    <a:pt x="198970" y="228701"/>
                  </a:lnTo>
                  <a:lnTo>
                    <a:pt x="228346" y="248869"/>
                  </a:lnTo>
                  <a:lnTo>
                    <a:pt x="248272" y="278777"/>
                  </a:lnTo>
                  <a:lnTo>
                    <a:pt x="248704" y="279895"/>
                  </a:lnTo>
                  <a:lnTo>
                    <a:pt x="249199" y="281000"/>
                  </a:lnTo>
                  <a:lnTo>
                    <a:pt x="249580" y="282105"/>
                  </a:lnTo>
                  <a:lnTo>
                    <a:pt x="254266" y="315645"/>
                  </a:lnTo>
                  <a:lnTo>
                    <a:pt x="254266" y="233730"/>
                  </a:lnTo>
                  <a:lnTo>
                    <a:pt x="251206" y="230416"/>
                  </a:lnTo>
                  <a:lnTo>
                    <a:pt x="244995" y="224574"/>
                  </a:lnTo>
                  <a:lnTo>
                    <a:pt x="239471" y="220027"/>
                  </a:lnTo>
                  <a:lnTo>
                    <a:pt x="238379" y="219125"/>
                  </a:lnTo>
                  <a:lnTo>
                    <a:pt x="250520" y="194043"/>
                  </a:lnTo>
                  <a:lnTo>
                    <a:pt x="255739" y="183248"/>
                  </a:lnTo>
                  <a:lnTo>
                    <a:pt x="199859" y="158242"/>
                  </a:lnTo>
                  <a:lnTo>
                    <a:pt x="182422" y="194043"/>
                  </a:lnTo>
                  <a:lnTo>
                    <a:pt x="173837" y="192684"/>
                  </a:lnTo>
                  <a:lnTo>
                    <a:pt x="166662" y="192024"/>
                  </a:lnTo>
                  <a:lnTo>
                    <a:pt x="165214" y="191897"/>
                  </a:lnTo>
                  <a:lnTo>
                    <a:pt x="156565" y="191681"/>
                  </a:lnTo>
                  <a:lnTo>
                    <a:pt x="147929" y="192024"/>
                  </a:lnTo>
                  <a:lnTo>
                    <a:pt x="132664" y="154368"/>
                  </a:lnTo>
                  <a:lnTo>
                    <a:pt x="75425" y="173024"/>
                  </a:lnTo>
                  <a:lnTo>
                    <a:pt x="75615" y="173367"/>
                  </a:lnTo>
                  <a:lnTo>
                    <a:pt x="90690" y="210642"/>
                  </a:lnTo>
                  <a:lnTo>
                    <a:pt x="83820" y="215353"/>
                  </a:lnTo>
                  <a:lnTo>
                    <a:pt x="77330" y="220497"/>
                  </a:lnTo>
                  <a:lnTo>
                    <a:pt x="71234" y="226047"/>
                  </a:lnTo>
                  <a:lnTo>
                    <a:pt x="65570" y="231990"/>
                  </a:lnTo>
                  <a:lnTo>
                    <a:pt x="26657" y="214617"/>
                  </a:lnTo>
                  <a:lnTo>
                    <a:pt x="1727" y="266014"/>
                  </a:lnTo>
                  <a:lnTo>
                    <a:pt x="40640" y="283502"/>
                  </a:lnTo>
                  <a:lnTo>
                    <a:pt x="39509" y="291490"/>
                  </a:lnTo>
                  <a:lnTo>
                    <a:pt x="39128" y="297434"/>
                  </a:lnTo>
                  <a:lnTo>
                    <a:pt x="39065" y="307619"/>
                  </a:lnTo>
                  <a:lnTo>
                    <a:pt x="39763" y="315696"/>
                  </a:lnTo>
                  <a:lnTo>
                    <a:pt x="0" y="328752"/>
                  </a:lnTo>
                  <a:lnTo>
                    <a:pt x="21971" y="382841"/>
                  </a:lnTo>
                  <a:lnTo>
                    <a:pt x="22352" y="382638"/>
                  </a:lnTo>
                  <a:lnTo>
                    <a:pt x="61760" y="369989"/>
                  </a:lnTo>
                  <a:lnTo>
                    <a:pt x="67056" y="376567"/>
                  </a:lnTo>
                  <a:lnTo>
                    <a:pt x="72859" y="382841"/>
                  </a:lnTo>
                  <a:lnTo>
                    <a:pt x="78968" y="388645"/>
                  </a:lnTo>
                  <a:lnTo>
                    <a:pt x="85547" y="394106"/>
                  </a:lnTo>
                  <a:lnTo>
                    <a:pt x="68199" y="429895"/>
                  </a:lnTo>
                  <a:lnTo>
                    <a:pt x="124142" y="454926"/>
                  </a:lnTo>
                  <a:lnTo>
                    <a:pt x="141566" y="419125"/>
                  </a:lnTo>
                  <a:lnTo>
                    <a:pt x="150152" y="420471"/>
                  </a:lnTo>
                  <a:lnTo>
                    <a:pt x="158775" y="421246"/>
                  </a:lnTo>
                  <a:lnTo>
                    <a:pt x="167424" y="421462"/>
                  </a:lnTo>
                  <a:lnTo>
                    <a:pt x="176060" y="421093"/>
                  </a:lnTo>
                  <a:lnTo>
                    <a:pt x="191325" y="458736"/>
                  </a:lnTo>
                  <a:lnTo>
                    <a:pt x="248564" y="440080"/>
                  </a:lnTo>
                  <a:lnTo>
                    <a:pt x="248386" y="439724"/>
                  </a:lnTo>
                  <a:lnTo>
                    <a:pt x="240855" y="421093"/>
                  </a:lnTo>
                  <a:lnTo>
                    <a:pt x="240055" y="419125"/>
                  </a:lnTo>
                  <a:lnTo>
                    <a:pt x="233311" y="402437"/>
                  </a:lnTo>
                  <a:lnTo>
                    <a:pt x="240195" y="397751"/>
                  </a:lnTo>
                  <a:lnTo>
                    <a:pt x="244513" y="394335"/>
                  </a:lnTo>
                  <a:lnTo>
                    <a:pt x="246684" y="392607"/>
                  </a:lnTo>
                  <a:lnTo>
                    <a:pt x="252742" y="387032"/>
                  </a:lnTo>
                  <a:lnTo>
                    <a:pt x="258356" y="381038"/>
                  </a:lnTo>
                  <a:lnTo>
                    <a:pt x="297294" y="398487"/>
                  </a:lnTo>
                  <a:lnTo>
                    <a:pt x="305714" y="381038"/>
                  </a:lnTo>
                  <a:lnTo>
                    <a:pt x="322148" y="347014"/>
                  </a:lnTo>
                  <a:lnTo>
                    <a:pt x="283248" y="329615"/>
                  </a:lnTo>
                  <a:lnTo>
                    <a:pt x="284378" y="321640"/>
                  </a:lnTo>
                  <a:lnTo>
                    <a:pt x="284784" y="315645"/>
                  </a:lnTo>
                  <a:lnTo>
                    <a:pt x="284861" y="305523"/>
                  </a:lnTo>
                  <a:lnTo>
                    <a:pt x="284213" y="297434"/>
                  </a:lnTo>
                  <a:lnTo>
                    <a:pt x="323900" y="284403"/>
                  </a:lnTo>
                  <a:close/>
                </a:path>
                <a:path w="506095" h="459104">
                  <a:moveTo>
                    <a:pt x="505536" y="108546"/>
                  </a:moveTo>
                  <a:lnTo>
                    <a:pt x="505155" y="108546"/>
                  </a:lnTo>
                  <a:lnTo>
                    <a:pt x="470039" y="107048"/>
                  </a:lnTo>
                  <a:lnTo>
                    <a:pt x="468083" y="100507"/>
                  </a:lnTo>
                  <a:lnTo>
                    <a:pt x="465632" y="94107"/>
                  </a:lnTo>
                  <a:lnTo>
                    <a:pt x="462699" y="87884"/>
                  </a:lnTo>
                  <a:lnTo>
                    <a:pt x="459308" y="81838"/>
                  </a:lnTo>
                  <a:lnTo>
                    <a:pt x="484581" y="59524"/>
                  </a:lnTo>
                  <a:lnTo>
                    <a:pt x="479196" y="54203"/>
                  </a:lnTo>
                  <a:lnTo>
                    <a:pt x="471614" y="46710"/>
                  </a:lnTo>
                  <a:lnTo>
                    <a:pt x="449008" y="24358"/>
                  </a:lnTo>
                  <a:lnTo>
                    <a:pt x="448779" y="24523"/>
                  </a:lnTo>
                  <a:lnTo>
                    <a:pt x="447522" y="25641"/>
                  </a:lnTo>
                  <a:lnTo>
                    <a:pt x="447522" y="130124"/>
                  </a:lnTo>
                  <a:lnTo>
                    <a:pt x="447421" y="132981"/>
                  </a:lnTo>
                  <a:lnTo>
                    <a:pt x="439978" y="159423"/>
                  </a:lnTo>
                  <a:lnTo>
                    <a:pt x="423113" y="180416"/>
                  </a:lnTo>
                  <a:lnTo>
                    <a:pt x="399084" y="194068"/>
                  </a:lnTo>
                  <a:lnTo>
                    <a:pt x="370116" y="198475"/>
                  </a:lnTo>
                  <a:lnTo>
                    <a:pt x="339801" y="191909"/>
                  </a:lnTo>
                  <a:lnTo>
                    <a:pt x="314985" y="175628"/>
                  </a:lnTo>
                  <a:lnTo>
                    <a:pt x="298196" y="152057"/>
                  </a:lnTo>
                  <a:lnTo>
                    <a:pt x="291947" y="123596"/>
                  </a:lnTo>
                  <a:lnTo>
                    <a:pt x="292049" y="120688"/>
                  </a:lnTo>
                  <a:lnTo>
                    <a:pt x="306463" y="82448"/>
                  </a:lnTo>
                  <a:lnTo>
                    <a:pt x="341376" y="58280"/>
                  </a:lnTo>
                  <a:lnTo>
                    <a:pt x="370573" y="54229"/>
                  </a:lnTo>
                  <a:lnTo>
                    <a:pt x="400761" y="61239"/>
                  </a:lnTo>
                  <a:lnTo>
                    <a:pt x="425284" y="77851"/>
                  </a:lnTo>
                  <a:lnTo>
                    <a:pt x="441693" y="101625"/>
                  </a:lnTo>
                  <a:lnTo>
                    <a:pt x="447522" y="130124"/>
                  </a:lnTo>
                  <a:lnTo>
                    <a:pt x="447522" y="25641"/>
                  </a:lnTo>
                  <a:lnTo>
                    <a:pt x="423595" y="46710"/>
                  </a:lnTo>
                  <a:lnTo>
                    <a:pt x="417347" y="43205"/>
                  </a:lnTo>
                  <a:lnTo>
                    <a:pt x="415213" y="42202"/>
                  </a:lnTo>
                  <a:lnTo>
                    <a:pt x="410870" y="40132"/>
                  </a:lnTo>
                  <a:lnTo>
                    <a:pt x="404190" y="37503"/>
                  </a:lnTo>
                  <a:lnTo>
                    <a:pt x="397319" y="35306"/>
                  </a:lnTo>
                  <a:lnTo>
                    <a:pt x="397662" y="2146"/>
                  </a:lnTo>
                  <a:lnTo>
                    <a:pt x="346684" y="0"/>
                  </a:lnTo>
                  <a:lnTo>
                    <a:pt x="346671" y="2146"/>
                  </a:lnTo>
                  <a:lnTo>
                    <a:pt x="346316" y="33045"/>
                  </a:lnTo>
                  <a:lnTo>
                    <a:pt x="339394" y="34645"/>
                  </a:lnTo>
                  <a:lnTo>
                    <a:pt x="332625" y="36715"/>
                  </a:lnTo>
                  <a:lnTo>
                    <a:pt x="326059" y="39230"/>
                  </a:lnTo>
                  <a:lnTo>
                    <a:pt x="319697" y="42202"/>
                  </a:lnTo>
                  <a:lnTo>
                    <a:pt x="294894" y="17716"/>
                  </a:lnTo>
                  <a:lnTo>
                    <a:pt x="258508" y="49872"/>
                  </a:lnTo>
                  <a:lnTo>
                    <a:pt x="258699" y="50012"/>
                  </a:lnTo>
                  <a:lnTo>
                    <a:pt x="283260" y="74320"/>
                  </a:lnTo>
                  <a:lnTo>
                    <a:pt x="279742" y="80060"/>
                  </a:lnTo>
                  <a:lnTo>
                    <a:pt x="276682" y="86042"/>
                  </a:lnTo>
                  <a:lnTo>
                    <a:pt x="274116" y="92227"/>
                  </a:lnTo>
                  <a:lnTo>
                    <a:pt x="272034" y="98602"/>
                  </a:lnTo>
                  <a:lnTo>
                    <a:pt x="236562" y="97104"/>
                  </a:lnTo>
                  <a:lnTo>
                    <a:pt x="236067" y="144678"/>
                  </a:lnTo>
                  <a:lnTo>
                    <a:pt x="236372" y="144754"/>
                  </a:lnTo>
                  <a:lnTo>
                    <a:pt x="271475" y="146240"/>
                  </a:lnTo>
                  <a:lnTo>
                    <a:pt x="273431" y="152768"/>
                  </a:lnTo>
                  <a:lnTo>
                    <a:pt x="275869" y="159156"/>
                  </a:lnTo>
                  <a:lnTo>
                    <a:pt x="278803" y="165379"/>
                  </a:lnTo>
                  <a:lnTo>
                    <a:pt x="282206" y="171411"/>
                  </a:lnTo>
                  <a:lnTo>
                    <a:pt x="256857" y="193763"/>
                  </a:lnTo>
                  <a:lnTo>
                    <a:pt x="292442" y="228930"/>
                  </a:lnTo>
                  <a:lnTo>
                    <a:pt x="292722" y="228727"/>
                  </a:lnTo>
                  <a:lnTo>
                    <a:pt x="317766" y="206565"/>
                  </a:lnTo>
                  <a:lnTo>
                    <a:pt x="324078" y="210058"/>
                  </a:lnTo>
                  <a:lnTo>
                    <a:pt x="330606" y="213131"/>
                  </a:lnTo>
                  <a:lnTo>
                    <a:pt x="337337" y="215773"/>
                  </a:lnTo>
                  <a:lnTo>
                    <a:pt x="344246" y="217982"/>
                  </a:lnTo>
                  <a:lnTo>
                    <a:pt x="343789" y="251066"/>
                  </a:lnTo>
                  <a:lnTo>
                    <a:pt x="394728" y="253187"/>
                  </a:lnTo>
                  <a:lnTo>
                    <a:pt x="395109" y="220179"/>
                  </a:lnTo>
                  <a:lnTo>
                    <a:pt x="402069" y="218579"/>
                  </a:lnTo>
                  <a:lnTo>
                    <a:pt x="408851" y="216509"/>
                  </a:lnTo>
                  <a:lnTo>
                    <a:pt x="415455" y="213969"/>
                  </a:lnTo>
                  <a:lnTo>
                    <a:pt x="421830" y="210997"/>
                  </a:lnTo>
                  <a:lnTo>
                    <a:pt x="446620" y="235470"/>
                  </a:lnTo>
                  <a:lnTo>
                    <a:pt x="474357" y="210997"/>
                  </a:lnTo>
                  <a:lnTo>
                    <a:pt x="479386" y="206565"/>
                  </a:lnTo>
                  <a:lnTo>
                    <a:pt x="483006" y="203365"/>
                  </a:lnTo>
                  <a:lnTo>
                    <a:pt x="478053" y="198475"/>
                  </a:lnTo>
                  <a:lnTo>
                    <a:pt x="458203" y="178904"/>
                  </a:lnTo>
                  <a:lnTo>
                    <a:pt x="461733" y="173151"/>
                  </a:lnTo>
                  <a:lnTo>
                    <a:pt x="464807" y="167182"/>
                  </a:lnTo>
                  <a:lnTo>
                    <a:pt x="467385" y="160997"/>
                  </a:lnTo>
                  <a:lnTo>
                    <a:pt x="469493" y="154635"/>
                  </a:lnTo>
                  <a:lnTo>
                    <a:pt x="504913" y="156070"/>
                  </a:lnTo>
                  <a:lnTo>
                    <a:pt x="504939" y="154635"/>
                  </a:lnTo>
                  <a:lnTo>
                    <a:pt x="505536" y="108546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11498" y="5478565"/>
              <a:ext cx="139884" cy="130365"/>
            </a:xfrm>
            <a:prstGeom prst="rect">
              <a:avLst/>
            </a:prstGeom>
          </p:spPr>
        </p:pic>
      </p:grpSp>
      <p:pic>
        <p:nvPicPr>
          <p:cNvPr id="64" name="object 6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14755" y="3692629"/>
            <a:ext cx="2359268" cy="2577047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5921785" y="5353322"/>
            <a:ext cx="5430520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90"/>
              </a:lnSpc>
              <a:spcBef>
                <a:spcPts val="100"/>
              </a:spcBef>
            </a:pPr>
            <a:r>
              <a:rPr dirty="0" sz="3600" spc="-13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WORKFORCE</a:t>
            </a:r>
            <a:r>
              <a:rPr dirty="0" sz="3600" spc="-16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600" spc="-2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DEVELOPMENT</a:t>
            </a:r>
            <a:endParaRPr sz="3600">
              <a:latin typeface="Franklin Gothic Demi Cond"/>
              <a:cs typeface="Franklin Gothic Demi Cond"/>
            </a:endParaRPr>
          </a:p>
          <a:p>
            <a:pPr marL="695325">
              <a:lnSpc>
                <a:spcPts val="8009"/>
              </a:lnSpc>
            </a:pPr>
            <a:r>
              <a:rPr dirty="0" sz="7200" spc="6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#CVIOG</a:t>
            </a:r>
            <a:r>
              <a:rPr dirty="0" sz="7200" spc="24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7200" spc="3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IGOV</a:t>
            </a:r>
            <a:endParaRPr sz="7200">
              <a:latin typeface="Franklin Gothic Demi Cond"/>
              <a:cs typeface="Franklin Gothic Demi Cond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081180" y="5607927"/>
            <a:ext cx="1708785" cy="10185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370"/>
              </a:spcBef>
            </a:pPr>
            <a:r>
              <a:rPr dirty="0" sz="22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CUSTOM </a:t>
            </a:r>
            <a:r>
              <a:rPr dirty="0" sz="24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APPLICATION </a:t>
            </a:r>
            <a:r>
              <a:rPr dirty="0" sz="2400" spc="-4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DEVELOPMENT</a:t>
            </a:r>
            <a:endParaRPr sz="2400">
              <a:latin typeface="Franklin Gothic Demi Cond"/>
              <a:cs typeface="Franklin Gothic Demi Cond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4700752" y="2921990"/>
            <a:ext cx="6858000" cy="2995930"/>
          </a:xfrm>
          <a:custGeom>
            <a:avLst/>
            <a:gdLst/>
            <a:ahLst/>
            <a:cxnLst/>
            <a:rect l="l" t="t" r="r" b="b"/>
            <a:pathLst>
              <a:path w="6858000" h="2995929">
                <a:moveTo>
                  <a:pt x="776097" y="2732862"/>
                </a:moveTo>
                <a:lnTo>
                  <a:pt x="581291" y="2732862"/>
                </a:lnTo>
                <a:lnTo>
                  <a:pt x="581291" y="2757957"/>
                </a:lnTo>
                <a:lnTo>
                  <a:pt x="581291" y="2777121"/>
                </a:lnTo>
                <a:lnTo>
                  <a:pt x="573354" y="2784881"/>
                </a:lnTo>
                <a:lnTo>
                  <a:pt x="553796" y="2784881"/>
                </a:lnTo>
                <a:lnTo>
                  <a:pt x="545871" y="2777121"/>
                </a:lnTo>
                <a:lnTo>
                  <a:pt x="545871" y="2757957"/>
                </a:lnTo>
                <a:lnTo>
                  <a:pt x="553796" y="2750197"/>
                </a:lnTo>
                <a:lnTo>
                  <a:pt x="573354" y="2750197"/>
                </a:lnTo>
                <a:lnTo>
                  <a:pt x="581291" y="2757957"/>
                </a:lnTo>
                <a:lnTo>
                  <a:pt x="581291" y="2732862"/>
                </a:lnTo>
                <a:lnTo>
                  <a:pt x="528154" y="2732862"/>
                </a:lnTo>
                <a:lnTo>
                  <a:pt x="528154" y="2757957"/>
                </a:lnTo>
                <a:lnTo>
                  <a:pt x="528154" y="2777121"/>
                </a:lnTo>
                <a:lnTo>
                  <a:pt x="520230" y="2784881"/>
                </a:lnTo>
                <a:lnTo>
                  <a:pt x="500672" y="2784881"/>
                </a:lnTo>
                <a:lnTo>
                  <a:pt x="492734" y="2777121"/>
                </a:lnTo>
                <a:lnTo>
                  <a:pt x="492734" y="2757957"/>
                </a:lnTo>
                <a:lnTo>
                  <a:pt x="500672" y="2750197"/>
                </a:lnTo>
                <a:lnTo>
                  <a:pt x="520230" y="2750197"/>
                </a:lnTo>
                <a:lnTo>
                  <a:pt x="528154" y="2757957"/>
                </a:lnTo>
                <a:lnTo>
                  <a:pt x="528154" y="2732862"/>
                </a:lnTo>
                <a:lnTo>
                  <a:pt x="475030" y="2732862"/>
                </a:lnTo>
                <a:lnTo>
                  <a:pt x="475030" y="2757957"/>
                </a:lnTo>
                <a:lnTo>
                  <a:pt x="475030" y="2777121"/>
                </a:lnTo>
                <a:lnTo>
                  <a:pt x="467093" y="2784881"/>
                </a:lnTo>
                <a:lnTo>
                  <a:pt x="447535" y="2784881"/>
                </a:lnTo>
                <a:lnTo>
                  <a:pt x="439610" y="2777121"/>
                </a:lnTo>
                <a:lnTo>
                  <a:pt x="439610" y="2757957"/>
                </a:lnTo>
                <a:lnTo>
                  <a:pt x="447535" y="2750197"/>
                </a:lnTo>
                <a:lnTo>
                  <a:pt x="467093" y="2750197"/>
                </a:lnTo>
                <a:lnTo>
                  <a:pt x="475030" y="2757957"/>
                </a:lnTo>
                <a:lnTo>
                  <a:pt x="475030" y="2732862"/>
                </a:lnTo>
                <a:lnTo>
                  <a:pt x="421894" y="2732862"/>
                </a:lnTo>
                <a:lnTo>
                  <a:pt x="421894" y="2802217"/>
                </a:lnTo>
                <a:lnTo>
                  <a:pt x="776097" y="2802217"/>
                </a:lnTo>
                <a:lnTo>
                  <a:pt x="776097" y="2784881"/>
                </a:lnTo>
                <a:lnTo>
                  <a:pt x="776097" y="2750197"/>
                </a:lnTo>
                <a:lnTo>
                  <a:pt x="776097" y="2732862"/>
                </a:lnTo>
                <a:close/>
              </a:path>
              <a:path w="6858000" h="2995929">
                <a:moveTo>
                  <a:pt x="776490" y="2822930"/>
                </a:moveTo>
                <a:lnTo>
                  <a:pt x="723201" y="2822600"/>
                </a:lnTo>
                <a:lnTo>
                  <a:pt x="723201" y="2874353"/>
                </a:lnTo>
                <a:lnTo>
                  <a:pt x="722744" y="2943555"/>
                </a:lnTo>
                <a:lnTo>
                  <a:pt x="672884" y="2943390"/>
                </a:lnTo>
                <a:lnTo>
                  <a:pt x="651903" y="2943250"/>
                </a:lnTo>
                <a:lnTo>
                  <a:pt x="652360" y="2873895"/>
                </a:lnTo>
                <a:lnTo>
                  <a:pt x="723201" y="2874353"/>
                </a:lnTo>
                <a:lnTo>
                  <a:pt x="723201" y="2822600"/>
                </a:lnTo>
                <a:lnTo>
                  <a:pt x="626160" y="2821978"/>
                </a:lnTo>
                <a:lnTo>
                  <a:pt x="626160" y="2908414"/>
                </a:lnTo>
                <a:lnTo>
                  <a:pt x="563346" y="2943390"/>
                </a:lnTo>
                <a:lnTo>
                  <a:pt x="563346" y="2943047"/>
                </a:lnTo>
                <a:lnTo>
                  <a:pt x="563816" y="2872638"/>
                </a:lnTo>
                <a:lnTo>
                  <a:pt x="626160" y="2908414"/>
                </a:lnTo>
                <a:lnTo>
                  <a:pt x="626160" y="2821978"/>
                </a:lnTo>
                <a:lnTo>
                  <a:pt x="510679" y="2821254"/>
                </a:lnTo>
                <a:lnTo>
                  <a:pt x="510679" y="2872308"/>
                </a:lnTo>
                <a:lnTo>
                  <a:pt x="510222" y="2943047"/>
                </a:lnTo>
                <a:lnTo>
                  <a:pt x="447878" y="2907284"/>
                </a:lnTo>
                <a:lnTo>
                  <a:pt x="510679" y="2872308"/>
                </a:lnTo>
                <a:lnTo>
                  <a:pt x="510679" y="2821254"/>
                </a:lnTo>
                <a:lnTo>
                  <a:pt x="422465" y="2820682"/>
                </a:lnTo>
                <a:lnTo>
                  <a:pt x="421335" y="2993555"/>
                </a:lnTo>
                <a:lnTo>
                  <a:pt x="775525" y="2995790"/>
                </a:lnTo>
                <a:lnTo>
                  <a:pt x="775868" y="2943707"/>
                </a:lnTo>
                <a:lnTo>
                  <a:pt x="776325" y="2873895"/>
                </a:lnTo>
                <a:lnTo>
                  <a:pt x="776338" y="2872638"/>
                </a:lnTo>
                <a:lnTo>
                  <a:pt x="776338" y="2872308"/>
                </a:lnTo>
                <a:lnTo>
                  <a:pt x="776490" y="2849168"/>
                </a:lnTo>
                <a:lnTo>
                  <a:pt x="776490" y="2822930"/>
                </a:lnTo>
                <a:close/>
              </a:path>
              <a:path w="6858000" h="2995929">
                <a:moveTo>
                  <a:pt x="6858000" y="945172"/>
                </a:moveTo>
                <a:lnTo>
                  <a:pt x="6823113" y="945172"/>
                </a:lnTo>
                <a:lnTo>
                  <a:pt x="6823113" y="958100"/>
                </a:lnTo>
                <a:lnTo>
                  <a:pt x="6798513" y="958100"/>
                </a:lnTo>
                <a:lnTo>
                  <a:pt x="6795198" y="970000"/>
                </a:lnTo>
                <a:lnTo>
                  <a:pt x="6789191" y="979538"/>
                </a:lnTo>
                <a:lnTo>
                  <a:pt x="6780479" y="985888"/>
                </a:lnTo>
                <a:lnTo>
                  <a:pt x="6769074" y="988187"/>
                </a:lnTo>
                <a:lnTo>
                  <a:pt x="88938" y="987894"/>
                </a:lnTo>
                <a:lnTo>
                  <a:pt x="77571" y="985596"/>
                </a:lnTo>
                <a:lnTo>
                  <a:pt x="68846" y="979246"/>
                </a:lnTo>
                <a:lnTo>
                  <a:pt x="62814" y="969708"/>
                </a:lnTo>
                <a:lnTo>
                  <a:pt x="59499" y="957808"/>
                </a:lnTo>
                <a:lnTo>
                  <a:pt x="34899" y="957808"/>
                </a:lnTo>
                <a:lnTo>
                  <a:pt x="34899" y="944880"/>
                </a:lnTo>
                <a:lnTo>
                  <a:pt x="0" y="944880"/>
                </a:lnTo>
                <a:lnTo>
                  <a:pt x="0" y="1061466"/>
                </a:lnTo>
                <a:lnTo>
                  <a:pt x="34899" y="1061466"/>
                </a:lnTo>
                <a:lnTo>
                  <a:pt x="34899" y="1048435"/>
                </a:lnTo>
                <a:lnTo>
                  <a:pt x="59499" y="1048435"/>
                </a:lnTo>
                <a:lnTo>
                  <a:pt x="62852" y="1036599"/>
                </a:lnTo>
                <a:lnTo>
                  <a:pt x="68884" y="1027087"/>
                </a:lnTo>
                <a:lnTo>
                  <a:pt x="77584" y="1020749"/>
                </a:lnTo>
                <a:lnTo>
                  <a:pt x="88938" y="1018451"/>
                </a:lnTo>
                <a:lnTo>
                  <a:pt x="6769074" y="1018451"/>
                </a:lnTo>
                <a:lnTo>
                  <a:pt x="6780149" y="1020838"/>
                </a:lnTo>
                <a:lnTo>
                  <a:pt x="6789331" y="1027214"/>
                </a:lnTo>
                <a:lnTo>
                  <a:pt x="6795732" y="1036713"/>
                </a:lnTo>
                <a:lnTo>
                  <a:pt x="6798513" y="1048435"/>
                </a:lnTo>
                <a:lnTo>
                  <a:pt x="6823113" y="1048435"/>
                </a:lnTo>
                <a:lnTo>
                  <a:pt x="6823113" y="1061466"/>
                </a:lnTo>
                <a:lnTo>
                  <a:pt x="6858000" y="1061466"/>
                </a:lnTo>
                <a:lnTo>
                  <a:pt x="6858000" y="945172"/>
                </a:lnTo>
                <a:close/>
              </a:path>
              <a:path w="6858000" h="2995929">
                <a:moveTo>
                  <a:pt x="6858000" y="292"/>
                </a:moveTo>
                <a:lnTo>
                  <a:pt x="6823113" y="292"/>
                </a:lnTo>
                <a:lnTo>
                  <a:pt x="6823113" y="13131"/>
                </a:lnTo>
                <a:lnTo>
                  <a:pt x="6798513" y="13131"/>
                </a:lnTo>
                <a:lnTo>
                  <a:pt x="6795198" y="24955"/>
                </a:lnTo>
                <a:lnTo>
                  <a:pt x="6789191" y="34429"/>
                </a:lnTo>
                <a:lnTo>
                  <a:pt x="6780479" y="40728"/>
                </a:lnTo>
                <a:lnTo>
                  <a:pt x="6769074" y="43014"/>
                </a:lnTo>
                <a:lnTo>
                  <a:pt x="88938" y="42735"/>
                </a:lnTo>
                <a:lnTo>
                  <a:pt x="77571" y="40449"/>
                </a:lnTo>
                <a:lnTo>
                  <a:pt x="68846" y="34150"/>
                </a:lnTo>
                <a:lnTo>
                  <a:pt x="62814" y="24676"/>
                </a:lnTo>
                <a:lnTo>
                  <a:pt x="59499" y="12852"/>
                </a:lnTo>
                <a:lnTo>
                  <a:pt x="34899" y="12852"/>
                </a:lnTo>
                <a:lnTo>
                  <a:pt x="34899" y="0"/>
                </a:lnTo>
                <a:lnTo>
                  <a:pt x="0" y="0"/>
                </a:lnTo>
                <a:lnTo>
                  <a:pt x="0" y="115824"/>
                </a:lnTo>
                <a:lnTo>
                  <a:pt x="34899" y="115824"/>
                </a:lnTo>
                <a:lnTo>
                  <a:pt x="34899" y="102882"/>
                </a:lnTo>
                <a:lnTo>
                  <a:pt x="59499" y="102882"/>
                </a:lnTo>
                <a:lnTo>
                  <a:pt x="62852" y="91122"/>
                </a:lnTo>
                <a:lnTo>
                  <a:pt x="68884" y="81673"/>
                </a:lnTo>
                <a:lnTo>
                  <a:pt x="77584" y="75374"/>
                </a:lnTo>
                <a:lnTo>
                  <a:pt x="88938" y="73088"/>
                </a:lnTo>
                <a:lnTo>
                  <a:pt x="6769074" y="73088"/>
                </a:lnTo>
                <a:lnTo>
                  <a:pt x="6780149" y="75463"/>
                </a:lnTo>
                <a:lnTo>
                  <a:pt x="6789331" y="81800"/>
                </a:lnTo>
                <a:lnTo>
                  <a:pt x="6795732" y="91236"/>
                </a:lnTo>
                <a:lnTo>
                  <a:pt x="6798513" y="102882"/>
                </a:lnTo>
                <a:lnTo>
                  <a:pt x="6823113" y="102882"/>
                </a:lnTo>
                <a:lnTo>
                  <a:pt x="6823113" y="115824"/>
                </a:lnTo>
                <a:lnTo>
                  <a:pt x="6858000" y="115824"/>
                </a:lnTo>
                <a:lnTo>
                  <a:pt x="6858000" y="292"/>
                </a:lnTo>
                <a:close/>
              </a:path>
            </a:pathLst>
          </a:custGeom>
          <a:solidFill>
            <a:srgbClr val="B90B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4701132" y="2026431"/>
            <a:ext cx="6816090" cy="80772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40715">
              <a:lnSpc>
                <a:spcPct val="100000"/>
              </a:lnSpc>
              <a:spcBef>
                <a:spcPts val="295"/>
              </a:spcBef>
            </a:pPr>
            <a:r>
              <a:rPr dirty="0" sz="145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FINANCE</a:t>
            </a:r>
            <a:r>
              <a:rPr dirty="0" sz="1450" spc="3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5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COURSES</a:t>
            </a:r>
            <a:r>
              <a:rPr dirty="0" sz="1450" spc="2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5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•</a:t>
            </a:r>
            <a:r>
              <a:rPr dirty="0" sz="1450" spc="3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5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GOVERNMENTAL</a:t>
            </a:r>
            <a:r>
              <a:rPr dirty="0" sz="1450" spc="1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5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PROFESSIONALS</a:t>
            </a:r>
            <a:r>
              <a:rPr dirty="0" sz="1450" spc="25">
                <a:solidFill>
                  <a:srgbClr val="767070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450" spc="-10">
                <a:solidFill>
                  <a:srgbClr val="767070"/>
                </a:solidFill>
                <a:latin typeface="Franklin Gothic Medium Cond"/>
                <a:cs typeface="Franklin Gothic Medium Cond"/>
              </a:rPr>
              <a:t>CERTIFICATION</a:t>
            </a:r>
            <a:endParaRPr sz="145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398780" algn="l"/>
                <a:tab pos="574675" algn="l"/>
              </a:tabLst>
            </a:pPr>
            <a:r>
              <a:rPr dirty="0" u="sng" sz="3200" b="1">
                <a:solidFill>
                  <a:srgbClr val="898585"/>
                </a:solidFill>
                <a:uFill>
                  <a:solidFill>
                    <a:srgbClr val="B90B2E"/>
                  </a:solidFill>
                </a:uFill>
                <a:latin typeface="Franklin Gothic Demi Cond"/>
                <a:cs typeface="Franklin Gothic Demi Cond"/>
              </a:rPr>
              <a:t>	</a:t>
            </a:r>
            <a:r>
              <a:rPr dirty="0" sz="320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	STATE</a:t>
            </a:r>
            <a:r>
              <a:rPr dirty="0" sz="3200" spc="-6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&amp;</a:t>
            </a:r>
            <a:r>
              <a:rPr dirty="0" sz="3200" spc="-6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LOCAL</a:t>
            </a:r>
            <a:r>
              <a:rPr dirty="0" sz="3200" spc="-6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GOVERNMENT</a:t>
            </a:r>
            <a:r>
              <a:rPr dirty="0" sz="3200" spc="-5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2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SERVICES</a:t>
            </a:r>
            <a:endParaRPr sz="3200">
              <a:latin typeface="Franklin Gothic Demi Cond"/>
              <a:cs typeface="Franklin Gothic Demi Cond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1741717" y="926583"/>
            <a:ext cx="313690" cy="5053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PLANNING</a:t>
            </a:r>
            <a:r>
              <a:rPr dirty="0" sz="2000" spc="-7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RETREATS</a:t>
            </a:r>
            <a:r>
              <a:rPr dirty="0" sz="2000" spc="-6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AND</a:t>
            </a:r>
            <a:r>
              <a:rPr dirty="0" sz="2000" spc="-65">
                <a:solidFill>
                  <a:srgbClr val="89858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CUSTOMIZED</a:t>
            </a:r>
            <a:r>
              <a:rPr dirty="0" sz="2000" spc="-65">
                <a:solidFill>
                  <a:srgbClr val="898585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-10">
                <a:solidFill>
                  <a:srgbClr val="898585"/>
                </a:solidFill>
                <a:latin typeface="Franklin Gothic Medium Cond"/>
                <a:cs typeface="Franklin Gothic Medium Cond"/>
              </a:rPr>
              <a:t>FACILITATION</a:t>
            </a:r>
            <a:endParaRPr sz="2000">
              <a:latin typeface="Franklin Gothic Medium Cond"/>
              <a:cs typeface="Franklin Gothic Medium Cond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11678411" y="366511"/>
            <a:ext cx="430530" cy="361315"/>
          </a:xfrm>
          <a:custGeom>
            <a:avLst/>
            <a:gdLst/>
            <a:ahLst/>
            <a:cxnLst/>
            <a:rect l="l" t="t" r="r" b="b"/>
            <a:pathLst>
              <a:path w="430529" h="361315">
                <a:moveTo>
                  <a:pt x="215264" y="101"/>
                </a:moveTo>
                <a:lnTo>
                  <a:pt x="204631" y="2535"/>
                </a:lnTo>
                <a:lnTo>
                  <a:pt x="195948" y="9174"/>
                </a:lnTo>
                <a:lnTo>
                  <a:pt x="190093" y="19020"/>
                </a:lnTo>
                <a:lnTo>
                  <a:pt x="187947" y="31076"/>
                </a:lnTo>
                <a:lnTo>
                  <a:pt x="190093" y="43133"/>
                </a:lnTo>
                <a:lnTo>
                  <a:pt x="195948" y="52979"/>
                </a:lnTo>
                <a:lnTo>
                  <a:pt x="204631" y="59617"/>
                </a:lnTo>
                <a:lnTo>
                  <a:pt x="215264" y="62052"/>
                </a:lnTo>
                <a:lnTo>
                  <a:pt x="225898" y="59617"/>
                </a:lnTo>
                <a:lnTo>
                  <a:pt x="234581" y="52979"/>
                </a:lnTo>
                <a:lnTo>
                  <a:pt x="240436" y="43133"/>
                </a:lnTo>
                <a:lnTo>
                  <a:pt x="242582" y="31076"/>
                </a:lnTo>
                <a:lnTo>
                  <a:pt x="240436" y="19020"/>
                </a:lnTo>
                <a:lnTo>
                  <a:pt x="234581" y="9174"/>
                </a:lnTo>
                <a:lnTo>
                  <a:pt x="225898" y="2535"/>
                </a:lnTo>
                <a:lnTo>
                  <a:pt x="215264" y="101"/>
                </a:lnTo>
                <a:close/>
              </a:path>
              <a:path w="430529" h="361315">
                <a:moveTo>
                  <a:pt x="237655" y="68287"/>
                </a:moveTo>
                <a:lnTo>
                  <a:pt x="188429" y="68287"/>
                </a:lnTo>
                <a:lnTo>
                  <a:pt x="175485" y="72322"/>
                </a:lnTo>
                <a:lnTo>
                  <a:pt x="168838" y="81197"/>
                </a:lnTo>
                <a:lnTo>
                  <a:pt x="166389" y="90072"/>
                </a:lnTo>
                <a:lnTo>
                  <a:pt x="166039" y="94107"/>
                </a:lnTo>
                <a:lnTo>
                  <a:pt x="166039" y="161251"/>
                </a:lnTo>
                <a:lnTo>
                  <a:pt x="264490" y="161251"/>
                </a:lnTo>
                <a:lnTo>
                  <a:pt x="264490" y="94107"/>
                </a:lnTo>
                <a:lnTo>
                  <a:pt x="261542" y="79180"/>
                </a:lnTo>
                <a:lnTo>
                  <a:pt x="257763" y="71515"/>
                </a:lnTo>
                <a:lnTo>
                  <a:pt x="250640" y="68691"/>
                </a:lnTo>
                <a:lnTo>
                  <a:pt x="237655" y="68287"/>
                </a:lnTo>
                <a:close/>
              </a:path>
              <a:path w="430529" h="361315">
                <a:moveTo>
                  <a:pt x="336003" y="0"/>
                </a:moveTo>
                <a:lnTo>
                  <a:pt x="325351" y="2438"/>
                </a:lnTo>
                <a:lnTo>
                  <a:pt x="316652" y="9088"/>
                </a:lnTo>
                <a:lnTo>
                  <a:pt x="310786" y="18950"/>
                </a:lnTo>
                <a:lnTo>
                  <a:pt x="308635" y="31026"/>
                </a:lnTo>
                <a:lnTo>
                  <a:pt x="310794" y="43101"/>
                </a:lnTo>
                <a:lnTo>
                  <a:pt x="316636" y="52922"/>
                </a:lnTo>
                <a:lnTo>
                  <a:pt x="325319" y="59556"/>
                </a:lnTo>
                <a:lnTo>
                  <a:pt x="335953" y="61988"/>
                </a:lnTo>
                <a:lnTo>
                  <a:pt x="346654" y="59613"/>
                </a:lnTo>
                <a:lnTo>
                  <a:pt x="355349" y="52963"/>
                </a:lnTo>
                <a:lnTo>
                  <a:pt x="361214" y="43080"/>
                </a:lnTo>
                <a:lnTo>
                  <a:pt x="363359" y="31026"/>
                </a:lnTo>
                <a:lnTo>
                  <a:pt x="361210" y="18950"/>
                </a:lnTo>
                <a:lnTo>
                  <a:pt x="355349" y="9088"/>
                </a:lnTo>
                <a:lnTo>
                  <a:pt x="346654" y="2438"/>
                </a:lnTo>
                <a:lnTo>
                  <a:pt x="336003" y="0"/>
                </a:lnTo>
                <a:close/>
              </a:path>
              <a:path w="430529" h="361315">
                <a:moveTo>
                  <a:pt x="358343" y="68287"/>
                </a:moveTo>
                <a:lnTo>
                  <a:pt x="309168" y="68287"/>
                </a:lnTo>
                <a:lnTo>
                  <a:pt x="296364" y="72322"/>
                </a:lnTo>
                <a:lnTo>
                  <a:pt x="289788" y="81197"/>
                </a:lnTo>
                <a:lnTo>
                  <a:pt x="287366" y="90072"/>
                </a:lnTo>
                <a:lnTo>
                  <a:pt x="287019" y="94107"/>
                </a:lnTo>
                <a:lnTo>
                  <a:pt x="287019" y="161251"/>
                </a:lnTo>
                <a:lnTo>
                  <a:pt x="385178" y="161251"/>
                </a:lnTo>
                <a:lnTo>
                  <a:pt x="385178" y="94107"/>
                </a:lnTo>
                <a:lnTo>
                  <a:pt x="382258" y="79180"/>
                </a:lnTo>
                <a:lnTo>
                  <a:pt x="378490" y="71515"/>
                </a:lnTo>
                <a:lnTo>
                  <a:pt x="371356" y="68691"/>
                </a:lnTo>
                <a:lnTo>
                  <a:pt x="358343" y="68287"/>
                </a:lnTo>
                <a:close/>
              </a:path>
              <a:path w="430529" h="361315">
                <a:moveTo>
                  <a:pt x="94614" y="0"/>
                </a:moveTo>
                <a:lnTo>
                  <a:pt x="83960" y="2412"/>
                </a:lnTo>
                <a:lnTo>
                  <a:pt x="75253" y="9043"/>
                </a:lnTo>
                <a:lnTo>
                  <a:pt x="69376" y="18897"/>
                </a:lnTo>
                <a:lnTo>
                  <a:pt x="67208" y="30975"/>
                </a:lnTo>
                <a:lnTo>
                  <a:pt x="69353" y="43044"/>
                </a:lnTo>
                <a:lnTo>
                  <a:pt x="75204" y="52909"/>
                </a:lnTo>
                <a:lnTo>
                  <a:pt x="83887" y="59577"/>
                </a:lnTo>
                <a:lnTo>
                  <a:pt x="94526" y="62052"/>
                </a:lnTo>
                <a:lnTo>
                  <a:pt x="105180" y="59632"/>
                </a:lnTo>
                <a:lnTo>
                  <a:pt x="113887" y="52998"/>
                </a:lnTo>
                <a:lnTo>
                  <a:pt x="119764" y="43148"/>
                </a:lnTo>
                <a:lnTo>
                  <a:pt x="121932" y="31076"/>
                </a:lnTo>
                <a:lnTo>
                  <a:pt x="119800" y="18997"/>
                </a:lnTo>
                <a:lnTo>
                  <a:pt x="113950" y="9123"/>
                </a:lnTo>
                <a:lnTo>
                  <a:pt x="105262" y="2457"/>
                </a:lnTo>
                <a:lnTo>
                  <a:pt x="94614" y="0"/>
                </a:lnTo>
                <a:close/>
              </a:path>
              <a:path w="430529" h="361315">
                <a:moveTo>
                  <a:pt x="116903" y="68287"/>
                </a:moveTo>
                <a:lnTo>
                  <a:pt x="67690" y="68287"/>
                </a:lnTo>
                <a:lnTo>
                  <a:pt x="54776" y="72322"/>
                </a:lnTo>
                <a:lnTo>
                  <a:pt x="48144" y="81197"/>
                </a:lnTo>
                <a:lnTo>
                  <a:pt x="45700" y="90072"/>
                </a:lnTo>
                <a:lnTo>
                  <a:pt x="45351" y="94107"/>
                </a:lnTo>
                <a:lnTo>
                  <a:pt x="45351" y="161251"/>
                </a:lnTo>
                <a:lnTo>
                  <a:pt x="143751" y="161251"/>
                </a:lnTo>
                <a:lnTo>
                  <a:pt x="143751" y="94107"/>
                </a:lnTo>
                <a:lnTo>
                  <a:pt x="140802" y="79180"/>
                </a:lnTo>
                <a:lnTo>
                  <a:pt x="137023" y="71515"/>
                </a:lnTo>
                <a:lnTo>
                  <a:pt x="129895" y="68691"/>
                </a:lnTo>
                <a:lnTo>
                  <a:pt x="116903" y="68287"/>
                </a:lnTo>
                <a:close/>
              </a:path>
              <a:path w="430529" h="361315">
                <a:moveTo>
                  <a:pt x="236448" y="175196"/>
                </a:moveTo>
                <a:lnTo>
                  <a:pt x="0" y="175196"/>
                </a:lnTo>
                <a:lnTo>
                  <a:pt x="0" y="215493"/>
                </a:lnTo>
                <a:lnTo>
                  <a:pt x="30086" y="215493"/>
                </a:lnTo>
                <a:lnTo>
                  <a:pt x="30086" y="361188"/>
                </a:lnTo>
                <a:lnTo>
                  <a:pt x="168097" y="361188"/>
                </a:lnTo>
                <a:lnTo>
                  <a:pt x="185720" y="313232"/>
                </a:lnTo>
                <a:lnTo>
                  <a:pt x="89014" y="313232"/>
                </a:lnTo>
                <a:lnTo>
                  <a:pt x="89014" y="220002"/>
                </a:lnTo>
                <a:lnTo>
                  <a:pt x="219982" y="220002"/>
                </a:lnTo>
                <a:lnTo>
                  <a:pt x="236448" y="175196"/>
                </a:lnTo>
                <a:close/>
              </a:path>
              <a:path w="430529" h="361315">
                <a:moveTo>
                  <a:pt x="430529" y="175196"/>
                </a:moveTo>
                <a:lnTo>
                  <a:pt x="262432" y="175196"/>
                </a:lnTo>
                <a:lnTo>
                  <a:pt x="194068" y="361188"/>
                </a:lnTo>
                <a:lnTo>
                  <a:pt x="400443" y="361188"/>
                </a:lnTo>
                <a:lnTo>
                  <a:pt x="400443" y="313232"/>
                </a:lnTo>
                <a:lnTo>
                  <a:pt x="341502" y="313232"/>
                </a:lnTo>
                <a:lnTo>
                  <a:pt x="272046" y="266649"/>
                </a:lnTo>
                <a:lnTo>
                  <a:pt x="341502" y="220002"/>
                </a:lnTo>
                <a:lnTo>
                  <a:pt x="400443" y="220002"/>
                </a:lnTo>
                <a:lnTo>
                  <a:pt x="400443" y="215493"/>
                </a:lnTo>
                <a:lnTo>
                  <a:pt x="430529" y="215493"/>
                </a:lnTo>
                <a:lnTo>
                  <a:pt x="430529" y="175196"/>
                </a:lnTo>
                <a:close/>
              </a:path>
              <a:path w="430529" h="361315">
                <a:moveTo>
                  <a:pt x="219982" y="220002"/>
                </a:moveTo>
                <a:lnTo>
                  <a:pt x="89014" y="220002"/>
                </a:lnTo>
                <a:lnTo>
                  <a:pt x="158483" y="266649"/>
                </a:lnTo>
                <a:lnTo>
                  <a:pt x="89014" y="313232"/>
                </a:lnTo>
                <a:lnTo>
                  <a:pt x="185720" y="313232"/>
                </a:lnTo>
                <a:lnTo>
                  <a:pt x="219982" y="220002"/>
                </a:lnTo>
                <a:close/>
              </a:path>
              <a:path w="430529" h="361315">
                <a:moveTo>
                  <a:pt x="400443" y="220002"/>
                </a:moveTo>
                <a:lnTo>
                  <a:pt x="341502" y="220002"/>
                </a:lnTo>
                <a:lnTo>
                  <a:pt x="341502" y="313232"/>
                </a:lnTo>
                <a:lnTo>
                  <a:pt x="400443" y="313232"/>
                </a:lnTo>
                <a:lnTo>
                  <a:pt x="400443" y="220002"/>
                </a:lnTo>
                <a:close/>
              </a:path>
            </a:pathLst>
          </a:custGeom>
          <a:solidFill>
            <a:srgbClr val="B90B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191262" y="441198"/>
            <a:ext cx="4886960" cy="6072505"/>
            <a:chOff x="191262" y="441198"/>
            <a:chExt cx="4886960" cy="6072505"/>
          </a:xfrm>
        </p:grpSpPr>
        <p:sp>
          <p:nvSpPr>
            <p:cNvPr id="72" name="object 72" descr=""/>
            <p:cNvSpPr/>
            <p:nvPr/>
          </p:nvSpPr>
          <p:spPr>
            <a:xfrm>
              <a:off x="4736414" y="2371788"/>
              <a:ext cx="342265" cy="342900"/>
            </a:xfrm>
            <a:custGeom>
              <a:avLst/>
              <a:gdLst/>
              <a:ahLst/>
              <a:cxnLst/>
              <a:rect l="l" t="t" r="r" b="b"/>
              <a:pathLst>
                <a:path w="342264" h="342900">
                  <a:moveTo>
                    <a:pt x="87350" y="144437"/>
                  </a:moveTo>
                  <a:lnTo>
                    <a:pt x="34963" y="144437"/>
                  </a:lnTo>
                  <a:lnTo>
                    <a:pt x="34963" y="153479"/>
                  </a:lnTo>
                  <a:lnTo>
                    <a:pt x="39116" y="160997"/>
                  </a:lnTo>
                  <a:lnTo>
                    <a:pt x="44602" y="162610"/>
                  </a:lnTo>
                  <a:lnTo>
                    <a:pt x="44602" y="293446"/>
                  </a:lnTo>
                  <a:lnTo>
                    <a:pt x="39116" y="295059"/>
                  </a:lnTo>
                  <a:lnTo>
                    <a:pt x="34963" y="302552"/>
                  </a:lnTo>
                  <a:lnTo>
                    <a:pt x="34963" y="311607"/>
                  </a:lnTo>
                  <a:lnTo>
                    <a:pt x="87350" y="311607"/>
                  </a:lnTo>
                  <a:lnTo>
                    <a:pt x="87350" y="302552"/>
                  </a:lnTo>
                  <a:lnTo>
                    <a:pt x="83197" y="295059"/>
                  </a:lnTo>
                  <a:lnTo>
                    <a:pt x="77724" y="293446"/>
                  </a:lnTo>
                  <a:lnTo>
                    <a:pt x="77724" y="162610"/>
                  </a:lnTo>
                  <a:lnTo>
                    <a:pt x="83197" y="160997"/>
                  </a:lnTo>
                  <a:lnTo>
                    <a:pt x="87350" y="153479"/>
                  </a:lnTo>
                  <a:lnTo>
                    <a:pt x="87350" y="144437"/>
                  </a:lnTo>
                  <a:close/>
                </a:path>
                <a:path w="342264" h="342900">
                  <a:moveTo>
                    <a:pt x="197065" y="144437"/>
                  </a:moveTo>
                  <a:lnTo>
                    <a:pt x="144678" y="144437"/>
                  </a:lnTo>
                  <a:lnTo>
                    <a:pt x="144678" y="153479"/>
                  </a:lnTo>
                  <a:lnTo>
                    <a:pt x="148831" y="160997"/>
                  </a:lnTo>
                  <a:lnTo>
                    <a:pt x="154317" y="162610"/>
                  </a:lnTo>
                  <a:lnTo>
                    <a:pt x="154317" y="293446"/>
                  </a:lnTo>
                  <a:lnTo>
                    <a:pt x="148831" y="295059"/>
                  </a:lnTo>
                  <a:lnTo>
                    <a:pt x="144678" y="302552"/>
                  </a:lnTo>
                  <a:lnTo>
                    <a:pt x="144678" y="311607"/>
                  </a:lnTo>
                  <a:lnTo>
                    <a:pt x="197065" y="311607"/>
                  </a:lnTo>
                  <a:lnTo>
                    <a:pt x="197065" y="302552"/>
                  </a:lnTo>
                  <a:lnTo>
                    <a:pt x="192925" y="295059"/>
                  </a:lnTo>
                  <a:lnTo>
                    <a:pt x="187439" y="293446"/>
                  </a:lnTo>
                  <a:lnTo>
                    <a:pt x="187439" y="162610"/>
                  </a:lnTo>
                  <a:lnTo>
                    <a:pt x="192925" y="160997"/>
                  </a:lnTo>
                  <a:lnTo>
                    <a:pt x="197065" y="153479"/>
                  </a:lnTo>
                  <a:lnTo>
                    <a:pt x="197065" y="144437"/>
                  </a:lnTo>
                  <a:close/>
                </a:path>
                <a:path w="342264" h="342900">
                  <a:moveTo>
                    <a:pt x="306781" y="144437"/>
                  </a:moveTo>
                  <a:lnTo>
                    <a:pt x="254393" y="144437"/>
                  </a:lnTo>
                  <a:lnTo>
                    <a:pt x="254393" y="153479"/>
                  </a:lnTo>
                  <a:lnTo>
                    <a:pt x="258546" y="160997"/>
                  </a:lnTo>
                  <a:lnTo>
                    <a:pt x="264033" y="162610"/>
                  </a:lnTo>
                  <a:lnTo>
                    <a:pt x="264033" y="293446"/>
                  </a:lnTo>
                  <a:lnTo>
                    <a:pt x="258546" y="295059"/>
                  </a:lnTo>
                  <a:lnTo>
                    <a:pt x="254393" y="302552"/>
                  </a:lnTo>
                  <a:lnTo>
                    <a:pt x="254393" y="311607"/>
                  </a:lnTo>
                  <a:lnTo>
                    <a:pt x="306781" y="311607"/>
                  </a:lnTo>
                  <a:lnTo>
                    <a:pt x="306781" y="302552"/>
                  </a:lnTo>
                  <a:lnTo>
                    <a:pt x="302628" y="295046"/>
                  </a:lnTo>
                  <a:lnTo>
                    <a:pt x="297154" y="293446"/>
                  </a:lnTo>
                  <a:lnTo>
                    <a:pt x="297154" y="162610"/>
                  </a:lnTo>
                  <a:lnTo>
                    <a:pt x="302628" y="160997"/>
                  </a:lnTo>
                  <a:lnTo>
                    <a:pt x="306781" y="153479"/>
                  </a:lnTo>
                  <a:lnTo>
                    <a:pt x="306781" y="144437"/>
                  </a:lnTo>
                  <a:close/>
                </a:path>
                <a:path w="342264" h="342900">
                  <a:moveTo>
                    <a:pt x="330479" y="323189"/>
                  </a:moveTo>
                  <a:lnTo>
                    <a:pt x="11264" y="323189"/>
                  </a:lnTo>
                  <a:lnTo>
                    <a:pt x="11264" y="342696"/>
                  </a:lnTo>
                  <a:lnTo>
                    <a:pt x="330479" y="342696"/>
                  </a:lnTo>
                  <a:lnTo>
                    <a:pt x="330479" y="323189"/>
                  </a:lnTo>
                  <a:close/>
                </a:path>
                <a:path w="342264" h="342900">
                  <a:moveTo>
                    <a:pt x="341757" y="121716"/>
                  </a:moveTo>
                  <a:lnTo>
                    <a:pt x="340055" y="113614"/>
                  </a:lnTo>
                  <a:lnTo>
                    <a:pt x="330149" y="103720"/>
                  </a:lnTo>
                  <a:lnTo>
                    <a:pt x="320624" y="96621"/>
                  </a:lnTo>
                  <a:lnTo>
                    <a:pt x="252183" y="45593"/>
                  </a:lnTo>
                  <a:lnTo>
                    <a:pt x="205117" y="10502"/>
                  </a:lnTo>
                  <a:lnTo>
                    <a:pt x="196405" y="6210"/>
                  </a:lnTo>
                  <a:lnTo>
                    <a:pt x="196405" y="71107"/>
                  </a:lnTo>
                  <a:lnTo>
                    <a:pt x="194398" y="81038"/>
                  </a:lnTo>
                  <a:lnTo>
                    <a:pt x="188925" y="89141"/>
                  </a:lnTo>
                  <a:lnTo>
                    <a:pt x="180809" y="94615"/>
                  </a:lnTo>
                  <a:lnTo>
                    <a:pt x="170853" y="96621"/>
                  </a:lnTo>
                  <a:lnTo>
                    <a:pt x="160947" y="94615"/>
                  </a:lnTo>
                  <a:lnTo>
                    <a:pt x="152819" y="89154"/>
                  </a:lnTo>
                  <a:lnTo>
                    <a:pt x="147332" y="81051"/>
                  </a:lnTo>
                  <a:lnTo>
                    <a:pt x="145326" y="71120"/>
                  </a:lnTo>
                  <a:lnTo>
                    <a:pt x="147332" y="61188"/>
                  </a:lnTo>
                  <a:lnTo>
                    <a:pt x="152793" y="53073"/>
                  </a:lnTo>
                  <a:lnTo>
                    <a:pt x="160909" y="47612"/>
                  </a:lnTo>
                  <a:lnTo>
                    <a:pt x="170853" y="45593"/>
                  </a:lnTo>
                  <a:lnTo>
                    <a:pt x="180809" y="47612"/>
                  </a:lnTo>
                  <a:lnTo>
                    <a:pt x="188925" y="53073"/>
                  </a:lnTo>
                  <a:lnTo>
                    <a:pt x="194398" y="61188"/>
                  </a:lnTo>
                  <a:lnTo>
                    <a:pt x="196405" y="71107"/>
                  </a:lnTo>
                  <a:lnTo>
                    <a:pt x="196405" y="6210"/>
                  </a:lnTo>
                  <a:lnTo>
                    <a:pt x="189141" y="2628"/>
                  </a:lnTo>
                  <a:lnTo>
                    <a:pt x="170916" y="0"/>
                  </a:lnTo>
                  <a:lnTo>
                    <a:pt x="152692" y="2628"/>
                  </a:lnTo>
                  <a:lnTo>
                    <a:pt x="136702" y="10502"/>
                  </a:lnTo>
                  <a:lnTo>
                    <a:pt x="11620" y="103720"/>
                  </a:lnTo>
                  <a:lnTo>
                    <a:pt x="1714" y="113614"/>
                  </a:lnTo>
                  <a:lnTo>
                    <a:pt x="0" y="121716"/>
                  </a:lnTo>
                  <a:lnTo>
                    <a:pt x="6223" y="127203"/>
                  </a:lnTo>
                  <a:lnTo>
                    <a:pt x="20091" y="129209"/>
                  </a:lnTo>
                  <a:lnTo>
                    <a:pt x="321665" y="129209"/>
                  </a:lnTo>
                  <a:lnTo>
                    <a:pt x="335534" y="127203"/>
                  </a:lnTo>
                  <a:lnTo>
                    <a:pt x="341757" y="121716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262" y="5609082"/>
              <a:ext cx="2518409" cy="904493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555485" y="441197"/>
              <a:ext cx="1492885" cy="858519"/>
            </a:xfrm>
            <a:custGeom>
              <a:avLst/>
              <a:gdLst/>
              <a:ahLst/>
              <a:cxnLst/>
              <a:rect l="l" t="t" r="r" b="b"/>
              <a:pathLst>
                <a:path w="1492885" h="858519">
                  <a:moveTo>
                    <a:pt x="711708" y="334175"/>
                  </a:moveTo>
                  <a:lnTo>
                    <a:pt x="704176" y="276085"/>
                  </a:lnTo>
                  <a:lnTo>
                    <a:pt x="690600" y="222758"/>
                  </a:lnTo>
                  <a:lnTo>
                    <a:pt x="671017" y="174218"/>
                  </a:lnTo>
                  <a:lnTo>
                    <a:pt x="645388" y="130454"/>
                  </a:lnTo>
                  <a:lnTo>
                    <a:pt x="613740" y="91478"/>
                  </a:lnTo>
                  <a:lnTo>
                    <a:pt x="582777" y="63538"/>
                  </a:lnTo>
                  <a:lnTo>
                    <a:pt x="547662" y="40665"/>
                  </a:lnTo>
                  <a:lnTo>
                    <a:pt x="508393" y="22872"/>
                  </a:lnTo>
                  <a:lnTo>
                    <a:pt x="464985" y="10172"/>
                  </a:lnTo>
                  <a:lnTo>
                    <a:pt x="417410" y="2552"/>
                  </a:lnTo>
                  <a:lnTo>
                    <a:pt x="365683" y="0"/>
                  </a:lnTo>
                  <a:lnTo>
                    <a:pt x="310235" y="3340"/>
                  </a:lnTo>
                  <a:lnTo>
                    <a:pt x="259016" y="13347"/>
                  </a:lnTo>
                  <a:lnTo>
                    <a:pt x="212026" y="30035"/>
                  </a:lnTo>
                  <a:lnTo>
                    <a:pt x="169278" y="53390"/>
                  </a:lnTo>
                  <a:lnTo>
                    <a:pt x="130771" y="83426"/>
                  </a:lnTo>
                  <a:lnTo>
                    <a:pt x="96481" y="120129"/>
                  </a:lnTo>
                  <a:lnTo>
                    <a:pt x="70891" y="156006"/>
                  </a:lnTo>
                  <a:lnTo>
                    <a:pt x="49237" y="194957"/>
                  </a:lnTo>
                  <a:lnTo>
                    <a:pt x="31508" y="237007"/>
                  </a:lnTo>
                  <a:lnTo>
                    <a:pt x="17729" y="282130"/>
                  </a:lnTo>
                  <a:lnTo>
                    <a:pt x="7886" y="330339"/>
                  </a:lnTo>
                  <a:lnTo>
                    <a:pt x="1968" y="381635"/>
                  </a:lnTo>
                  <a:lnTo>
                    <a:pt x="0" y="436016"/>
                  </a:lnTo>
                  <a:lnTo>
                    <a:pt x="2082" y="490728"/>
                  </a:lnTo>
                  <a:lnTo>
                    <a:pt x="8318" y="541959"/>
                  </a:lnTo>
                  <a:lnTo>
                    <a:pt x="18707" y="589699"/>
                  </a:lnTo>
                  <a:lnTo>
                    <a:pt x="33261" y="633958"/>
                  </a:lnTo>
                  <a:lnTo>
                    <a:pt x="51968" y="674725"/>
                  </a:lnTo>
                  <a:lnTo>
                    <a:pt x="74828" y="712012"/>
                  </a:lnTo>
                  <a:lnTo>
                    <a:pt x="101841" y="745807"/>
                  </a:lnTo>
                  <a:lnTo>
                    <a:pt x="137566" y="780097"/>
                  </a:lnTo>
                  <a:lnTo>
                    <a:pt x="176822" y="808151"/>
                  </a:lnTo>
                  <a:lnTo>
                    <a:pt x="219621" y="829970"/>
                  </a:lnTo>
                  <a:lnTo>
                    <a:pt x="265963" y="845553"/>
                  </a:lnTo>
                  <a:lnTo>
                    <a:pt x="315836" y="854900"/>
                  </a:lnTo>
                  <a:lnTo>
                    <a:pt x="369252" y="858012"/>
                  </a:lnTo>
                  <a:lnTo>
                    <a:pt x="422567" y="854748"/>
                  </a:lnTo>
                  <a:lnTo>
                    <a:pt x="472414" y="844943"/>
                  </a:lnTo>
                  <a:lnTo>
                    <a:pt x="518807" y="828598"/>
                  </a:lnTo>
                  <a:lnTo>
                    <a:pt x="561746" y="805726"/>
                  </a:lnTo>
                  <a:lnTo>
                    <a:pt x="601230" y="776300"/>
                  </a:lnTo>
                  <a:lnTo>
                    <a:pt x="635863" y="740765"/>
                  </a:lnTo>
                  <a:lnTo>
                    <a:pt x="664222" y="699516"/>
                  </a:lnTo>
                  <a:lnTo>
                    <a:pt x="686320" y="652564"/>
                  </a:lnTo>
                  <a:lnTo>
                    <a:pt x="702144" y="599897"/>
                  </a:lnTo>
                  <a:lnTo>
                    <a:pt x="711708" y="541515"/>
                  </a:lnTo>
                  <a:lnTo>
                    <a:pt x="483603" y="527494"/>
                  </a:lnTo>
                  <a:lnTo>
                    <a:pt x="472224" y="587794"/>
                  </a:lnTo>
                  <a:lnTo>
                    <a:pt x="449961" y="630859"/>
                  </a:lnTo>
                  <a:lnTo>
                    <a:pt x="416839" y="656704"/>
                  </a:lnTo>
                  <a:lnTo>
                    <a:pt x="372833" y="665314"/>
                  </a:lnTo>
                  <a:lnTo>
                    <a:pt x="346684" y="662266"/>
                  </a:lnTo>
                  <a:lnTo>
                    <a:pt x="303644" y="637870"/>
                  </a:lnTo>
                  <a:lnTo>
                    <a:pt x="273354" y="586689"/>
                  </a:lnTo>
                  <a:lnTo>
                    <a:pt x="263766" y="545947"/>
                  </a:lnTo>
                  <a:lnTo>
                    <a:pt x="258013" y="494296"/>
                  </a:lnTo>
                  <a:lnTo>
                    <a:pt x="256095" y="431749"/>
                  </a:lnTo>
                  <a:lnTo>
                    <a:pt x="258508" y="367360"/>
                  </a:lnTo>
                  <a:lnTo>
                    <a:pt x="265722" y="312877"/>
                  </a:lnTo>
                  <a:lnTo>
                    <a:pt x="277761" y="268300"/>
                  </a:lnTo>
                  <a:lnTo>
                    <a:pt x="294601" y="233629"/>
                  </a:lnTo>
                  <a:lnTo>
                    <a:pt x="342747" y="194005"/>
                  </a:lnTo>
                  <a:lnTo>
                    <a:pt x="374027" y="189039"/>
                  </a:lnTo>
                  <a:lnTo>
                    <a:pt x="394487" y="191376"/>
                  </a:lnTo>
                  <a:lnTo>
                    <a:pt x="431253" y="209969"/>
                  </a:lnTo>
                  <a:lnTo>
                    <a:pt x="461251" y="247738"/>
                  </a:lnTo>
                  <a:lnTo>
                    <a:pt x="476885" y="308114"/>
                  </a:lnTo>
                  <a:lnTo>
                    <a:pt x="478840" y="346989"/>
                  </a:lnTo>
                  <a:lnTo>
                    <a:pt x="711708" y="334175"/>
                  </a:lnTo>
                  <a:close/>
                </a:path>
                <a:path w="1492885" h="858519">
                  <a:moveTo>
                    <a:pt x="1492770" y="12954"/>
                  </a:moveTo>
                  <a:lnTo>
                    <a:pt x="1287589" y="12954"/>
                  </a:lnTo>
                  <a:lnTo>
                    <a:pt x="1137361" y="546227"/>
                  </a:lnTo>
                  <a:lnTo>
                    <a:pt x="1132078" y="526643"/>
                  </a:lnTo>
                  <a:lnTo>
                    <a:pt x="1126426" y="506882"/>
                  </a:lnTo>
                  <a:lnTo>
                    <a:pt x="1120406" y="486981"/>
                  </a:lnTo>
                  <a:lnTo>
                    <a:pt x="1114018" y="466915"/>
                  </a:lnTo>
                  <a:lnTo>
                    <a:pt x="985367" y="12954"/>
                  </a:lnTo>
                  <a:lnTo>
                    <a:pt x="722388" y="12954"/>
                  </a:lnTo>
                  <a:lnTo>
                    <a:pt x="986180" y="845820"/>
                  </a:lnTo>
                  <a:lnTo>
                    <a:pt x="1240497" y="845820"/>
                  </a:lnTo>
                  <a:lnTo>
                    <a:pt x="1492770" y="12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112263" y="454152"/>
              <a:ext cx="249554" cy="833119"/>
            </a:xfrm>
            <a:custGeom>
              <a:avLst/>
              <a:gdLst/>
              <a:ahLst/>
              <a:cxnLst/>
              <a:rect l="l" t="t" r="r" b="b"/>
              <a:pathLst>
                <a:path w="249555" h="833119">
                  <a:moveTo>
                    <a:pt x="249174" y="0"/>
                  </a:moveTo>
                  <a:lnTo>
                    <a:pt x="0" y="0"/>
                  </a:lnTo>
                  <a:lnTo>
                    <a:pt x="0" y="832865"/>
                  </a:lnTo>
                  <a:lnTo>
                    <a:pt x="249174" y="83286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B90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45998" y="1507235"/>
              <a:ext cx="454659" cy="169545"/>
            </a:xfrm>
            <a:custGeom>
              <a:avLst/>
              <a:gdLst/>
              <a:ahLst/>
              <a:cxnLst/>
              <a:rect l="l" t="t" r="r" b="b"/>
              <a:pathLst>
                <a:path w="454659" h="169544">
                  <a:moveTo>
                    <a:pt x="40386" y="3048"/>
                  </a:moveTo>
                  <a:lnTo>
                    <a:pt x="0" y="3048"/>
                  </a:lnTo>
                  <a:lnTo>
                    <a:pt x="0" y="166878"/>
                  </a:lnTo>
                  <a:lnTo>
                    <a:pt x="40386" y="166878"/>
                  </a:lnTo>
                  <a:lnTo>
                    <a:pt x="40386" y="3048"/>
                  </a:lnTo>
                  <a:close/>
                </a:path>
                <a:path w="454659" h="169544">
                  <a:moveTo>
                    <a:pt x="454139" y="84518"/>
                  </a:moveTo>
                  <a:lnTo>
                    <a:pt x="445465" y="33401"/>
                  </a:lnTo>
                  <a:lnTo>
                    <a:pt x="412470" y="2946"/>
                  </a:lnTo>
                  <a:lnTo>
                    <a:pt x="412470" y="84518"/>
                  </a:lnTo>
                  <a:lnTo>
                    <a:pt x="412178" y="99123"/>
                  </a:lnTo>
                  <a:lnTo>
                    <a:pt x="400062" y="135928"/>
                  </a:lnTo>
                  <a:lnTo>
                    <a:pt x="387591" y="135928"/>
                  </a:lnTo>
                  <a:lnTo>
                    <a:pt x="375716" y="98780"/>
                  </a:lnTo>
                  <a:lnTo>
                    <a:pt x="375424" y="84518"/>
                  </a:lnTo>
                  <a:lnTo>
                    <a:pt x="375716" y="70040"/>
                  </a:lnTo>
                  <a:lnTo>
                    <a:pt x="387654" y="33235"/>
                  </a:lnTo>
                  <a:lnTo>
                    <a:pt x="400126" y="33235"/>
                  </a:lnTo>
                  <a:lnTo>
                    <a:pt x="412191" y="70053"/>
                  </a:lnTo>
                  <a:lnTo>
                    <a:pt x="412470" y="84518"/>
                  </a:lnTo>
                  <a:lnTo>
                    <a:pt x="412470" y="2946"/>
                  </a:lnTo>
                  <a:lnTo>
                    <a:pt x="407682" y="1346"/>
                  </a:lnTo>
                  <a:lnTo>
                    <a:pt x="393827" y="0"/>
                  </a:lnTo>
                  <a:lnTo>
                    <a:pt x="367538" y="5295"/>
                  </a:lnTo>
                  <a:lnTo>
                    <a:pt x="348767" y="21132"/>
                  </a:lnTo>
                  <a:lnTo>
                    <a:pt x="337502" y="47548"/>
                  </a:lnTo>
                  <a:lnTo>
                    <a:pt x="333743" y="84518"/>
                  </a:lnTo>
                  <a:lnTo>
                    <a:pt x="334695" y="103873"/>
                  </a:lnTo>
                  <a:lnTo>
                    <a:pt x="348869" y="147396"/>
                  </a:lnTo>
                  <a:lnTo>
                    <a:pt x="393941" y="169164"/>
                  </a:lnTo>
                  <a:lnTo>
                    <a:pt x="420281" y="163880"/>
                  </a:lnTo>
                  <a:lnTo>
                    <a:pt x="439089" y="148005"/>
                  </a:lnTo>
                  <a:lnTo>
                    <a:pt x="444246" y="135928"/>
                  </a:lnTo>
                  <a:lnTo>
                    <a:pt x="450380" y="121551"/>
                  </a:lnTo>
                  <a:lnTo>
                    <a:pt x="454139" y="845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49" y="1510284"/>
              <a:ext cx="111252" cy="163829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967740" y="1510283"/>
              <a:ext cx="99060" cy="163830"/>
            </a:xfrm>
            <a:custGeom>
              <a:avLst/>
              <a:gdLst/>
              <a:ahLst/>
              <a:cxnLst/>
              <a:rect l="l" t="t" r="r" b="b"/>
              <a:pathLst>
                <a:path w="99059" h="163830">
                  <a:moveTo>
                    <a:pt x="99060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8580"/>
                  </a:lnTo>
                  <a:lnTo>
                    <a:pt x="0" y="100330"/>
                  </a:lnTo>
                  <a:lnTo>
                    <a:pt x="0" y="163830"/>
                  </a:lnTo>
                  <a:lnTo>
                    <a:pt x="39738" y="163830"/>
                  </a:lnTo>
                  <a:lnTo>
                    <a:pt x="39738" y="100330"/>
                  </a:lnTo>
                  <a:lnTo>
                    <a:pt x="85420" y="100330"/>
                  </a:lnTo>
                  <a:lnTo>
                    <a:pt x="85420" y="68580"/>
                  </a:lnTo>
                  <a:lnTo>
                    <a:pt x="39738" y="68580"/>
                  </a:lnTo>
                  <a:lnTo>
                    <a:pt x="39738" y="31750"/>
                  </a:lnTo>
                  <a:lnTo>
                    <a:pt x="99060" y="3175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6058" y="1510284"/>
              <a:ext cx="286512" cy="16382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542287" y="1633728"/>
              <a:ext cx="37465" cy="40640"/>
            </a:xfrm>
            <a:custGeom>
              <a:avLst/>
              <a:gdLst/>
              <a:ahLst/>
              <a:cxnLst/>
              <a:rect l="l" t="t" r="r" b="b"/>
              <a:pathLst>
                <a:path w="37465" h="40639">
                  <a:moveTo>
                    <a:pt x="37337" y="0"/>
                  </a:moveTo>
                  <a:lnTo>
                    <a:pt x="0" y="0"/>
                  </a:lnTo>
                  <a:lnTo>
                    <a:pt x="0" y="40386"/>
                  </a:lnTo>
                  <a:lnTo>
                    <a:pt x="37337" y="40386"/>
                  </a:lnTo>
                  <a:lnTo>
                    <a:pt x="37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8540" y="1507236"/>
              <a:ext cx="116586" cy="169163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808226" y="1510284"/>
              <a:ext cx="40640" cy="163830"/>
            </a:xfrm>
            <a:custGeom>
              <a:avLst/>
              <a:gdLst/>
              <a:ahLst/>
              <a:cxnLst/>
              <a:rect l="l" t="t" r="r" b="b"/>
              <a:pathLst>
                <a:path w="40639" h="163830">
                  <a:moveTo>
                    <a:pt x="40386" y="0"/>
                  </a:moveTo>
                  <a:lnTo>
                    <a:pt x="0" y="0"/>
                  </a:lnTo>
                  <a:lnTo>
                    <a:pt x="0" y="163829"/>
                  </a:lnTo>
                  <a:lnTo>
                    <a:pt x="40386" y="163829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81378" y="1510284"/>
              <a:ext cx="111251" cy="163829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2154936" y="1510283"/>
              <a:ext cx="165735" cy="163830"/>
            </a:xfrm>
            <a:custGeom>
              <a:avLst/>
              <a:gdLst/>
              <a:ahLst/>
              <a:cxnLst/>
              <a:rect l="l" t="t" r="r" b="b"/>
              <a:pathLst>
                <a:path w="165735" h="163830">
                  <a:moveTo>
                    <a:pt x="110490" y="52146"/>
                  </a:moveTo>
                  <a:lnTo>
                    <a:pt x="97853" y="14452"/>
                  </a:lnTo>
                  <a:lnTo>
                    <a:pt x="68656" y="1130"/>
                  </a:lnTo>
                  <a:lnTo>
                    <a:pt x="68656" y="45910"/>
                  </a:lnTo>
                  <a:lnTo>
                    <a:pt x="68656" y="58051"/>
                  </a:lnTo>
                  <a:lnTo>
                    <a:pt x="67449" y="63309"/>
                  </a:lnTo>
                  <a:lnTo>
                    <a:pt x="62598" y="71056"/>
                  </a:lnTo>
                  <a:lnTo>
                    <a:pt x="57035" y="72999"/>
                  </a:lnTo>
                  <a:lnTo>
                    <a:pt x="39928" y="72999"/>
                  </a:lnTo>
                  <a:lnTo>
                    <a:pt x="39928" y="30556"/>
                  </a:lnTo>
                  <a:lnTo>
                    <a:pt x="53098" y="30556"/>
                  </a:lnTo>
                  <a:lnTo>
                    <a:pt x="68656" y="45910"/>
                  </a:lnTo>
                  <a:lnTo>
                    <a:pt x="68656" y="1130"/>
                  </a:lnTo>
                  <a:lnTo>
                    <a:pt x="67335" y="927"/>
                  </a:lnTo>
                  <a:lnTo>
                    <a:pt x="58407" y="241"/>
                  </a:lnTo>
                  <a:lnTo>
                    <a:pt x="48348" y="0"/>
                  </a:lnTo>
                  <a:lnTo>
                    <a:pt x="0" y="0"/>
                  </a:lnTo>
                  <a:lnTo>
                    <a:pt x="0" y="163830"/>
                  </a:lnTo>
                  <a:lnTo>
                    <a:pt x="39928" y="163830"/>
                  </a:lnTo>
                  <a:lnTo>
                    <a:pt x="39928" y="104978"/>
                  </a:lnTo>
                  <a:lnTo>
                    <a:pt x="49834" y="104978"/>
                  </a:lnTo>
                  <a:lnTo>
                    <a:pt x="93243" y="96075"/>
                  </a:lnTo>
                  <a:lnTo>
                    <a:pt x="110070" y="60807"/>
                  </a:lnTo>
                  <a:lnTo>
                    <a:pt x="110490" y="52146"/>
                  </a:lnTo>
                  <a:close/>
                </a:path>
                <a:path w="165735" h="163830">
                  <a:moveTo>
                    <a:pt x="165354" y="0"/>
                  </a:moveTo>
                  <a:lnTo>
                    <a:pt x="125730" y="0"/>
                  </a:lnTo>
                  <a:lnTo>
                    <a:pt x="125730" y="163830"/>
                  </a:lnTo>
                  <a:lnTo>
                    <a:pt x="165354" y="163830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46960" y="1510284"/>
              <a:ext cx="287273" cy="163829"/>
            </a:xfrm>
            <a:prstGeom prst="rect">
              <a:avLst/>
            </a:prstGeom>
          </p:spPr>
        </p:pic>
      </p:grpSp>
      <p:sp>
        <p:nvSpPr>
          <p:cNvPr id="86" name="object 86" descr=""/>
          <p:cNvSpPr txBox="1"/>
          <p:nvPr/>
        </p:nvSpPr>
        <p:spPr>
          <a:xfrm>
            <a:off x="7296788" y="217637"/>
            <a:ext cx="2842895" cy="176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9130">
              <a:lnSpc>
                <a:spcPts val="237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DOWNTOWN</a:t>
            </a:r>
            <a:endParaRPr sz="2100">
              <a:latin typeface="Franklin Gothic Demi Cond"/>
              <a:cs typeface="Franklin Gothic Demi Cond"/>
            </a:endParaRPr>
          </a:p>
          <a:p>
            <a:pPr marL="659130">
              <a:lnSpc>
                <a:spcPts val="2730"/>
              </a:lnSpc>
            </a:pPr>
            <a:r>
              <a:rPr dirty="0" sz="2400" spc="-1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DEVELOPMENT</a:t>
            </a:r>
            <a:endParaRPr sz="2400">
              <a:latin typeface="Franklin Gothic Demi Cond"/>
              <a:cs typeface="Franklin Gothic Demi Cond"/>
            </a:endParaRPr>
          </a:p>
          <a:p>
            <a:pPr marL="12700" marR="5080" indent="54610">
              <a:lnSpc>
                <a:spcPts val="3890"/>
              </a:lnSpc>
              <a:spcBef>
                <a:spcPts val="835"/>
              </a:spcBef>
            </a:pPr>
            <a:r>
              <a:rPr dirty="0" sz="3600" spc="-12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DATA</a:t>
            </a:r>
            <a:r>
              <a:rPr dirty="0" sz="3600" spc="-13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600" spc="-65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ANALYTICS </a:t>
            </a:r>
            <a:r>
              <a:rPr dirty="0" sz="3600" spc="-3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&amp;</a:t>
            </a:r>
            <a:r>
              <a:rPr dirty="0" sz="3600" spc="-24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600" spc="-120" b="1">
                <a:solidFill>
                  <a:srgbClr val="898585"/>
                </a:solidFill>
                <a:latin typeface="Franklin Gothic Demi Cond"/>
                <a:cs typeface="Franklin Gothic Demi Cond"/>
              </a:rPr>
              <a:t>VISUALIZATION</a:t>
            </a:r>
            <a:endParaRPr sz="3600">
              <a:latin typeface="Franklin Gothic Demi Cond"/>
              <a:cs typeface="Franklin Gothic Demi Cond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2442039" y="441198"/>
            <a:ext cx="4069079" cy="3342640"/>
            <a:chOff x="2442039" y="441198"/>
            <a:chExt cx="4069079" cy="3342640"/>
          </a:xfrm>
        </p:grpSpPr>
        <p:pic>
          <p:nvPicPr>
            <p:cNvPr id="88" name="object 8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42039" y="633654"/>
              <a:ext cx="4068851" cy="314960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2455926" y="441197"/>
              <a:ext cx="1565275" cy="858519"/>
            </a:xfrm>
            <a:custGeom>
              <a:avLst/>
              <a:gdLst/>
              <a:ahLst/>
              <a:cxnLst/>
              <a:rect l="l" t="t" r="r" b="b"/>
              <a:pathLst>
                <a:path w="1565275" h="858519">
                  <a:moveTo>
                    <a:pt x="774192" y="420776"/>
                  </a:moveTo>
                  <a:lnTo>
                    <a:pt x="772007" y="367639"/>
                  </a:lnTo>
                  <a:lnTo>
                    <a:pt x="765454" y="317627"/>
                  </a:lnTo>
                  <a:lnTo>
                    <a:pt x="754532" y="270764"/>
                  </a:lnTo>
                  <a:lnTo>
                    <a:pt x="739254" y="227025"/>
                  </a:lnTo>
                  <a:lnTo>
                    <a:pt x="720864" y="189039"/>
                  </a:lnTo>
                  <a:lnTo>
                    <a:pt x="719607" y="186436"/>
                  </a:lnTo>
                  <a:lnTo>
                    <a:pt x="695591" y="148971"/>
                  </a:lnTo>
                  <a:lnTo>
                    <a:pt x="667207" y="114642"/>
                  </a:lnTo>
                  <a:lnTo>
                    <a:pt x="629793" y="79616"/>
                  </a:lnTo>
                  <a:lnTo>
                    <a:pt x="588899" y="50952"/>
                  </a:lnTo>
                  <a:lnTo>
                    <a:pt x="544499" y="28663"/>
                  </a:lnTo>
                  <a:lnTo>
                    <a:pt x="505396" y="15659"/>
                  </a:lnTo>
                  <a:lnTo>
                    <a:pt x="505396" y="406133"/>
                  </a:lnTo>
                  <a:lnTo>
                    <a:pt x="503656" y="475297"/>
                  </a:lnTo>
                  <a:lnTo>
                    <a:pt x="498462" y="532752"/>
                  </a:lnTo>
                  <a:lnTo>
                    <a:pt x="489800" y="578510"/>
                  </a:lnTo>
                  <a:lnTo>
                    <a:pt x="461606" y="637247"/>
                  </a:lnTo>
                  <a:lnTo>
                    <a:pt x="416166" y="665454"/>
                  </a:lnTo>
                  <a:lnTo>
                    <a:pt x="386791" y="668972"/>
                  </a:lnTo>
                  <a:lnTo>
                    <a:pt x="350735" y="662520"/>
                  </a:lnTo>
                  <a:lnTo>
                    <a:pt x="298284" y="610895"/>
                  </a:lnTo>
                  <a:lnTo>
                    <a:pt x="281901" y="565721"/>
                  </a:lnTo>
                  <a:lnTo>
                    <a:pt x="272072" y="507631"/>
                  </a:lnTo>
                  <a:lnTo>
                    <a:pt x="268795" y="436626"/>
                  </a:lnTo>
                  <a:lnTo>
                    <a:pt x="271297" y="370954"/>
                  </a:lnTo>
                  <a:lnTo>
                    <a:pt x="278815" y="315366"/>
                  </a:lnTo>
                  <a:lnTo>
                    <a:pt x="291338" y="269887"/>
                  </a:lnTo>
                  <a:lnTo>
                    <a:pt x="308876" y="234518"/>
                  </a:lnTo>
                  <a:lnTo>
                    <a:pt x="358990" y="194094"/>
                  </a:lnTo>
                  <a:lnTo>
                    <a:pt x="391566" y="189039"/>
                  </a:lnTo>
                  <a:lnTo>
                    <a:pt x="426339" y="195072"/>
                  </a:lnTo>
                  <a:lnTo>
                    <a:pt x="476935" y="243319"/>
                  </a:lnTo>
                  <a:lnTo>
                    <a:pt x="492747" y="285534"/>
                  </a:lnTo>
                  <a:lnTo>
                    <a:pt x="502234" y="339801"/>
                  </a:lnTo>
                  <a:lnTo>
                    <a:pt x="505396" y="406133"/>
                  </a:lnTo>
                  <a:lnTo>
                    <a:pt x="505396" y="15659"/>
                  </a:lnTo>
                  <a:lnTo>
                    <a:pt x="496620" y="12738"/>
                  </a:lnTo>
                  <a:lnTo>
                    <a:pt x="445236" y="3187"/>
                  </a:lnTo>
                  <a:lnTo>
                    <a:pt x="390372" y="0"/>
                  </a:lnTo>
                  <a:lnTo>
                    <a:pt x="339559" y="2489"/>
                  </a:lnTo>
                  <a:lnTo>
                    <a:pt x="292011" y="9931"/>
                  </a:lnTo>
                  <a:lnTo>
                    <a:pt x="247751" y="22352"/>
                  </a:lnTo>
                  <a:lnTo>
                    <a:pt x="206756" y="39725"/>
                  </a:lnTo>
                  <a:lnTo>
                    <a:pt x="169024" y="62077"/>
                  </a:lnTo>
                  <a:lnTo>
                    <a:pt x="134581" y="89382"/>
                  </a:lnTo>
                  <a:lnTo>
                    <a:pt x="103403" y="121653"/>
                  </a:lnTo>
                  <a:lnTo>
                    <a:pt x="75958" y="157746"/>
                  </a:lnTo>
                  <a:lnTo>
                    <a:pt x="52755" y="196481"/>
                  </a:lnTo>
                  <a:lnTo>
                    <a:pt x="33756" y="237871"/>
                  </a:lnTo>
                  <a:lnTo>
                    <a:pt x="18986" y="281914"/>
                  </a:lnTo>
                  <a:lnTo>
                    <a:pt x="8432" y="328599"/>
                  </a:lnTo>
                  <a:lnTo>
                    <a:pt x="2108" y="377939"/>
                  </a:lnTo>
                  <a:lnTo>
                    <a:pt x="0" y="429920"/>
                  </a:lnTo>
                  <a:lnTo>
                    <a:pt x="2197" y="484073"/>
                  </a:lnTo>
                  <a:lnTo>
                    <a:pt x="8826" y="535012"/>
                  </a:lnTo>
                  <a:lnTo>
                    <a:pt x="19862" y="582739"/>
                  </a:lnTo>
                  <a:lnTo>
                    <a:pt x="35318" y="627265"/>
                  </a:lnTo>
                  <a:lnTo>
                    <a:pt x="55181" y="668566"/>
                  </a:lnTo>
                  <a:lnTo>
                    <a:pt x="79463" y="706666"/>
                  </a:lnTo>
                  <a:lnTo>
                    <a:pt x="108165" y="741540"/>
                  </a:lnTo>
                  <a:lnTo>
                    <a:pt x="145986" y="777138"/>
                  </a:lnTo>
                  <a:lnTo>
                    <a:pt x="187337" y="806246"/>
                  </a:lnTo>
                  <a:lnTo>
                    <a:pt x="232206" y="828903"/>
                  </a:lnTo>
                  <a:lnTo>
                    <a:pt x="280606" y="845070"/>
                  </a:lnTo>
                  <a:lnTo>
                    <a:pt x="332524" y="854786"/>
                  </a:lnTo>
                  <a:lnTo>
                    <a:pt x="387985" y="858012"/>
                  </a:lnTo>
                  <a:lnTo>
                    <a:pt x="443064" y="854697"/>
                  </a:lnTo>
                  <a:lnTo>
                    <a:pt x="494665" y="844740"/>
                  </a:lnTo>
                  <a:lnTo>
                    <a:pt x="542785" y="828141"/>
                  </a:lnTo>
                  <a:lnTo>
                    <a:pt x="587438" y="804900"/>
                  </a:lnTo>
                  <a:lnTo>
                    <a:pt x="628611" y="775017"/>
                  </a:lnTo>
                  <a:lnTo>
                    <a:pt x="666318" y="738492"/>
                  </a:lnTo>
                  <a:lnTo>
                    <a:pt x="694931" y="702741"/>
                  </a:lnTo>
                  <a:lnTo>
                    <a:pt x="715911" y="668972"/>
                  </a:lnTo>
                  <a:lnTo>
                    <a:pt x="719150" y="663765"/>
                  </a:lnTo>
                  <a:lnTo>
                    <a:pt x="738962" y="621588"/>
                  </a:lnTo>
                  <a:lnTo>
                    <a:pt x="754380" y="576199"/>
                  </a:lnTo>
                  <a:lnTo>
                    <a:pt x="765378" y="527608"/>
                  </a:lnTo>
                  <a:lnTo>
                    <a:pt x="771982" y="475805"/>
                  </a:lnTo>
                  <a:lnTo>
                    <a:pt x="774192" y="420776"/>
                  </a:lnTo>
                  <a:close/>
                </a:path>
                <a:path w="1565275" h="858519">
                  <a:moveTo>
                    <a:pt x="1565135" y="290271"/>
                  </a:moveTo>
                  <a:lnTo>
                    <a:pt x="1552143" y="237197"/>
                  </a:lnTo>
                  <a:lnTo>
                    <a:pt x="1534147" y="189204"/>
                  </a:lnTo>
                  <a:lnTo>
                    <a:pt x="1511134" y="146265"/>
                  </a:lnTo>
                  <a:lnTo>
                    <a:pt x="1483118" y="108407"/>
                  </a:lnTo>
                  <a:lnTo>
                    <a:pt x="1450098" y="75615"/>
                  </a:lnTo>
                  <a:lnTo>
                    <a:pt x="1412303" y="48399"/>
                  </a:lnTo>
                  <a:lnTo>
                    <a:pt x="1369987" y="27228"/>
                  </a:lnTo>
                  <a:lnTo>
                    <a:pt x="1323136" y="12103"/>
                  </a:lnTo>
                  <a:lnTo>
                    <a:pt x="1271752" y="3035"/>
                  </a:lnTo>
                  <a:lnTo>
                    <a:pt x="1215834" y="0"/>
                  </a:lnTo>
                  <a:lnTo>
                    <a:pt x="1162443" y="2603"/>
                  </a:lnTo>
                  <a:lnTo>
                    <a:pt x="1112951" y="10388"/>
                  </a:lnTo>
                  <a:lnTo>
                    <a:pt x="1067358" y="23355"/>
                  </a:lnTo>
                  <a:lnTo>
                    <a:pt x="1025677" y="41529"/>
                  </a:lnTo>
                  <a:lnTo>
                    <a:pt x="987894" y="64884"/>
                  </a:lnTo>
                  <a:lnTo>
                    <a:pt x="954024" y="93421"/>
                  </a:lnTo>
                  <a:lnTo>
                    <a:pt x="924052" y="127152"/>
                  </a:lnTo>
                  <a:lnTo>
                    <a:pt x="898042" y="164693"/>
                  </a:lnTo>
                  <a:lnTo>
                    <a:pt x="876033" y="204660"/>
                  </a:lnTo>
                  <a:lnTo>
                    <a:pt x="858024" y="247053"/>
                  </a:lnTo>
                  <a:lnTo>
                    <a:pt x="844016" y="291884"/>
                  </a:lnTo>
                  <a:lnTo>
                    <a:pt x="834009" y="339128"/>
                  </a:lnTo>
                  <a:lnTo>
                    <a:pt x="828001" y="388797"/>
                  </a:lnTo>
                  <a:lnTo>
                    <a:pt x="825995" y="440893"/>
                  </a:lnTo>
                  <a:lnTo>
                    <a:pt x="828065" y="494157"/>
                  </a:lnTo>
                  <a:lnTo>
                    <a:pt x="834275" y="544169"/>
                  </a:lnTo>
                  <a:lnTo>
                    <a:pt x="844613" y="590943"/>
                  </a:lnTo>
                  <a:lnTo>
                    <a:pt x="859091" y="634453"/>
                  </a:lnTo>
                  <a:lnTo>
                    <a:pt x="877697" y="674725"/>
                  </a:lnTo>
                  <a:lnTo>
                    <a:pt x="900455" y="711733"/>
                  </a:lnTo>
                  <a:lnTo>
                    <a:pt x="927328" y="745502"/>
                  </a:lnTo>
                  <a:lnTo>
                    <a:pt x="962672" y="779881"/>
                  </a:lnTo>
                  <a:lnTo>
                    <a:pt x="1001115" y="808012"/>
                  </a:lnTo>
                  <a:lnTo>
                    <a:pt x="1042682" y="829894"/>
                  </a:lnTo>
                  <a:lnTo>
                    <a:pt x="1087348" y="845515"/>
                  </a:lnTo>
                  <a:lnTo>
                    <a:pt x="1135138" y="854887"/>
                  </a:lnTo>
                  <a:lnTo>
                    <a:pt x="1186027" y="858012"/>
                  </a:lnTo>
                  <a:lnTo>
                    <a:pt x="1242491" y="854011"/>
                  </a:lnTo>
                  <a:lnTo>
                    <a:pt x="1293139" y="842010"/>
                  </a:lnTo>
                  <a:lnTo>
                    <a:pt x="1337957" y="822007"/>
                  </a:lnTo>
                  <a:lnTo>
                    <a:pt x="1376972" y="794004"/>
                  </a:lnTo>
                  <a:lnTo>
                    <a:pt x="1410157" y="757999"/>
                  </a:lnTo>
                  <a:lnTo>
                    <a:pt x="1418920" y="776719"/>
                  </a:lnTo>
                  <a:lnTo>
                    <a:pt x="1427302" y="797496"/>
                  </a:lnTo>
                  <a:lnTo>
                    <a:pt x="1435303" y="820331"/>
                  </a:lnTo>
                  <a:lnTo>
                    <a:pt x="1442935" y="845210"/>
                  </a:lnTo>
                  <a:lnTo>
                    <a:pt x="1565135" y="845210"/>
                  </a:lnTo>
                  <a:lnTo>
                    <a:pt x="1565135" y="378701"/>
                  </a:lnTo>
                  <a:lnTo>
                    <a:pt x="1198549" y="378701"/>
                  </a:lnTo>
                  <a:lnTo>
                    <a:pt x="1198549" y="555548"/>
                  </a:lnTo>
                  <a:lnTo>
                    <a:pt x="1333258" y="555548"/>
                  </a:lnTo>
                  <a:lnTo>
                    <a:pt x="1331010" y="578650"/>
                  </a:lnTo>
                  <a:lnTo>
                    <a:pt x="1314767" y="617067"/>
                  </a:lnTo>
                  <a:lnTo>
                    <a:pt x="1283995" y="644652"/>
                  </a:lnTo>
                  <a:lnTo>
                    <a:pt x="1245400" y="658672"/>
                  </a:lnTo>
                  <a:lnTo>
                    <a:pt x="1223581" y="660425"/>
                  </a:lnTo>
                  <a:lnTo>
                    <a:pt x="1196619" y="657555"/>
                  </a:lnTo>
                  <a:lnTo>
                    <a:pt x="1148930" y="634542"/>
                  </a:lnTo>
                  <a:lnTo>
                    <a:pt x="1110996" y="585216"/>
                  </a:lnTo>
                  <a:lnTo>
                    <a:pt x="1098702" y="543737"/>
                  </a:lnTo>
                  <a:lnTo>
                    <a:pt x="1091336" y="489940"/>
                  </a:lnTo>
                  <a:lnTo>
                    <a:pt x="1088872" y="423824"/>
                  </a:lnTo>
                  <a:lnTo>
                    <a:pt x="1091387" y="360413"/>
                  </a:lnTo>
                  <a:lnTo>
                    <a:pt x="1098905" y="306743"/>
                  </a:lnTo>
                  <a:lnTo>
                    <a:pt x="1111427" y="262839"/>
                  </a:lnTo>
                  <a:lnTo>
                    <a:pt x="1128966" y="228688"/>
                  </a:lnTo>
                  <a:lnTo>
                    <a:pt x="1179080" y="189661"/>
                  </a:lnTo>
                  <a:lnTo>
                    <a:pt x="1211656" y="184772"/>
                  </a:lnTo>
                  <a:lnTo>
                    <a:pt x="1253718" y="192900"/>
                  </a:lnTo>
                  <a:lnTo>
                    <a:pt x="1286319" y="217246"/>
                  </a:lnTo>
                  <a:lnTo>
                    <a:pt x="1309458" y="257848"/>
                  </a:lnTo>
                  <a:lnTo>
                    <a:pt x="1323124" y="314667"/>
                  </a:lnTo>
                  <a:lnTo>
                    <a:pt x="1565135" y="290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3508"/>
            <a:ext cx="69589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19450" algn="l"/>
              </a:tabLst>
            </a:pPr>
            <a:r>
              <a:rPr dirty="0" sz="4400"/>
              <a:t>Other</a:t>
            </a:r>
            <a:r>
              <a:rPr dirty="0" sz="4400" spc="-280"/>
              <a:t> </a:t>
            </a:r>
            <a:r>
              <a:rPr dirty="0" sz="4400" spc="-10"/>
              <a:t>Audit</a:t>
            </a:r>
            <a:r>
              <a:rPr dirty="0" sz="4400"/>
              <a:t>	</a:t>
            </a:r>
            <a:r>
              <a:rPr dirty="0" sz="4400" spc="-10"/>
              <a:t>Requirements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34194"/>
            <a:ext cx="3809365" cy="198882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Conducted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accordance </a:t>
            </a:r>
            <a:r>
              <a:rPr dirty="0" sz="2800" spc="-20">
                <a:latin typeface="Arial"/>
                <a:cs typeface="Arial"/>
              </a:rPr>
              <a:t>with </a:t>
            </a:r>
            <a:r>
              <a:rPr dirty="0" sz="2800">
                <a:latin typeface="Arial"/>
                <a:cs typeface="Arial"/>
              </a:rPr>
              <a:t>Generally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Accepted </a:t>
            </a:r>
            <a:r>
              <a:rPr dirty="0" sz="2800">
                <a:latin typeface="Arial"/>
                <a:cs typeface="Arial"/>
              </a:rPr>
              <a:t>Government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Auditing </a:t>
            </a:r>
            <a:r>
              <a:rPr dirty="0" sz="2800">
                <a:latin typeface="Arial"/>
                <a:cs typeface="Arial"/>
              </a:rPr>
              <a:t>Standards</a:t>
            </a:r>
            <a:r>
              <a:rPr dirty="0" sz="2800" spc="-10">
                <a:latin typeface="Arial"/>
                <a:cs typeface="Arial"/>
              </a:rPr>
              <a:t> (GAGAS)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5" name="object 5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842" y="1443227"/>
              <a:ext cx="4466081" cy="347319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593805" y="5441124"/>
            <a:ext cx="2176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O.C.G.A.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§36-81-</a:t>
            </a:r>
            <a:r>
              <a:rPr dirty="0" sz="1800" spc="-20">
                <a:latin typeface="Trebuchet MS"/>
                <a:cs typeface="Trebuchet MS"/>
              </a:rPr>
              <a:t>7(b)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2</a:t>
            </a:fld>
            <a:endParaRPr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59504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3508"/>
            <a:ext cx="69589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19450" algn="l"/>
              </a:tabLst>
            </a:pPr>
            <a:r>
              <a:rPr dirty="0" sz="4400"/>
              <a:t>Other</a:t>
            </a:r>
            <a:r>
              <a:rPr dirty="0" sz="4400" spc="-280"/>
              <a:t> </a:t>
            </a:r>
            <a:r>
              <a:rPr dirty="0" sz="4400" spc="-10"/>
              <a:t>Audit</a:t>
            </a:r>
            <a:r>
              <a:rPr dirty="0" sz="4400"/>
              <a:t>	</a:t>
            </a:r>
            <a:r>
              <a:rPr dirty="0" sz="4400" spc="-10"/>
              <a:t>Requirements</a:t>
            </a:r>
            <a:endParaRPr sz="44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2</a:t>
            </a:fld>
            <a:endParaRPr sz="12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34194"/>
            <a:ext cx="10266680" cy="25685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69900" marR="600075" indent="-457834">
              <a:lnSpc>
                <a:spcPts val="3020"/>
              </a:lnSpc>
              <a:spcBef>
                <a:spcPts val="48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Financial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statements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prepared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 conformity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generally </a:t>
            </a:r>
            <a:r>
              <a:rPr dirty="0" sz="2800">
                <a:latin typeface="Arial"/>
                <a:cs typeface="Arial"/>
              </a:rPr>
              <a:t>accepted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accounting </a:t>
            </a:r>
            <a:r>
              <a:rPr dirty="0" sz="2800" spc="-10">
                <a:latin typeface="Arial"/>
                <a:cs typeface="Arial"/>
              </a:rPr>
              <a:t>principles</a:t>
            </a:r>
            <a:endParaRPr sz="2800">
              <a:latin typeface="Arial"/>
              <a:cs typeface="Arial"/>
            </a:endParaRPr>
          </a:p>
          <a:p>
            <a:pPr lvl="1" marL="1155065" indent="-456565">
              <a:lnSpc>
                <a:spcPct val="100000"/>
              </a:lnSpc>
              <a:spcBef>
                <a:spcPts val="880"/>
              </a:spcBef>
              <a:buChar char="•"/>
              <a:tabLst>
                <a:tab pos="1155065" algn="l"/>
                <a:tab pos="1155700" algn="l"/>
              </a:tabLst>
            </a:pPr>
            <a:r>
              <a:rPr dirty="0" sz="2400">
                <a:latin typeface="Arial"/>
                <a:cs typeface="Arial"/>
              </a:rPr>
              <a:t>Governmental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GAAP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25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Opinion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auditor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respect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financial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statements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6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800">
                <a:latin typeface="Arial"/>
                <a:cs typeface="Arial"/>
              </a:rPr>
              <a:t>Material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violations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 local law discovered during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audit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608232" y="5386518"/>
            <a:ext cx="2162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O.C.G.A.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§36-81-</a:t>
            </a:r>
            <a:r>
              <a:rPr dirty="0" sz="1800" spc="-20">
                <a:latin typeface="Trebuchet MS"/>
                <a:cs typeface="Trebuchet MS"/>
              </a:rPr>
              <a:t>7(c)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3508"/>
            <a:ext cx="69589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19450" algn="l"/>
              </a:tabLst>
            </a:pPr>
            <a:r>
              <a:rPr dirty="0" sz="4400"/>
              <a:t>Other</a:t>
            </a:r>
            <a:r>
              <a:rPr dirty="0" sz="4400" spc="-280"/>
              <a:t> </a:t>
            </a:r>
            <a:r>
              <a:rPr dirty="0" sz="4400" spc="-10"/>
              <a:t>Audit</a:t>
            </a:r>
            <a:r>
              <a:rPr dirty="0" sz="4400"/>
              <a:t>	</a:t>
            </a:r>
            <a:r>
              <a:rPr dirty="0" sz="4400" spc="-10"/>
              <a:t>Requirements</a:t>
            </a:r>
            <a:endParaRPr sz="44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4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/>
              <a:t>Audit</a:t>
            </a:r>
            <a:r>
              <a:rPr dirty="0" spc="-10"/>
              <a:t> </a:t>
            </a:r>
            <a:r>
              <a:rPr dirty="0"/>
              <a:t>must</a:t>
            </a:r>
            <a:r>
              <a:rPr dirty="0" spc="-10"/>
              <a:t> </a:t>
            </a:r>
            <a:r>
              <a:rPr dirty="0"/>
              <a:t>be completed</a:t>
            </a:r>
            <a:r>
              <a:rPr dirty="0" spc="10"/>
              <a:t> </a:t>
            </a:r>
            <a:r>
              <a:rPr dirty="0"/>
              <a:t>and sent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state</a:t>
            </a:r>
            <a:r>
              <a:rPr dirty="0" spc="-15"/>
              <a:t> </a:t>
            </a:r>
            <a:r>
              <a:rPr dirty="0"/>
              <a:t>auditor</a:t>
            </a:r>
            <a:r>
              <a:rPr dirty="0" spc="10"/>
              <a:t> </a:t>
            </a:r>
            <a:r>
              <a:rPr dirty="0" spc="-10"/>
              <a:t>within </a:t>
            </a:r>
            <a:r>
              <a:rPr dirty="0"/>
              <a:t>180 days</a:t>
            </a:r>
            <a:r>
              <a:rPr dirty="0" spc="-5"/>
              <a:t> </a:t>
            </a:r>
            <a:r>
              <a:rPr dirty="0"/>
              <a:t>after</a:t>
            </a:r>
            <a:r>
              <a:rPr dirty="0" spc="-5"/>
              <a:t> </a:t>
            </a:r>
            <a:r>
              <a:rPr dirty="0"/>
              <a:t>fiscal</a:t>
            </a:r>
            <a:r>
              <a:rPr dirty="0" spc="-15"/>
              <a:t> </a:t>
            </a:r>
            <a:r>
              <a:rPr dirty="0"/>
              <a:t>year-</a:t>
            </a:r>
            <a:r>
              <a:rPr dirty="0" spc="-25"/>
              <a:t>end</a:t>
            </a:r>
          </a:p>
          <a:p>
            <a:pPr marL="469900" marR="398145" indent="-457834">
              <a:lnSpc>
                <a:spcPts val="3020"/>
              </a:lnSpc>
              <a:spcBef>
                <a:spcPts val="22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/>
              <a:t>Must</a:t>
            </a:r>
            <a:r>
              <a:rPr dirty="0" spc="-5"/>
              <a:t> </a:t>
            </a:r>
            <a:r>
              <a:rPr dirty="0"/>
              <a:t>submit</a:t>
            </a:r>
            <a:r>
              <a:rPr dirty="0" spc="-5"/>
              <a:t> </a:t>
            </a:r>
            <a:r>
              <a:rPr dirty="0"/>
              <a:t>corrective</a:t>
            </a:r>
            <a:r>
              <a:rPr dirty="0" spc="-10"/>
              <a:t> </a:t>
            </a:r>
            <a:r>
              <a:rPr dirty="0"/>
              <a:t>action</a:t>
            </a:r>
            <a:r>
              <a:rPr dirty="0" spc="-5"/>
              <a:t> </a:t>
            </a:r>
            <a:r>
              <a:rPr dirty="0"/>
              <a:t>plan</a:t>
            </a:r>
            <a:r>
              <a:rPr dirty="0" spc="10"/>
              <a:t> </a:t>
            </a:r>
            <a:r>
              <a:rPr dirty="0"/>
              <a:t>in response to</a:t>
            </a:r>
            <a:r>
              <a:rPr dirty="0" spc="-5"/>
              <a:t> </a:t>
            </a:r>
            <a:r>
              <a:rPr dirty="0" spc="-10"/>
              <a:t>findings </a:t>
            </a:r>
            <a:r>
              <a:rPr dirty="0"/>
              <a:t>within</a:t>
            </a:r>
            <a:r>
              <a:rPr dirty="0" spc="-5"/>
              <a:t> </a:t>
            </a:r>
            <a:r>
              <a:rPr dirty="0"/>
              <a:t>30 days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the six-month</a:t>
            </a:r>
            <a:r>
              <a:rPr dirty="0" spc="-5"/>
              <a:t> </a:t>
            </a:r>
            <a:r>
              <a:rPr dirty="0"/>
              <a:t>due </a:t>
            </a:r>
            <a:r>
              <a:rPr dirty="0" spc="-20"/>
              <a:t>date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56590" y="156590"/>
            <a:ext cx="11871960" cy="6549390"/>
          </a:xfrm>
          <a:custGeom>
            <a:avLst/>
            <a:gdLst/>
            <a:ahLst/>
            <a:cxnLst/>
            <a:rect l="l" t="t" r="r" b="b"/>
            <a:pathLst>
              <a:path w="11871960" h="6549390">
                <a:moveTo>
                  <a:pt x="0" y="0"/>
                </a:moveTo>
                <a:lnTo>
                  <a:pt x="11871960" y="0"/>
                </a:lnTo>
                <a:lnTo>
                  <a:pt x="11871960" y="6549390"/>
                </a:lnTo>
                <a:lnTo>
                  <a:pt x="0" y="654939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305867" y="5571183"/>
            <a:ext cx="2465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rebuchet MS"/>
                <a:cs typeface="Trebuchet MS"/>
              </a:rPr>
              <a:t>O.C.G.A.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§36-81-7(d)(1)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 sz="1200">
                <a:solidFill>
                  <a:srgbClr val="000000"/>
                </a:solidFill>
              </a:rPr>
              <a:t>2</a:t>
            </a:fld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59234" y="6262778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664" y="664432"/>
            <a:ext cx="8697878" cy="522888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727103" y="6119312"/>
            <a:ext cx="73945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https://www.audits2.ga.gov/wp-content/uploads/2022/12/Noncompliance-</a:t>
            </a:r>
            <a:r>
              <a:rPr dirty="0" sz="1800" spc="-10">
                <a:solidFill>
                  <a:srgbClr val="B90B2E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u="sng" sz="180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Memo-</a:t>
            </a:r>
            <a:r>
              <a:rPr dirty="0" u="sng" sz="18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Dated-February-</a:t>
            </a:r>
            <a:r>
              <a:rPr dirty="0" u="sng" sz="180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15-</a:t>
            </a:r>
            <a:r>
              <a:rPr dirty="0" u="sng" sz="1800" spc="-10">
                <a:solidFill>
                  <a:srgbClr val="B90B2E"/>
                </a:solidFill>
                <a:uFill>
                  <a:solidFill>
                    <a:srgbClr val="B90B2E"/>
                  </a:solidFill>
                </a:uFill>
                <a:latin typeface="Arial"/>
                <a:cs typeface="Arial"/>
                <a:hlinkClick r:id="rId3"/>
              </a:rPr>
              <a:t>2023.pdf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/>
              <a:t>Role</a:t>
            </a:r>
            <a:r>
              <a:rPr dirty="0" sz="4400" spc="-75"/>
              <a:t> </a:t>
            </a:r>
            <a:r>
              <a:rPr dirty="0" sz="4400"/>
              <a:t>of</a:t>
            </a:r>
            <a:r>
              <a:rPr dirty="0" sz="4400" spc="-75"/>
              <a:t> </a:t>
            </a:r>
            <a:r>
              <a:rPr dirty="0" sz="4400"/>
              <a:t>the</a:t>
            </a:r>
            <a:r>
              <a:rPr dirty="0" sz="4400" spc="-225"/>
              <a:t> </a:t>
            </a:r>
            <a:r>
              <a:rPr dirty="0" sz="4400" spc="-10"/>
              <a:t>Audit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832230" y="1447927"/>
            <a:ext cx="10528300" cy="3219450"/>
            <a:chOff x="832230" y="1447927"/>
            <a:chExt cx="10528300" cy="3219450"/>
          </a:xfrm>
        </p:grpSpPr>
        <p:sp>
          <p:nvSpPr>
            <p:cNvPr id="4" name="object 4" descr=""/>
            <p:cNvSpPr/>
            <p:nvPr/>
          </p:nvSpPr>
          <p:spPr>
            <a:xfrm>
              <a:off x="838580" y="1454277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1270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8580" y="252336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1270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580" y="3592449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1270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580" y="4660772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12700">
              <a:solidFill>
                <a:srgbClr val="B90B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43610" y="1489058"/>
            <a:ext cx="10116185" cy="411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>
                <a:latin typeface="Arial"/>
                <a:cs typeface="Arial"/>
              </a:rPr>
              <a:t>Accountability</a:t>
            </a:r>
            <a:r>
              <a:rPr dirty="0" sz="3100" spc="-4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and</a:t>
            </a:r>
            <a:r>
              <a:rPr dirty="0" sz="3100" spc="-20">
                <a:latin typeface="Arial"/>
                <a:cs typeface="Arial"/>
              </a:rPr>
              <a:t> </a:t>
            </a:r>
            <a:r>
              <a:rPr dirty="0" sz="3100" spc="-10">
                <a:latin typeface="Arial"/>
                <a:cs typeface="Arial"/>
              </a:rPr>
              <a:t>transparency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100">
                <a:latin typeface="Arial"/>
                <a:cs typeface="Arial"/>
              </a:rPr>
              <a:t>Compliance</a:t>
            </a:r>
            <a:r>
              <a:rPr dirty="0" sz="3100" spc="-3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with</a:t>
            </a:r>
            <a:r>
              <a:rPr dirty="0" sz="3100" spc="-1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laws</a:t>
            </a:r>
            <a:r>
              <a:rPr dirty="0" sz="3100" spc="-1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and</a:t>
            </a:r>
            <a:r>
              <a:rPr dirty="0" sz="3100" spc="-15">
                <a:latin typeface="Arial"/>
                <a:cs typeface="Arial"/>
              </a:rPr>
              <a:t> </a:t>
            </a:r>
            <a:r>
              <a:rPr dirty="0" sz="3100" spc="-10">
                <a:latin typeface="Arial"/>
                <a:cs typeface="Arial"/>
              </a:rPr>
              <a:t>regulations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100">
                <a:latin typeface="Arial"/>
                <a:cs typeface="Arial"/>
              </a:rPr>
              <a:t>Compliance</a:t>
            </a:r>
            <a:r>
              <a:rPr dirty="0" sz="3100" spc="-3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with</a:t>
            </a:r>
            <a:r>
              <a:rPr dirty="0" sz="3100" spc="-1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generally</a:t>
            </a:r>
            <a:r>
              <a:rPr dirty="0" sz="3100" spc="-3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accepted</a:t>
            </a:r>
            <a:r>
              <a:rPr dirty="0" sz="3100" spc="-3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accounting</a:t>
            </a:r>
            <a:r>
              <a:rPr dirty="0" sz="3100" spc="-30">
                <a:latin typeface="Arial"/>
                <a:cs typeface="Arial"/>
              </a:rPr>
              <a:t> </a:t>
            </a:r>
            <a:r>
              <a:rPr dirty="0" sz="3100" spc="-10">
                <a:latin typeface="Arial"/>
                <a:cs typeface="Arial"/>
              </a:rPr>
              <a:t>principles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0">
              <a:latin typeface="Arial"/>
              <a:cs typeface="Arial"/>
            </a:endParaRPr>
          </a:p>
          <a:p>
            <a:pPr marL="12700" marR="187325">
              <a:lnSpc>
                <a:spcPts val="3210"/>
              </a:lnSpc>
            </a:pPr>
            <a:r>
              <a:rPr dirty="0" sz="3100">
                <a:latin typeface="Arial"/>
                <a:cs typeface="Arial"/>
              </a:rPr>
              <a:t>Objective</a:t>
            </a:r>
            <a:r>
              <a:rPr dirty="0" sz="3100" spc="-3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information</a:t>
            </a:r>
            <a:r>
              <a:rPr dirty="0" sz="3100" spc="-3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to</a:t>
            </a:r>
            <a:r>
              <a:rPr dirty="0" sz="3100" spc="-2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management</a:t>
            </a:r>
            <a:r>
              <a:rPr dirty="0" sz="3100" spc="-3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and</a:t>
            </a:r>
            <a:r>
              <a:rPr dirty="0" sz="3100" spc="-3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officials</a:t>
            </a:r>
            <a:r>
              <a:rPr dirty="0" sz="3100" spc="-35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to</a:t>
            </a:r>
            <a:r>
              <a:rPr dirty="0" sz="3100" spc="-15">
                <a:latin typeface="Arial"/>
                <a:cs typeface="Arial"/>
              </a:rPr>
              <a:t> </a:t>
            </a:r>
            <a:r>
              <a:rPr dirty="0" sz="3100" spc="-25">
                <a:latin typeface="Arial"/>
                <a:cs typeface="Arial"/>
              </a:rPr>
              <a:t>use </a:t>
            </a:r>
            <a:r>
              <a:rPr dirty="0" sz="3100">
                <a:latin typeface="Arial"/>
                <a:cs typeface="Arial"/>
              </a:rPr>
              <a:t>in</a:t>
            </a:r>
            <a:r>
              <a:rPr dirty="0" sz="3100" spc="-10">
                <a:latin typeface="Arial"/>
                <a:cs typeface="Arial"/>
              </a:rPr>
              <a:t> </a:t>
            </a:r>
            <a:r>
              <a:rPr dirty="0" sz="3100">
                <a:latin typeface="Arial"/>
                <a:cs typeface="Arial"/>
              </a:rPr>
              <a:t>decision</a:t>
            </a:r>
            <a:r>
              <a:rPr dirty="0" sz="3100" spc="-20">
                <a:latin typeface="Arial"/>
                <a:cs typeface="Arial"/>
              </a:rPr>
              <a:t> </a:t>
            </a:r>
            <a:r>
              <a:rPr dirty="0" sz="3100" spc="-10">
                <a:latin typeface="Arial"/>
                <a:cs typeface="Arial"/>
              </a:rPr>
              <a:t>making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50240" y="150240"/>
            <a:ext cx="11884660" cy="6562090"/>
            <a:chOff x="150240" y="150240"/>
            <a:chExt cx="11884660" cy="6562090"/>
          </a:xfrm>
        </p:grpSpPr>
        <p:sp>
          <p:nvSpPr>
            <p:cNvPr id="10" name="object 10" descr=""/>
            <p:cNvSpPr/>
            <p:nvPr/>
          </p:nvSpPr>
          <p:spPr>
            <a:xfrm>
              <a:off x="156590" y="156590"/>
              <a:ext cx="11871960" cy="6549390"/>
            </a:xfrm>
            <a:custGeom>
              <a:avLst/>
              <a:gdLst/>
              <a:ahLst/>
              <a:cxnLst/>
              <a:rect l="l" t="t" r="r" b="b"/>
              <a:pathLst>
                <a:path w="11871960" h="6549390">
                  <a:moveTo>
                    <a:pt x="0" y="0"/>
                  </a:moveTo>
                  <a:lnTo>
                    <a:pt x="11871960" y="0"/>
                  </a:lnTo>
                  <a:lnTo>
                    <a:pt x="11871960" y="6549390"/>
                  </a:lnTo>
                  <a:lnTo>
                    <a:pt x="0" y="6549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77" y="313943"/>
              <a:ext cx="680466" cy="68046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z="1200" spc="-25">
                <a:solidFill>
                  <a:srgbClr val="000000"/>
                </a:solidFill>
              </a:rPr>
              <a:t>10</a:t>
            </a:fld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90B2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D15DB62F48748BC9B22585128CFD2" ma:contentTypeVersion="6" ma:contentTypeDescription="Create a new document." ma:contentTypeScope="" ma:versionID="c315e44622a470e0d6b535b13251b5c0">
  <xsd:schema xmlns:xsd="http://www.w3.org/2001/XMLSchema" xmlns:xs="http://www.w3.org/2001/XMLSchema" xmlns:p="http://schemas.microsoft.com/office/2006/metadata/properties" xmlns:ns2="3c5c8685-8db4-4597-a197-7dea180b5250" xmlns:ns3="fce15768-b5a4-4f28-a384-7906e05d6cbd" targetNamespace="http://schemas.microsoft.com/office/2006/metadata/properties" ma:root="true" ma:fieldsID="3dc4166b03e33a84984f87b71d27a78c" ns2:_="" ns3:_="">
    <xsd:import namespace="3c5c8685-8db4-4597-a197-7dea180b5250"/>
    <xsd:import namespace="fce15768-b5a4-4f28-a384-7906e05d6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c8685-8db4-4597-a197-7dea180b5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5768-b5a4-4f28-a384-7906e05d6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B7ECA-D753-4CD9-AA4F-4DBE509EBC4B}"/>
</file>

<file path=customXml/itemProps2.xml><?xml version="1.0" encoding="utf-8"?>
<ds:datastoreItem xmlns:ds="http://schemas.openxmlformats.org/officeDocument/2006/customXml" ds:itemID="{224F828A-044C-4925-A66B-2CD72BAC5E1B}"/>
</file>

<file path=customXml/itemProps3.xml><?xml version="1.0" encoding="utf-8"?>
<ds:datastoreItem xmlns:ds="http://schemas.openxmlformats.org/officeDocument/2006/customXml" ds:itemID="{89C80A6B-3A9D-4346-9CF2-C1FFC7A9ABEA}"/>
</file>

<file path=docProps/app.xml><?xml version="1.0" encoding="utf-8"?>
<Properties xmlns="http://schemas.openxmlformats.org/officeDocument/2006/extended-properties" xmlns:vt="http://schemas.openxmlformats.org/officeDocument/2006/docPropsVTypes">
  <Company>UGA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Howard</dc:creator>
  <dcterms:created xsi:type="dcterms:W3CDTF">2023-03-08T12:57:08Z</dcterms:created>
  <dcterms:modified xsi:type="dcterms:W3CDTF">2023-03-08T12:57:08Z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2023-03-08T00:00:00Z</vt:filetime>
  </property>
  <property fmtid="{D5CDD505-2E9C-101B-9397-08002B2CF9AE}" pid="5" name="Producer">
    <vt:lpwstr>Adobe PDF Library 22.3.98</vt:lpwstr>
  </property>
  <property fmtid="{D5CDD505-2E9C-101B-9397-08002B2CF9AE}" pid="6" name="ContentTypeId">
    <vt:lpwstr>0x0101005DFD15DB62F48748BC9B22585128CFD2</vt:lpwstr>
  </property>
</Properties>
</file>