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sldIdLst>
    <p:sldId id="256" r:id="rId5"/>
    <p:sldId id="258" r:id="rId6"/>
    <p:sldId id="259" r:id="rId7"/>
    <p:sldId id="262" r:id="rId8"/>
    <p:sldId id="264" r:id="rId9"/>
    <p:sldId id="267" r:id="rId10"/>
    <p:sldId id="266" r:id="rId11"/>
    <p:sldId id="268" r:id="rId12"/>
    <p:sldId id="270" r:id="rId13"/>
    <p:sldId id="272" r:id="rId14"/>
    <p:sldId id="296" r:id="rId15"/>
    <p:sldId id="289" r:id="rId16"/>
    <p:sldId id="297" r:id="rId17"/>
    <p:sldId id="288" r:id="rId18"/>
    <p:sldId id="275" r:id="rId19"/>
    <p:sldId id="276" r:id="rId20"/>
    <p:sldId id="291" r:id="rId21"/>
    <p:sldId id="298" r:id="rId22"/>
    <p:sldId id="294" r:id="rId23"/>
    <p:sldId id="281" r:id="rId24"/>
    <p:sldId id="282" r:id="rId25"/>
    <p:sldId id="284" r:id="rId26"/>
    <p:sldId id="299" r:id="rId27"/>
    <p:sldId id="283" r:id="rId28"/>
    <p:sldId id="287" r:id="rId29"/>
    <p:sldId id="285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47B0B8-1D0F-1679-3870-29EC24EA4355}" name="Naomi Siodmok" initials="NS" userId="S::Naomi.Siodmok@DORAVILLEGA.US::9f7231bc-cbbf-460f-8982-6bef28e60f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F7C"/>
    <a:srgbClr val="D05450"/>
    <a:srgbClr val="4E6B2B"/>
    <a:srgbClr val="BF8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8F139-0402-EF40-91E2-32DA7F66AABA}" v="1751" dt="2023-03-01T13:34:07.041"/>
    <p1510:client id="{07DEC4F8-FB99-F4EC-FC6C-2FD303AF4908}" v="8" dt="2023-03-02T20:20:12.619"/>
    <p1510:client id="{174D95D7-BAFD-6400-CE33-9521073A0962}" v="1930" dt="2023-03-03T20:05:21.360"/>
    <p1510:client id="{08A77F3D-9CD1-0316-5F49-33505945AE82}" v="447" dt="2023-03-02T23:06:58.883"/>
    <p1510:client id="{54C7B9A7-0E22-5780-C048-83021684B3B8}" v="2" dt="2023-03-02T21:06:08.343"/>
    <p1510:client id="{49627AAE-6986-45C9-B206-4FB9557A6D12}" v="1787" dt="2023-02-28T20:22:10.109"/>
    <p1510:client id="{3ED7B47C-FDEB-D990-85C0-D967D2FD4AC7}" v="1008" dt="2023-03-03T19:27:29.756"/>
    <p1510:client id="{40D99501-655C-4125-3E05-69991506526C}" v="460" dt="2023-02-21T22:01:47.735"/>
    <p1510:client id="{4B0F3056-7032-EF96-C8AE-7223C7A38A42}" v="523" dt="2023-02-28T21:33:39.219"/>
    <p1510:client id="{ACE7D7BA-F8C0-CF75-9940-A53F98138A31}" v="873" dt="2023-03-02T22:10:42.472"/>
    <p1510:client id="{6F786F79-260E-4B33-34DD-9F80B98976C1}" v="783" dt="2023-03-03T17:05:53.139"/>
    <p1510:client id="{95C1D17A-E869-8ECF-7DC3-EFFA393E524D}" v="15" dt="2023-03-03T15:23:46.170"/>
    <p1510:client id="{99672A60-9D80-79C7-CD32-0CE076091A1D}" v="18" dt="2023-02-17T21:29:40.261"/>
    <p1510:client id="{A0D58E7A-8F72-4B01-9DF5-C7F0C1BFAD8B}" v="507" dt="2023-03-01T01:45:52.064"/>
    <p1510:client id="{BC098284-C1BC-41C8-8B01-597AC18A2373}" v="47" dt="2023-02-15T20:04:45.333"/>
    <p1510:client id="{CA5C94A8-2C79-B07E-060F-E9E1098BC657}" v="89" dt="2023-03-02T20:19:25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4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4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6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8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12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8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3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665406-C41E-CF75-2688-259265671660}"/>
              </a:ext>
            </a:extLst>
          </p:cNvPr>
          <p:cNvSpPr/>
          <p:nvPr/>
        </p:nvSpPr>
        <p:spPr>
          <a:xfrm>
            <a:off x="-32657" y="-32657"/>
            <a:ext cx="9013371" cy="6906986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3371" h="6906986">
                <a:moveTo>
                  <a:pt x="16328" y="0"/>
                </a:moveTo>
                <a:cubicBezTo>
                  <a:pt x="10885" y="2324100"/>
                  <a:pt x="5443" y="4582886"/>
                  <a:pt x="0" y="6906986"/>
                </a:cubicBezTo>
                <a:lnTo>
                  <a:pt x="7135586" y="6890657"/>
                </a:lnTo>
                <a:lnTo>
                  <a:pt x="9013371" y="16328"/>
                </a:lnTo>
                <a:lnTo>
                  <a:pt x="16328" y="0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A89B2-D0CA-59C5-C00E-11E91DDA6D5F}"/>
              </a:ext>
            </a:extLst>
          </p:cNvPr>
          <p:cNvSpPr txBox="1"/>
          <p:nvPr/>
        </p:nvSpPr>
        <p:spPr>
          <a:xfrm>
            <a:off x="402672" y="4450875"/>
            <a:ext cx="7725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Chris Eldridge, City Manager</a:t>
            </a:r>
          </a:p>
          <a:p>
            <a:r>
              <a:rPr lang="en-US" sz="2800">
                <a:solidFill>
                  <a:schemeClr val="bg1"/>
                </a:solidFill>
                <a:latin typeface="+mj-lt"/>
              </a:rPr>
              <a:t>Naomi Siodmok, Director of Community Development</a:t>
            </a:r>
          </a:p>
        </p:txBody>
      </p:sp>
      <p:pic>
        <p:nvPicPr>
          <p:cNvPr id="6" name="Picture 6" descr="Transparent.png">
            <a:extLst>
              <a:ext uri="{FF2B5EF4-FFF2-40B4-BE49-F238E27FC236}">
                <a16:creationId xmlns:a16="http://schemas.microsoft.com/office/drawing/2014/main" id="{F6B6DF96-517B-4A9A-C4D7-A832FED6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847" y="5816703"/>
            <a:ext cx="2980242" cy="8940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-32657"/>
            <a:ext cx="0" cy="6906986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E95337-3F3D-646E-A8D8-24EFB58BA2EB}"/>
              </a:ext>
            </a:extLst>
          </p:cNvPr>
          <p:cNvSpPr txBox="1"/>
          <p:nvPr/>
        </p:nvSpPr>
        <p:spPr>
          <a:xfrm>
            <a:off x="402672" y="1879478"/>
            <a:ext cx="7545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Residential Density Bonuses</a:t>
            </a:r>
          </a:p>
          <a:p>
            <a:endParaRPr lang="en-US" sz="1200" b="1">
              <a:solidFill>
                <a:schemeClr val="bg1"/>
              </a:solidFill>
            </a:endParaRPr>
          </a:p>
          <a:p>
            <a:r>
              <a:rPr lang="en-US" sz="3200">
                <a:solidFill>
                  <a:schemeClr val="bg1"/>
                </a:solidFill>
              </a:rPr>
              <a:t>How They Work + </a:t>
            </a:r>
          </a:p>
          <a:p>
            <a:r>
              <a:rPr lang="en-US" sz="3200">
                <a:solidFill>
                  <a:schemeClr val="bg1"/>
                </a:solidFill>
              </a:rPr>
              <a:t>Why Our Community Likes Them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541293" y="39409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3CEB218A-5268-A93F-10F1-0AE074B7C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B8C75-4543-492F-3E74-0E119DE577BE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C385D-D15C-A9A9-BC11-A375331E9D41}"/>
              </a:ext>
            </a:extLst>
          </p:cNvPr>
          <p:cNvSpPr txBox="1"/>
          <p:nvPr/>
        </p:nvSpPr>
        <p:spPr>
          <a:xfrm>
            <a:off x="233045" y="966318"/>
            <a:ext cx="6076305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 Bonus</a:t>
            </a:r>
          </a:p>
          <a:p>
            <a:r>
              <a:rPr lang="en-US" sz="2800" b="1">
                <a:solidFill>
                  <a:schemeClr val="bg1"/>
                </a:solidFill>
                <a:latin typeface="Calibri" panose="020F0502020204030204"/>
              </a:rPr>
              <a:t>(Take 2) Improvements</a:t>
            </a:r>
            <a:endParaRPr lang="en-US" sz="110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4281714" y="-16329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0159C4-611B-561D-C468-34D71AFD09BC}"/>
              </a:ext>
            </a:extLst>
          </p:cNvPr>
          <p:cNvSpPr txBox="1"/>
          <p:nvPr/>
        </p:nvSpPr>
        <p:spPr>
          <a:xfrm>
            <a:off x="0" y="2309083"/>
            <a:ext cx="4140201" cy="50536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Restrictive Covenants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Specific criteria for affordable housing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Added workforce housing with higher density awards with less provided by the developer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Unit Ownership as a means of receiving a bonus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8F4C7EC-D471-575E-43E0-1BD662F70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4994E4-139A-B17F-8F26-6AF5EF5E8A04}"/>
              </a:ext>
            </a:extLst>
          </p:cNvPr>
          <p:cNvCxnSpPr>
            <a:cxnSpLocks/>
          </p:cNvCxnSpPr>
          <p:nvPr/>
        </p:nvCxnSpPr>
        <p:spPr>
          <a:xfrm flipH="1">
            <a:off x="480911" y="21883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E8D4DA24-83AC-B51C-AD12-2FFAC69FFA13}"/>
              </a:ext>
            </a:extLst>
          </p:cNvPr>
          <p:cNvSpPr/>
          <p:nvPr/>
        </p:nvSpPr>
        <p:spPr>
          <a:xfrm>
            <a:off x="3269847" y="2835797"/>
            <a:ext cx="1986987" cy="742708"/>
          </a:xfrm>
          <a:prstGeom prst="rightArrow">
            <a:avLst/>
          </a:prstGeom>
          <a:solidFill>
            <a:srgbClr val="D05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273B0-3B64-FDAD-F808-D86A7F0D39CC}"/>
              </a:ext>
            </a:extLst>
          </p:cNvPr>
          <p:cNvSpPr txBox="1"/>
          <p:nvPr/>
        </p:nvSpPr>
        <p:spPr>
          <a:xfrm>
            <a:off x="5254906" y="461057"/>
            <a:ext cx="6707529" cy="6001643"/>
          </a:xfrm>
          <a:prstGeom prst="rect">
            <a:avLst/>
          </a:prstGeom>
          <a:noFill/>
          <a:ln>
            <a:solidFill>
              <a:srgbClr val="045F7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Affordable units delivered with market rate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Must maintain designated percentage of Area Median Income (AMI) for at least fifteen (15) years.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The character of the affordable units consistent with market rate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Dispersed throughout the development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Owners shall provide proof of affordability to the City on an annual basis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Owners of units shall create, store, and maintain all project records for the affordability term. 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With the land disturbance permit, applicant shall submit an affordable housing plan to include detail appropriate to the request - the number, size, unit mix, location, affordability, and phasing of affordable units.</a:t>
            </a:r>
            <a:endParaRPr lang="en-US" sz="2400">
              <a:solidFill>
                <a:srgbClr val="4E6B2B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77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40703B8-D630-E66E-639E-738688D74405}"/>
              </a:ext>
            </a:extLst>
          </p:cNvPr>
          <p:cNvSpPr/>
          <p:nvPr/>
        </p:nvSpPr>
        <p:spPr>
          <a:xfrm>
            <a:off x="-32657" y="-32657"/>
            <a:ext cx="9013371" cy="6906986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3371" h="6906986">
                <a:moveTo>
                  <a:pt x="16328" y="0"/>
                </a:moveTo>
                <a:cubicBezTo>
                  <a:pt x="10885" y="2324100"/>
                  <a:pt x="5443" y="4582886"/>
                  <a:pt x="0" y="6906986"/>
                </a:cubicBezTo>
                <a:lnTo>
                  <a:pt x="7135586" y="6890657"/>
                </a:lnTo>
                <a:lnTo>
                  <a:pt x="9013371" y="16328"/>
                </a:lnTo>
                <a:lnTo>
                  <a:pt x="16328" y="0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3400D-61CB-3D3F-5E80-F7FCCFF36693}"/>
              </a:ext>
            </a:extLst>
          </p:cNvPr>
          <p:cNvSpPr txBox="1"/>
          <p:nvPr/>
        </p:nvSpPr>
        <p:spPr>
          <a:xfrm>
            <a:off x="233045" y="1378663"/>
            <a:ext cx="7604668" cy="40441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Creating specific standards for this "variance" process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Monitoring and enforcement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Spreading the word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,monospace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Issues regarding requiring a Discretionary Process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-32657"/>
            <a:ext cx="0" cy="6906986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Transparent.png">
            <a:extLst>
              <a:ext uri="{FF2B5EF4-FFF2-40B4-BE49-F238E27FC236}">
                <a16:creationId xmlns:a16="http://schemas.microsoft.com/office/drawing/2014/main" id="{C191D112-D34B-E727-28EF-0FD5666F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847" y="5816703"/>
            <a:ext cx="2980242" cy="89407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EBAEB22-8DC2-1CE2-2044-0E44CF231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A4CCB-8659-5E86-D904-7883A8D59B97}"/>
              </a:ext>
            </a:extLst>
          </p:cNvPr>
          <p:cNvCxnSpPr>
            <a:cxnSpLocks/>
          </p:cNvCxnSpPr>
          <p:nvPr/>
        </p:nvCxnSpPr>
        <p:spPr>
          <a:xfrm flipH="1">
            <a:off x="233047" y="1193371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CE07FB-492D-CA20-4ABC-C6BFFC29FECA}"/>
              </a:ext>
            </a:extLst>
          </p:cNvPr>
          <p:cNvSpPr txBox="1"/>
          <p:nvPr/>
        </p:nvSpPr>
        <p:spPr>
          <a:xfrm>
            <a:off x="233045" y="276115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Next Steps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BD2E9C-C9BF-B775-4783-6BE5DB34E838}"/>
              </a:ext>
            </a:extLst>
          </p:cNvPr>
          <p:cNvCxnSpPr>
            <a:cxnSpLocks/>
          </p:cNvCxnSpPr>
          <p:nvPr/>
        </p:nvCxnSpPr>
        <p:spPr>
          <a:xfrm flipH="1">
            <a:off x="191293" y="4335316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0BE18C-B40F-BB16-6BE5-AC1223760E46}"/>
              </a:ext>
            </a:extLst>
          </p:cNvPr>
          <p:cNvSpPr txBox="1"/>
          <p:nvPr/>
        </p:nvSpPr>
        <p:spPr>
          <a:xfrm>
            <a:off x="212168" y="3418059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Lessons Learned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1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4665406-C41E-CF75-2688-259265671660}"/>
              </a:ext>
            </a:extLst>
          </p:cNvPr>
          <p:cNvSpPr/>
          <p:nvPr/>
        </p:nvSpPr>
        <p:spPr>
          <a:xfrm>
            <a:off x="-32657" y="-32657"/>
            <a:ext cx="9013371" cy="6906986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3371" h="6906986">
                <a:moveTo>
                  <a:pt x="16328" y="0"/>
                </a:moveTo>
                <a:cubicBezTo>
                  <a:pt x="10885" y="2324100"/>
                  <a:pt x="5443" y="4582886"/>
                  <a:pt x="0" y="6906986"/>
                </a:cubicBezTo>
                <a:lnTo>
                  <a:pt x="7135586" y="6890657"/>
                </a:lnTo>
                <a:lnTo>
                  <a:pt x="9013371" y="16328"/>
                </a:lnTo>
                <a:lnTo>
                  <a:pt x="16328" y="0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A89B2-D0CA-59C5-C00E-11E91DDA6D5F}"/>
              </a:ext>
            </a:extLst>
          </p:cNvPr>
          <p:cNvSpPr txBox="1"/>
          <p:nvPr/>
        </p:nvSpPr>
        <p:spPr>
          <a:xfrm>
            <a:off x="217614" y="3884818"/>
            <a:ext cx="822607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Niki Jones, Assistant City Manager</a:t>
            </a:r>
            <a:endParaRPr lang="en-US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2800">
                <a:solidFill>
                  <a:schemeClr val="bg1"/>
                </a:solidFill>
                <a:latin typeface="+mj-lt"/>
              </a:rPr>
              <a:t>Stephen Jaques, Long Range Planner</a:t>
            </a:r>
            <a:endParaRPr lang="en-US" sz="2800">
              <a:solidFill>
                <a:schemeClr val="bg1"/>
              </a:solidFill>
              <a:latin typeface="+mj-lt"/>
              <a:cs typeface="Calibri Light"/>
            </a:endParaRPr>
          </a:p>
          <a:p>
            <a:r>
              <a:rPr lang="en-US" sz="2800">
                <a:solidFill>
                  <a:schemeClr val="bg1"/>
                </a:solidFill>
                <a:latin typeface="+mj-lt"/>
                <a:cs typeface="Calibri Light"/>
              </a:rPr>
              <a:t>Andrew Saunders, Housing &amp; Community Dev.</a:t>
            </a:r>
          </a:p>
          <a:p>
            <a:endParaRPr lang="en-US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-32657"/>
            <a:ext cx="0" cy="6906986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E95337-3F3D-646E-A8D8-24EFB58BA2EB}"/>
              </a:ext>
            </a:extLst>
          </p:cNvPr>
          <p:cNvSpPr txBox="1"/>
          <p:nvPr/>
        </p:nvSpPr>
        <p:spPr>
          <a:xfrm>
            <a:off x="239386" y="1052164"/>
            <a:ext cx="754559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Athens' Voluntary Inclusionary Housing Ordinance</a:t>
            </a:r>
          </a:p>
          <a:p>
            <a:r>
              <a:rPr lang="en-US" sz="3200">
                <a:solidFill>
                  <a:schemeClr val="bg1"/>
                </a:solidFill>
                <a:cs typeface="Calibri"/>
              </a:rPr>
              <a:t>Purpose, Implementation, and Lessons Learned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345351" y="24169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3CEB218A-5268-A93F-10F1-0AE074B7C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3" name="Picture 5" descr="ACC Logo (High Quality).jpg">
            <a:extLst>
              <a:ext uri="{FF2B5EF4-FFF2-40B4-BE49-F238E27FC236}">
                <a16:creationId xmlns:a16="http://schemas.microsoft.com/office/drawing/2014/main" id="{F50DC291-497E-2B45-195C-1B543128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5" y="3967120"/>
            <a:ext cx="2743200" cy="270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1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Niki S. Jones, AICP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4" name="Picture 5" descr="ACC Logo (High Quality).jpg">
            <a:extLst>
              <a:ext uri="{FF2B5EF4-FFF2-40B4-BE49-F238E27FC236}">
                <a16:creationId xmlns:a16="http://schemas.microsoft.com/office/drawing/2014/main" id="{D2769F96-AB55-7AE3-B4E9-8E622469C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5" y="3967120"/>
            <a:ext cx="2743200" cy="2706866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53C7385-2389-CF50-E123-FB265ACE6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53" y="585619"/>
            <a:ext cx="2647950" cy="264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4F8B46-64CC-573E-BC5E-EB705BFF2F15}"/>
              </a:ext>
            </a:extLst>
          </p:cNvPr>
          <p:cNvSpPr txBox="1"/>
          <p:nvPr/>
        </p:nvSpPr>
        <p:spPr>
          <a:xfrm>
            <a:off x="197584" y="1426836"/>
            <a:ext cx="7209184" cy="46269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680"/>
              </a:spcAft>
            </a:pPr>
            <a:r>
              <a:rPr lang="en-US" sz="2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Assistant Manager </a:t>
            </a:r>
            <a:r>
              <a:rPr lang="en-US" sz="2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Arial"/>
              </a:rPr>
              <a:t>at</a:t>
            </a:r>
            <a:r>
              <a:rPr lang="en-US" sz="2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 the Unified Government of Athens-Clarke County.</a:t>
            </a:r>
            <a:r>
              <a:rPr lang="en-US" sz="2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endParaRPr lang="en-US" sz="2200">
              <a:solidFill>
                <a:schemeClr val="bg1"/>
              </a:solidFill>
              <a:effectLst/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680"/>
              </a:spcAft>
            </a:pPr>
            <a:r>
              <a:rPr lang="en-US" sz="2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Arial"/>
              </a:rPr>
              <a:t>M</a:t>
            </a:r>
            <a:r>
              <a:rPr lang="en-US" sz="2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Arial"/>
              </a:rPr>
              <a:t>ore than 19 years of experience in local government.</a:t>
            </a:r>
            <a:r>
              <a:rPr lang="en-US" sz="2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Arial"/>
              </a:rPr>
              <a:t> </a:t>
            </a:r>
            <a:endParaRPr lang="en-US" sz="2200">
              <a:solidFill>
                <a:schemeClr val="bg1"/>
              </a:solidFill>
              <a:effectLst/>
              <a:latin typeface="Calibri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680"/>
              </a:spcAft>
            </a:pPr>
            <a:r>
              <a:rPr lang="en-US" sz="2200" b="1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Past Roles: </a:t>
            </a:r>
            <a:r>
              <a:rPr lang="en-US" sz="2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Planning Director for the Town of Wendell, NC, Assistant Director of Housing and Neighborhoods for the City of Raleigh, NC and several positions with the City of Greenville, NC.</a:t>
            </a:r>
          </a:p>
          <a:p>
            <a:pPr>
              <a:spcAft>
                <a:spcPts val="1680"/>
              </a:spcAft>
            </a:pPr>
            <a:r>
              <a:rPr lang="en-US" sz="220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Master of Public Administration degree and a Bachelor’s degree in Urban and Regional Planning from East Carolina University.</a:t>
            </a:r>
            <a:r>
              <a:rPr lang="en-US" sz="22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US" sz="220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680"/>
              </a:spcAft>
            </a:pPr>
            <a:endParaRPr lang="en-US" sz="18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7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DBEA39-F3A8-0A58-0852-E71124FC3AFA}"/>
              </a:ext>
            </a:extLst>
          </p:cNvPr>
          <p:cNvSpPr txBox="1"/>
          <p:nvPr/>
        </p:nvSpPr>
        <p:spPr>
          <a:xfrm>
            <a:off x="233045" y="1429463"/>
            <a:ext cx="7494117" cy="350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Planner III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Joined Planning Department in April 2022; formerly with the NEGRC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MPA from the University of Georgia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Strong Towns Member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Interested in organization management, street design, fiscal sustainability, public input processes, zoning, and urban 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Stephen Jaques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4" name="Picture 5" descr="ACC Logo (High Quality).jpg">
            <a:extLst>
              <a:ext uri="{FF2B5EF4-FFF2-40B4-BE49-F238E27FC236}">
                <a16:creationId xmlns:a16="http://schemas.microsoft.com/office/drawing/2014/main" id="{D2769F96-AB55-7AE3-B4E9-8E622469C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5" y="3967120"/>
            <a:ext cx="2743200" cy="2706866"/>
          </a:xfrm>
          <a:prstGeom prst="rect">
            <a:avLst/>
          </a:prstGeom>
        </p:spPr>
      </p:pic>
      <p:pic>
        <p:nvPicPr>
          <p:cNvPr id="2" name="Picture 5" descr="Jaques-Headshot1-Crop.jpg">
            <a:extLst>
              <a:ext uri="{FF2B5EF4-FFF2-40B4-BE49-F238E27FC236}">
                <a16:creationId xmlns:a16="http://schemas.microsoft.com/office/drawing/2014/main" id="{CE13C4F3-178F-B82B-86A9-E2A5D1C48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752" y="280049"/>
            <a:ext cx="2743200" cy="34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836020" cy="6879771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buChar char="•"/>
            </a:pPr>
            <a:endParaRPr lang="en-US" sz="2800">
              <a:latin typeface="Calibri"/>
              <a:ea typeface="Arial"/>
              <a:cs typeface="Arial"/>
            </a:endParaRPr>
          </a:p>
          <a:p>
            <a:pPr>
              <a:buChar char="•"/>
            </a:pPr>
            <a:r>
              <a:rPr lang="en-US" sz="2800">
                <a:latin typeface="Calibri"/>
                <a:ea typeface="Arial"/>
                <a:cs typeface="Arial"/>
              </a:rPr>
              <a:t>17 Years with Athens-Clarke County</a:t>
            </a:r>
            <a:endParaRPr lang="en-US"/>
          </a:p>
          <a:p>
            <a:pPr>
              <a:buChar char="•"/>
            </a:pPr>
            <a:r>
              <a:rPr lang="en-US" sz="28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Bachelors and Masters from the University of Georgia</a:t>
            </a:r>
          </a:p>
          <a:p>
            <a:pPr>
              <a:buChar char="•"/>
            </a:pPr>
            <a:r>
              <a:rPr lang="en-US" sz="28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Interim Housing and Community Development Director 2022-2023</a:t>
            </a:r>
          </a:p>
          <a:p>
            <a:pPr>
              <a:buChar char="•"/>
            </a:pPr>
            <a:r>
              <a:rPr lang="en-US" sz="2800">
                <a:solidFill>
                  <a:srgbClr val="FFFFFF"/>
                </a:solidFill>
                <a:latin typeface="Calibri"/>
                <a:ea typeface="Arial"/>
                <a:cs typeface="Arial"/>
              </a:rPr>
              <a:t>Roles: Central Services Director, Sustainability Officer, Environmental Coordinator, Community Forester</a:t>
            </a:r>
          </a:p>
          <a:p>
            <a:endParaRPr lang="en-US" sz="2400">
              <a:cs typeface="Arial"/>
            </a:endParaRPr>
          </a:p>
          <a:p>
            <a:pPr>
              <a:buChar char="•"/>
            </a:pPr>
            <a:endParaRPr lang="en-US"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Andrew Saunders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4" name="Picture 5" descr="ACC Logo (High Quality).jpg">
            <a:extLst>
              <a:ext uri="{FF2B5EF4-FFF2-40B4-BE49-F238E27FC236}">
                <a16:creationId xmlns:a16="http://schemas.microsoft.com/office/drawing/2014/main" id="{D2769F96-AB55-7AE3-B4E9-8E622469C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5" y="3967120"/>
            <a:ext cx="2743200" cy="2706866"/>
          </a:xfrm>
          <a:prstGeom prst="rect">
            <a:avLst/>
          </a:prstGeom>
        </p:spPr>
      </p:pic>
      <p:pic>
        <p:nvPicPr>
          <p:cNvPr id="7" name="Picture 8" descr="saunders_outdoors.jpg">
            <a:extLst>
              <a:ext uri="{FF2B5EF4-FFF2-40B4-BE49-F238E27FC236}">
                <a16:creationId xmlns:a16="http://schemas.microsoft.com/office/drawing/2014/main" id="{532F9803-00C9-47D7-95E1-ADB3FD9C2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06" y="555812"/>
            <a:ext cx="2160495" cy="32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1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40703B8-D630-E66E-639E-738688D74405}"/>
              </a:ext>
            </a:extLst>
          </p:cNvPr>
          <p:cNvSpPr/>
          <p:nvPr/>
        </p:nvSpPr>
        <p:spPr>
          <a:xfrm>
            <a:off x="-32657" y="-32657"/>
            <a:ext cx="9013371" cy="6906986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3371" h="6906986">
                <a:moveTo>
                  <a:pt x="16328" y="0"/>
                </a:moveTo>
                <a:cubicBezTo>
                  <a:pt x="10885" y="2324100"/>
                  <a:pt x="5443" y="4582886"/>
                  <a:pt x="0" y="6906986"/>
                </a:cubicBezTo>
                <a:lnTo>
                  <a:pt x="7135586" y="6890657"/>
                </a:lnTo>
                <a:lnTo>
                  <a:pt x="9013371" y="16328"/>
                </a:lnTo>
                <a:lnTo>
                  <a:pt x="16328" y="0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3400D-61CB-3D3F-5E80-F7FCCFF36693}"/>
              </a:ext>
            </a:extLst>
          </p:cNvPr>
          <p:cNvSpPr txBox="1"/>
          <p:nvPr/>
        </p:nvSpPr>
        <p:spPr>
          <a:xfrm>
            <a:off x="233045" y="1378663"/>
            <a:ext cx="7604668" cy="41980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cs typeface="Calibri"/>
              </a:rPr>
              <a:t>Purpose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  <a:cs typeface="Calibri"/>
              </a:rPr>
              <a:t>Development</a:t>
            </a:r>
            <a:endParaRPr lang="en-US" sz="28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Alignment with </a:t>
            </a:r>
            <a:r>
              <a:rPr lang="en-US" sz="2800" b="1" err="1">
                <a:solidFill>
                  <a:schemeClr val="bg1"/>
                </a:solidFill>
              </a:rPr>
              <a:t>ACCGov</a:t>
            </a:r>
            <a:r>
              <a:rPr lang="en-US" sz="2800" b="1">
                <a:solidFill>
                  <a:schemeClr val="bg1"/>
                </a:solidFill>
              </a:rPr>
              <a:t> Plans</a:t>
            </a:r>
            <a:endParaRPr lang="en-US" sz="2800" b="1" i="0" u="none" strike="noStrike">
              <a:solidFill>
                <a:schemeClr val="bg1"/>
              </a:solidFill>
              <a:effectLst/>
              <a:cs typeface="Calibri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Structure</a:t>
            </a:r>
            <a:endParaRPr lang="en-US" sz="2800" b="1" i="0" u="none" strike="noStrike">
              <a:solidFill>
                <a:schemeClr val="bg1"/>
              </a:solidFill>
              <a:effectLst/>
              <a:cs typeface="Calibri"/>
            </a:endParaRPr>
          </a:p>
          <a:p>
            <a:pPr indent="-4572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Eligibility</a:t>
            </a:r>
          </a:p>
          <a:p>
            <a:pPr indent="-4572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Incentives &amp; Commitments</a:t>
            </a:r>
          </a:p>
          <a:p>
            <a:pPr indent="-4572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Process</a:t>
            </a:r>
            <a:endParaRPr lang="en-US" sz="2800" i="0" u="none" strike="noStrike">
              <a:solidFill>
                <a:schemeClr val="bg1"/>
              </a:solidFill>
              <a:effectLst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Lessons Learned &amp; Next Steps</a:t>
            </a:r>
            <a:endParaRPr lang="en-US" sz="2800" b="1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-32657"/>
            <a:ext cx="0" cy="6906986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EBAEB22-8DC2-1CE2-2044-0E44CF23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A4CCB-8659-5E86-D904-7883A8D59B97}"/>
              </a:ext>
            </a:extLst>
          </p:cNvPr>
          <p:cNvCxnSpPr>
            <a:cxnSpLocks/>
          </p:cNvCxnSpPr>
          <p:nvPr/>
        </p:nvCxnSpPr>
        <p:spPr>
          <a:xfrm flipH="1">
            <a:off x="233047" y="1193371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CE07FB-492D-CA20-4ABC-C6BFFC29FECA}"/>
              </a:ext>
            </a:extLst>
          </p:cNvPr>
          <p:cNvSpPr txBox="1"/>
          <p:nvPr/>
        </p:nvSpPr>
        <p:spPr>
          <a:xfrm>
            <a:off x="233045" y="27611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  <a:endParaRPr lang="en-US" sz="4000"/>
          </a:p>
        </p:txBody>
      </p:sp>
      <p:pic>
        <p:nvPicPr>
          <p:cNvPr id="3" name="Picture 5" descr="ACC Logo (High Quality).jpg">
            <a:extLst>
              <a:ext uri="{FF2B5EF4-FFF2-40B4-BE49-F238E27FC236}">
                <a16:creationId xmlns:a16="http://schemas.microsoft.com/office/drawing/2014/main" id="{6A6D2516-8724-4BD0-82FF-77E23C44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35" y="3967120"/>
            <a:ext cx="2743200" cy="270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27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DBEA39-F3A8-0A58-0852-E71124FC3AFA}"/>
              </a:ext>
            </a:extLst>
          </p:cNvPr>
          <p:cNvSpPr txBox="1"/>
          <p:nvPr/>
        </p:nvSpPr>
        <p:spPr>
          <a:xfrm>
            <a:off x="233045" y="1429463"/>
            <a:ext cx="7494117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800" b="0" i="0">
              <a:solidFill>
                <a:schemeClr val="bg1"/>
              </a:solidFill>
              <a:effectLst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Purpose</a:t>
            </a:r>
            <a:endParaRPr lang="en-US" sz="40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3BA5352-1C56-4CF8-1E81-5988D1957A11}"/>
              </a:ext>
            </a:extLst>
          </p:cNvPr>
          <p:cNvSpPr txBox="1">
            <a:spLocks/>
          </p:cNvSpPr>
          <p:nvPr/>
        </p:nvSpPr>
        <p:spPr>
          <a:xfrm>
            <a:off x="231423" y="1482255"/>
            <a:ext cx="7429970" cy="43137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Describe </a:t>
            </a:r>
            <a:r>
              <a:rPr lang="en-US" sz="3200" i="1">
                <a:solidFill>
                  <a:schemeClr val="bg1"/>
                </a:solidFill>
                <a:ea typeface="+mn-lt"/>
                <a:cs typeface="+mn-lt"/>
              </a:rPr>
              <a:t>why, how, and when</a:t>
            </a:r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 Athens-Clarke County will utilize our voluntary inclusionary housing policy</a:t>
            </a:r>
          </a:p>
          <a:p>
            <a:pPr algn="l"/>
            <a:endParaRPr lang="en-US" sz="32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7" name="Picture 8" descr="Copper Dome.png">
            <a:extLst>
              <a:ext uri="{FF2B5EF4-FFF2-40B4-BE49-F238E27FC236}">
                <a16:creationId xmlns:a16="http://schemas.microsoft.com/office/drawing/2014/main" id="{CF3C581F-E7F7-5446-F004-AB2DDF5B5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736" y="877711"/>
            <a:ext cx="3074821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-18379" y="-101089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DBEA39-F3A8-0A58-0852-E71124FC3AFA}"/>
              </a:ext>
            </a:extLst>
          </p:cNvPr>
          <p:cNvSpPr txBox="1"/>
          <p:nvPr/>
        </p:nvSpPr>
        <p:spPr>
          <a:xfrm>
            <a:off x="231423" y="1628183"/>
            <a:ext cx="7494117" cy="23391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14350" indent="-514350" fontAlgn="base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800" b="1" u="sng">
                <a:solidFill>
                  <a:schemeClr val="bg1"/>
                </a:solidFill>
                <a:cs typeface="Calibri"/>
              </a:rPr>
              <a:t>Quality Affordable Rental Homes</a:t>
            </a:r>
            <a:endParaRPr lang="en-US" b="1" u="sng">
              <a:solidFill>
                <a:schemeClr val="bg1"/>
              </a:solidFill>
              <a:cs typeface="Calibri" panose="020F0502020204030204"/>
            </a:endParaRP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800">
                <a:solidFill>
                  <a:schemeClr val="bg1"/>
                </a:solidFill>
                <a:cs typeface="Calibri"/>
              </a:rPr>
              <a:t>Support for Homeownership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800">
                <a:solidFill>
                  <a:schemeClr val="bg1"/>
                </a:solidFill>
                <a:cs typeface="Calibri"/>
              </a:rPr>
              <a:t>Affordable Housing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1003770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cs typeface="Calibri"/>
              </a:rPr>
              <a:t>3 Primary Affordable Housing Challenges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3BA5352-1C56-4CF8-1E81-5988D1957A11}"/>
              </a:ext>
            </a:extLst>
          </p:cNvPr>
          <p:cNvSpPr txBox="1">
            <a:spLocks/>
          </p:cNvSpPr>
          <p:nvPr/>
        </p:nvSpPr>
        <p:spPr>
          <a:xfrm>
            <a:off x="231423" y="1632773"/>
            <a:ext cx="6987822" cy="4163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eriod"/>
            </a:pPr>
            <a:endParaRPr lang="en-US" sz="320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7" name="Picture 6" descr="A picture containing mountain, outdoor, city, several&#10;&#10;Description automatically generated">
            <a:extLst>
              <a:ext uri="{FF2B5EF4-FFF2-40B4-BE49-F238E27FC236}">
                <a16:creationId xmlns:a16="http://schemas.microsoft.com/office/drawing/2014/main" id="{A8E81F5F-17CE-A37F-CD92-44ECE36C6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41" y="167766"/>
            <a:ext cx="3793414" cy="2060016"/>
          </a:xfrm>
          <a:prstGeom prst="rect">
            <a:avLst/>
          </a:prstGeom>
        </p:spPr>
      </p:pic>
      <p:pic>
        <p:nvPicPr>
          <p:cNvPr id="10" name="Graphic 9" descr="Money outline">
            <a:extLst>
              <a:ext uri="{FF2B5EF4-FFF2-40B4-BE49-F238E27FC236}">
                <a16:creationId xmlns:a16="http://schemas.microsoft.com/office/drawing/2014/main" id="{68446786-284E-3619-5894-F6C49408E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7706" y="2340534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59420C-2DFB-EEA9-72AC-3445EC7A36AA}"/>
              </a:ext>
            </a:extLst>
          </p:cNvPr>
          <p:cNvSpPr txBox="1"/>
          <p:nvPr/>
        </p:nvSpPr>
        <p:spPr>
          <a:xfrm>
            <a:off x="9369153" y="2637516"/>
            <a:ext cx="191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37%</a:t>
            </a:r>
            <a:r>
              <a:rPr lang="en-US" sz="2400"/>
              <a:t> Poverty</a:t>
            </a:r>
          </a:p>
        </p:txBody>
      </p:sp>
      <p:pic>
        <p:nvPicPr>
          <p:cNvPr id="14" name="Graphic 13" descr="House outline">
            <a:extLst>
              <a:ext uri="{FF2B5EF4-FFF2-40B4-BE49-F238E27FC236}">
                <a16:creationId xmlns:a16="http://schemas.microsoft.com/office/drawing/2014/main" id="{F1286B2D-B790-4E22-217C-4BFAE55DF6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7706" y="362421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AC0A9E-366E-20BA-9A76-EA66A914283E}"/>
              </a:ext>
            </a:extLst>
          </p:cNvPr>
          <p:cNvSpPr txBox="1"/>
          <p:nvPr/>
        </p:nvSpPr>
        <p:spPr>
          <a:xfrm>
            <a:off x="9369153" y="3481252"/>
            <a:ext cx="2738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8,800</a:t>
            </a:r>
            <a:r>
              <a:rPr lang="en-US" sz="2400"/>
              <a:t> Cost Burdened Renter Households</a:t>
            </a:r>
          </a:p>
        </p:txBody>
      </p:sp>
      <p:pic>
        <p:nvPicPr>
          <p:cNvPr id="18" name="Graphic 17" descr="Building outline">
            <a:extLst>
              <a:ext uri="{FF2B5EF4-FFF2-40B4-BE49-F238E27FC236}">
                <a16:creationId xmlns:a16="http://schemas.microsoft.com/office/drawing/2014/main" id="{351E0C4E-6EF2-277F-5944-59046AD56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52846" y="4986706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535A0F-DB2D-8C9F-4627-40E1CAE06C3F}"/>
              </a:ext>
            </a:extLst>
          </p:cNvPr>
          <p:cNvSpPr txBox="1"/>
          <p:nvPr/>
        </p:nvSpPr>
        <p:spPr>
          <a:xfrm>
            <a:off x="9369152" y="4835388"/>
            <a:ext cx="2481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6,200</a:t>
            </a:r>
            <a:r>
              <a:rPr lang="en-US" sz="2400"/>
              <a:t> Unit Gap for Households earning &lt; $35,000</a:t>
            </a:r>
          </a:p>
        </p:txBody>
      </p:sp>
    </p:spTree>
    <p:extLst>
      <p:ext uri="{BB962C8B-B14F-4D97-AF65-F5344CB8AC3E}">
        <p14:creationId xmlns:p14="http://schemas.microsoft.com/office/powerpoint/2010/main" val="1946708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Development </a:t>
            </a:r>
            <a:endParaRPr lang="en-US" sz="1600">
              <a:solidFill>
                <a:schemeClr val="bg1"/>
              </a:solidFill>
              <a:latin typeface="Calibri" panose="020F0502020204030204"/>
            </a:endParaRPr>
          </a:p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Process </a:t>
            </a:r>
            <a:endParaRPr lang="en-US" sz="4000" b="1">
              <a:solidFill>
                <a:schemeClr val="bg1"/>
              </a:solidFill>
              <a:cs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54017" y="1569809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-19713" y="2030780"/>
            <a:ext cx="3423313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84AC8A-8381-5A0A-CF7A-F0BEB1D8BADC}"/>
              </a:ext>
            </a:extLst>
          </p:cNvPr>
          <p:cNvCxnSpPr/>
          <p:nvPr/>
        </p:nvCxnSpPr>
        <p:spPr>
          <a:xfrm flipV="1">
            <a:off x="3330689" y="2501105"/>
            <a:ext cx="921201" cy="18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2E90047D-8816-69A1-A511-5FE52B93F745}"/>
              </a:ext>
            </a:extLst>
          </p:cNvPr>
          <p:cNvSpPr/>
          <p:nvPr/>
        </p:nvSpPr>
        <p:spPr>
          <a:xfrm>
            <a:off x="4500562" y="2047874"/>
            <a:ext cx="2738436" cy="9167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Numerous Committee Meetings 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B4C1D-2FCC-940C-C0FB-5F51DD7E7E92}"/>
              </a:ext>
            </a:extLst>
          </p:cNvPr>
          <p:cNvCxnSpPr/>
          <p:nvPr/>
        </p:nvCxnSpPr>
        <p:spPr>
          <a:xfrm>
            <a:off x="7627144" y="2495549"/>
            <a:ext cx="902492" cy="95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0CE6A913-CDB4-FE86-35D0-2C1FCA341C1D}"/>
              </a:ext>
            </a:extLst>
          </p:cNvPr>
          <p:cNvSpPr/>
          <p:nvPr/>
        </p:nvSpPr>
        <p:spPr>
          <a:xfrm>
            <a:off x="9072562" y="2047875"/>
            <a:ext cx="2738436" cy="9167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Stakeholder Input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208941-A038-3103-1514-55C5AE109BCE}"/>
              </a:ext>
            </a:extLst>
          </p:cNvPr>
          <p:cNvCxnSpPr/>
          <p:nvPr/>
        </p:nvCxnSpPr>
        <p:spPr>
          <a:xfrm>
            <a:off x="10448924" y="3114674"/>
            <a:ext cx="9525" cy="402430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Process 1">
            <a:extLst>
              <a:ext uri="{FF2B5EF4-FFF2-40B4-BE49-F238E27FC236}">
                <a16:creationId xmlns:a16="http://schemas.microsoft.com/office/drawing/2014/main" id="{5392F034-2E01-3151-61D7-E5D535BC728F}"/>
              </a:ext>
            </a:extLst>
          </p:cNvPr>
          <p:cNvSpPr/>
          <p:nvPr/>
        </p:nvSpPr>
        <p:spPr>
          <a:xfrm>
            <a:off x="9074262" y="3709080"/>
            <a:ext cx="2731633" cy="92075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Ordinance Deliberation</a:t>
            </a:r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13D6F75-9D0A-627E-A33A-81FDF83FB62E}"/>
              </a:ext>
            </a:extLst>
          </p:cNvPr>
          <p:cNvCxnSpPr/>
          <p:nvPr/>
        </p:nvCxnSpPr>
        <p:spPr>
          <a:xfrm flipH="1">
            <a:off x="7624761" y="4162424"/>
            <a:ext cx="1050132" cy="9525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F89330A2-F630-87D4-B4EF-E6F0E9FE4F21}"/>
              </a:ext>
            </a:extLst>
          </p:cNvPr>
          <p:cNvSpPr/>
          <p:nvPr/>
        </p:nvSpPr>
        <p:spPr>
          <a:xfrm>
            <a:off x="4500562" y="3643312"/>
            <a:ext cx="2738437" cy="92868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Committee Recommendation</a:t>
            </a:r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5B6990-EFB4-1006-D717-651D3449D9D2}"/>
              </a:ext>
            </a:extLst>
          </p:cNvPr>
          <p:cNvCxnSpPr/>
          <p:nvPr/>
        </p:nvCxnSpPr>
        <p:spPr>
          <a:xfrm flipH="1">
            <a:off x="5684044" y="4829174"/>
            <a:ext cx="2381" cy="3667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0BA7571-B528-06B3-E345-E81DF3D5CF45}"/>
              </a:ext>
            </a:extLst>
          </p:cNvPr>
          <p:cNvSpPr/>
          <p:nvPr/>
        </p:nvSpPr>
        <p:spPr>
          <a:xfrm>
            <a:off x="4441031" y="5417343"/>
            <a:ext cx="2738436" cy="9167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Planning Commission Recommendation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CB264B-41FE-B346-5040-AD1DFE3A651B}"/>
              </a:ext>
            </a:extLst>
          </p:cNvPr>
          <p:cNvCxnSpPr>
            <a:cxnSpLocks/>
          </p:cNvCxnSpPr>
          <p:nvPr/>
        </p:nvCxnSpPr>
        <p:spPr>
          <a:xfrm flipV="1">
            <a:off x="7460456" y="5815012"/>
            <a:ext cx="1069178" cy="2381"/>
          </a:xfrm>
          <a:prstGeom prst="straightConnector1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5019960-7B3E-5652-9093-32A4295BF385}"/>
              </a:ext>
            </a:extLst>
          </p:cNvPr>
          <p:cNvSpPr/>
          <p:nvPr/>
        </p:nvSpPr>
        <p:spPr>
          <a:xfrm>
            <a:off x="8989219" y="5131595"/>
            <a:ext cx="2976560" cy="1488277"/>
          </a:xfrm>
          <a:prstGeom prst="flowChartDecision">
            <a:avLst/>
          </a:prstGeom>
          <a:solidFill>
            <a:schemeClr val="accent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Mayor &amp; Commission Approval </a:t>
            </a:r>
            <a:endParaRPr lang="en-US"/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00B89BD4-C90B-F645-D8E7-15843F1C6B6E}"/>
              </a:ext>
            </a:extLst>
          </p:cNvPr>
          <p:cNvSpPr/>
          <p:nvPr/>
        </p:nvSpPr>
        <p:spPr>
          <a:xfrm>
            <a:off x="263071" y="1714500"/>
            <a:ext cx="2857499" cy="1614712"/>
          </a:xfrm>
          <a:prstGeom prst="flowChartDecisi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Mayor Appoints Committee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2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5" y="1197774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B21DCD48-6186-56EF-D825-6F19EF21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000" y="186423"/>
            <a:ext cx="3456089" cy="51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DBEA39-F3A8-0A58-0852-E71124FC3AFA}"/>
              </a:ext>
            </a:extLst>
          </p:cNvPr>
          <p:cNvSpPr txBox="1"/>
          <p:nvPr/>
        </p:nvSpPr>
        <p:spPr>
          <a:xfrm>
            <a:off x="233045" y="1429463"/>
            <a:ext cx="74941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Has served as a City/County Administrator for 25 years.</a:t>
            </a:r>
            <a:r>
              <a:rPr lang="en-US" sz="2800" b="0" i="0">
                <a:solidFill>
                  <a:schemeClr val="bg1"/>
                </a:solidFill>
                <a:effectLst/>
              </a:rPr>
              <a:t>​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Working with Doraville since 2020. </a:t>
            </a:r>
            <a:r>
              <a:rPr lang="en-US" sz="2800" b="0" i="0">
                <a:solidFill>
                  <a:schemeClr val="bg1"/>
                </a:solidFill>
                <a:effectLst/>
              </a:rPr>
              <a:t>​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Prior to Doraville, worked with Horry County in South Carolina for 7 years.</a:t>
            </a:r>
            <a:r>
              <a:rPr lang="en-US" sz="2800" b="0" i="0">
                <a:solidFill>
                  <a:schemeClr val="bg1"/>
                </a:solidFill>
                <a:effectLst/>
              </a:rPr>
              <a:t>​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Graduate of Appalachian State University with a MPA from Clemson University. </a:t>
            </a:r>
            <a:r>
              <a:rPr lang="en-US" sz="2800" b="0" i="0">
                <a:solidFill>
                  <a:schemeClr val="bg1"/>
                </a:solidFill>
                <a:effectLst/>
              </a:rPr>
              <a:t>​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Has worked with a variety of projects ranging from streetscapes to recreation facilities to organizational improvements. </a:t>
            </a:r>
            <a:r>
              <a:rPr lang="en-US" sz="2800" b="0" i="0">
                <a:solidFill>
                  <a:schemeClr val="bg1"/>
                </a:solidFill>
                <a:effectLst/>
              </a:rPr>
              <a:t>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8051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 Eldridge</a:t>
            </a:r>
            <a:endParaRPr lang="en-US" sz="1600"/>
          </a:p>
        </p:txBody>
      </p:sp>
      <p:pic>
        <p:nvPicPr>
          <p:cNvPr id="2" name="Picture 6" descr="Transparent.png">
            <a:extLst>
              <a:ext uri="{FF2B5EF4-FFF2-40B4-BE49-F238E27FC236}">
                <a16:creationId xmlns:a16="http://schemas.microsoft.com/office/drawing/2014/main" id="{AC96E274-284E-E298-6E98-6237B99B1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847" y="5816703"/>
            <a:ext cx="2980242" cy="89407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968A357-6053-82F6-6144-E9B86ABDE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78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B8C75-4543-492F-3E74-0E119DE577BE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C385D-D15C-A9A9-BC11-A375331E9D41}"/>
              </a:ext>
            </a:extLst>
          </p:cNvPr>
          <p:cNvSpPr txBox="1"/>
          <p:nvPr/>
        </p:nvSpPr>
        <p:spPr>
          <a:xfrm>
            <a:off x="224080" y="204318"/>
            <a:ext cx="381542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 err="1">
                <a:solidFill>
                  <a:schemeClr val="bg1"/>
                </a:solidFill>
                <a:latin typeface="Calibri" panose="020F0502020204030204"/>
              </a:rPr>
              <a:t>ACCGov</a:t>
            </a:r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 Plan </a:t>
            </a:r>
            <a:endParaRPr lang="en-US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r>
              <a:rPr lang="en-US" sz="4000" b="1">
                <a:solidFill>
                  <a:schemeClr val="bg1"/>
                </a:solidFill>
                <a:cs typeface="Calibri"/>
              </a:rPr>
              <a:t>Alignment </a:t>
            </a:r>
          </a:p>
          <a:p>
            <a:endParaRPr lang="en-US" sz="3200" b="1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4281714" y="-16329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0159C4-611B-561D-C468-34D71AFD09BC}"/>
              </a:ext>
            </a:extLst>
          </p:cNvPr>
          <p:cNvSpPr txBox="1"/>
          <p:nvPr/>
        </p:nvSpPr>
        <p:spPr>
          <a:xfrm>
            <a:off x="26894" y="1717412"/>
            <a:ext cx="4140201" cy="45858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Comprehensive Plan</a:t>
            </a:r>
            <a:endParaRPr lang="en-US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Envision Athens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GICH Report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Workforce Housing Study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80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err="1">
                <a:solidFill>
                  <a:schemeClr val="bg1"/>
                </a:solidFill>
                <a:cs typeface="Calibri"/>
              </a:rPr>
              <a:t>ACCGov</a:t>
            </a:r>
            <a:r>
              <a:rPr lang="en-US" sz="2800">
                <a:solidFill>
                  <a:schemeClr val="bg1"/>
                </a:solidFill>
                <a:cs typeface="Calibri"/>
              </a:rPr>
              <a:t> Strategic Plan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4994E4-139A-B17F-8F26-6AF5EF5E8A04}"/>
              </a:ext>
            </a:extLst>
          </p:cNvPr>
          <p:cNvCxnSpPr>
            <a:cxnSpLocks/>
          </p:cNvCxnSpPr>
          <p:nvPr/>
        </p:nvCxnSpPr>
        <p:spPr>
          <a:xfrm flipH="1">
            <a:off x="301617" y="1569809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CE2C86A0-F4F4-7D6F-C351-92CF81E8AA41}"/>
              </a:ext>
            </a:extLst>
          </p:cNvPr>
          <p:cNvSpPr/>
          <p:nvPr/>
        </p:nvSpPr>
        <p:spPr>
          <a:xfrm>
            <a:off x="3269847" y="2835797"/>
            <a:ext cx="1986987" cy="742708"/>
          </a:xfrm>
          <a:prstGeom prst="rightArrow">
            <a:avLst/>
          </a:prstGeom>
          <a:solidFill>
            <a:srgbClr val="D05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6B76-5394-9802-8376-B2C0145F0314}"/>
              </a:ext>
            </a:extLst>
          </p:cNvPr>
          <p:cNvSpPr txBox="1"/>
          <p:nvPr/>
        </p:nvSpPr>
        <p:spPr>
          <a:xfrm>
            <a:off x="5263279" y="461057"/>
            <a:ext cx="6699156" cy="6001643"/>
          </a:xfrm>
          <a:prstGeom prst="rect">
            <a:avLst/>
          </a:prstGeom>
          <a:noFill/>
          <a:ln>
            <a:solidFill>
              <a:srgbClr val="045F7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</a:rPr>
              <a:t>"Increase supply of and access to affordable housing" – Comprehensive Plan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  <a:cs typeface="Calibri"/>
              </a:rPr>
              <a:t>Goal Area 4: Quality, Stable, Affordable Housing for All – </a:t>
            </a:r>
            <a:r>
              <a:rPr lang="en-US" sz="2400" err="1">
                <a:solidFill>
                  <a:srgbClr val="4E6B2B"/>
                </a:solidFill>
                <a:cs typeface="Calibri"/>
              </a:rPr>
              <a:t>ACCGov</a:t>
            </a:r>
            <a:r>
              <a:rPr lang="en-US" sz="2400">
                <a:solidFill>
                  <a:srgbClr val="4E6B2B"/>
                </a:solidFill>
                <a:cs typeface="Calibri"/>
              </a:rPr>
              <a:t> Strategic Plan</a:t>
            </a:r>
          </a:p>
          <a:p>
            <a:pPr marL="342900" indent="-342900">
              <a:buFont typeface="Courier New"/>
              <a:buChar char="o"/>
            </a:pP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  <a:cs typeface="Calibri"/>
              </a:rPr>
              <a:t>Housing Goal 2: Increase amount of and provide access to affordable housing – Envision Athens Community and Economic Development Plan</a:t>
            </a:r>
          </a:p>
          <a:p>
            <a:pPr marL="342900" indent="-342900">
              <a:buFont typeface="Courier New"/>
              <a:buChar char="o"/>
            </a:pP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  <a:cs typeface="Calibri"/>
              </a:rPr>
              <a:t>Strategy 2: Incentivize Inclusionary Development –Georgia Initiative for Community Housing, Athens Report</a:t>
            </a:r>
          </a:p>
          <a:p>
            <a:pPr marL="342900" indent="-342900">
              <a:buFont typeface="Courier New"/>
              <a:buChar char="o"/>
            </a:pP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en-US" sz="2400">
                <a:solidFill>
                  <a:srgbClr val="4E6B2B"/>
                </a:solidFill>
                <a:cs typeface="Calibri"/>
              </a:rPr>
              <a:t>Tactic 6: Evaluate Inclusionary Zoning – Workforce Housing Study</a:t>
            </a:r>
          </a:p>
        </p:txBody>
      </p:sp>
    </p:spTree>
    <p:extLst>
      <p:ext uri="{BB962C8B-B14F-4D97-AF65-F5344CB8AC3E}">
        <p14:creationId xmlns:p14="http://schemas.microsoft.com/office/powerpoint/2010/main" val="591542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"/>
              </a:rPr>
              <a:t>Eligibility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sz="4000" b="1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0911" y="915385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-19713" y="2030780"/>
            <a:ext cx="3423313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7F25E-58AC-F7DF-D664-1A58CEEDA901}"/>
              </a:ext>
            </a:extLst>
          </p:cNvPr>
          <p:cNvSpPr txBox="1"/>
          <p:nvPr/>
        </p:nvSpPr>
        <p:spPr>
          <a:xfrm>
            <a:off x="3989293" y="1246094"/>
            <a:ext cx="8202706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/>
              <a:t>The Athens Clarke County Inclusionary Zoning program is administered as a by right process offered to developers on a voluntary basis</a:t>
            </a:r>
            <a:endParaRPr lang="en-US" sz="2000" u="sng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Allows for density bonuses in multifamily and most commercial zoning districts for the creation of affordable multi-family rental housing units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Offers two options for creation of affordable units based on affordability level offered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Intentionally designed in a manner that is easily separated from rezoning processes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Allows for payment in lieu as an option in the Commercial Downtown District only as well as for partial units required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Participation in the program also affords developers by right reductions in minimum parking requirements if in proximity to transit and reductions in required ground floor commercial space in a vertical mixed-use developments</a:t>
            </a:r>
          </a:p>
        </p:txBody>
      </p:sp>
    </p:spTree>
    <p:extLst>
      <p:ext uri="{BB962C8B-B14F-4D97-AF65-F5344CB8AC3E}">
        <p14:creationId xmlns:p14="http://schemas.microsoft.com/office/powerpoint/2010/main" val="38365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B8C75-4543-492F-3E74-0E119DE577BE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C385D-D15C-A9A9-BC11-A375331E9D41}"/>
              </a:ext>
            </a:extLst>
          </p:cNvPr>
          <p:cNvSpPr txBox="1"/>
          <p:nvPr/>
        </p:nvSpPr>
        <p:spPr>
          <a:xfrm>
            <a:off x="224080" y="204318"/>
            <a:ext cx="607630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 panose="020F0502020204030204"/>
              </a:rPr>
              <a:t>Incentives &amp; </a:t>
            </a:r>
            <a:endParaRPr lang="en-US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4000" b="1">
                <a:solidFill>
                  <a:schemeClr val="bg1"/>
                </a:solidFill>
                <a:cs typeface="Calibri"/>
              </a:rPr>
              <a:t>Commitments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4281714" y="-16329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0159C4-611B-561D-C468-34D71AFD09BC}"/>
              </a:ext>
            </a:extLst>
          </p:cNvPr>
          <p:cNvSpPr txBox="1"/>
          <p:nvPr/>
        </p:nvSpPr>
        <p:spPr>
          <a:xfrm>
            <a:off x="135751" y="2555612"/>
            <a:ext cx="4140201" cy="28038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u="sng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u="sng">
                <a:solidFill>
                  <a:schemeClr val="bg1"/>
                </a:solidFill>
                <a:cs typeface="Calibri"/>
              </a:rPr>
              <a:t>Owner's Commitments</a:t>
            </a:r>
            <a:endParaRPr lang="en-US" sz="2800" b="1" u="sng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Affordable Rents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Income Eligible Tenants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  <a:cs typeface="Calibri"/>
              </a:rPr>
              <a:t>Annual Monitoring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4994E4-139A-B17F-8F26-6AF5EF5E8A04}"/>
              </a:ext>
            </a:extLst>
          </p:cNvPr>
          <p:cNvCxnSpPr>
            <a:cxnSpLocks/>
          </p:cNvCxnSpPr>
          <p:nvPr/>
        </p:nvCxnSpPr>
        <p:spPr>
          <a:xfrm flipH="1">
            <a:off x="301617" y="1569809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5ED6B76-5394-9802-8376-B2C0145F0314}"/>
              </a:ext>
            </a:extLst>
          </p:cNvPr>
          <p:cNvSpPr txBox="1"/>
          <p:nvPr/>
        </p:nvSpPr>
        <p:spPr>
          <a:xfrm>
            <a:off x="4340506" y="4880657"/>
            <a:ext cx="7817871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cs typeface="Calibri"/>
              </a:rPr>
              <a:t>Other Incentives</a:t>
            </a:r>
            <a:endParaRPr lang="en-US" sz="2400">
              <a:solidFill>
                <a:srgbClr val="4E6B2B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20% Reduction in Parking If Within 1,500 ft of Transit Stop</a:t>
            </a:r>
            <a:endParaRPr lang="en-US" sz="2400" b="1" u="sng">
              <a:solidFill>
                <a:srgbClr val="000000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cs typeface="Calibri"/>
              </a:rPr>
              <a:t>50% Reduction in Ground Floor Commerical within Downtown Zoning. 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5DDBB06-E74D-E65C-0A19-A6B72171E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312192"/>
              </p:ext>
            </p:extLst>
          </p:nvPr>
        </p:nvGraphicFramePr>
        <p:xfrm>
          <a:off x="4288971" y="533399"/>
          <a:ext cx="7874712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678">
                  <a:extLst>
                    <a:ext uri="{9D8B030D-6E8A-4147-A177-3AD203B41FA5}">
                      <a16:colId xmlns:a16="http://schemas.microsoft.com/office/drawing/2014/main" val="2754869435"/>
                    </a:ext>
                  </a:extLst>
                </a:gridCol>
                <a:gridCol w="1968678">
                  <a:extLst>
                    <a:ext uri="{9D8B030D-6E8A-4147-A177-3AD203B41FA5}">
                      <a16:colId xmlns:a16="http://schemas.microsoft.com/office/drawing/2014/main" val="513047682"/>
                    </a:ext>
                  </a:extLst>
                </a:gridCol>
                <a:gridCol w="1968678">
                  <a:extLst>
                    <a:ext uri="{9D8B030D-6E8A-4147-A177-3AD203B41FA5}">
                      <a16:colId xmlns:a16="http://schemas.microsoft.com/office/drawing/2014/main" val="1659061838"/>
                    </a:ext>
                  </a:extLst>
                </a:gridCol>
                <a:gridCol w="1968678">
                  <a:extLst>
                    <a:ext uri="{9D8B030D-6E8A-4147-A177-3AD203B41FA5}">
                      <a16:colId xmlns:a16="http://schemas.microsoft.com/office/drawing/2014/main" val="583120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Zoning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Density Bonus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% Affordable Units </a:t>
                      </a:r>
                      <a:r>
                        <a:rPr lang="en-US" sz="1400" b="0"/>
                        <a:t>(80% AMI)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% Affordable Units </a:t>
                      </a:r>
                      <a:r>
                        <a:rPr lang="en-US" sz="1400" b="0"/>
                        <a:t>(60% AMI)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0047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RM-1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743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RM-2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84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RM-3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128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C-O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latin typeface="Calibri"/>
                        </a:rPr>
                        <a:t>(commercial office)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77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C-N 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/>
                        <a:t>(commercial neighborhood)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220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C-G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/>
                        <a:t>(commercial general)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84495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C-D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/>
                        <a:t>(commercial downtown)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0652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E7CFDB-3602-EB76-87F9-564E74BE1519}"/>
              </a:ext>
            </a:extLst>
          </p:cNvPr>
          <p:cNvSpPr txBox="1"/>
          <p:nvPr/>
        </p:nvSpPr>
        <p:spPr>
          <a:xfrm>
            <a:off x="4231648" y="123600"/>
            <a:ext cx="7817871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cs typeface="Calibri"/>
              </a:rPr>
              <a:t>Density Bonus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1572498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577F681-7107-5E0B-5FF1-C3EB6A9EA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062" y="87894"/>
            <a:ext cx="10323945" cy="6767434"/>
          </a:xfrm>
        </p:spPr>
      </p:pic>
    </p:spTree>
    <p:extLst>
      <p:ext uri="{BB962C8B-B14F-4D97-AF65-F5344CB8AC3E}">
        <p14:creationId xmlns:p14="http://schemas.microsoft.com/office/powerpoint/2010/main" val="1197925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"/>
              </a:rPr>
              <a:t>Our Process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sz="4000" b="1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0911" y="915385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4E6DC40-1497-0688-1D49-A8BFB47BD78B}"/>
              </a:ext>
            </a:extLst>
          </p:cNvPr>
          <p:cNvGrpSpPr/>
          <p:nvPr/>
        </p:nvGrpSpPr>
        <p:grpSpPr>
          <a:xfrm>
            <a:off x="4158340" y="544286"/>
            <a:ext cx="7554688" cy="5900057"/>
            <a:chOff x="4158340" y="544286"/>
            <a:chExt cx="7554688" cy="5900057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D68F42F-DE05-2331-62BD-BD382A13A658}"/>
                </a:ext>
              </a:extLst>
            </p:cNvPr>
            <p:cNvGrpSpPr/>
            <p:nvPr/>
          </p:nvGrpSpPr>
          <p:grpSpPr>
            <a:xfrm>
              <a:off x="4158340" y="544286"/>
              <a:ext cx="7554688" cy="5900057"/>
              <a:chOff x="4604654" y="805543"/>
              <a:chExt cx="7554688" cy="5900057"/>
            </a:xfrm>
          </p:grpSpPr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9528B03B-3B85-1243-ECC1-4E0E72D081C1}"/>
                  </a:ext>
                </a:extLst>
              </p:cNvPr>
              <p:cNvSpPr/>
              <p:nvPr/>
            </p:nvSpPr>
            <p:spPr>
              <a:xfrm>
                <a:off x="4604656" y="8055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cs typeface="Calibri"/>
                  </a:rPr>
                  <a:t>Concept Review</a:t>
                </a:r>
                <a:endParaRPr 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9DFED47F-17D2-58A2-144A-D5FA00318F53}"/>
                  </a:ext>
                </a:extLst>
              </p:cNvPr>
              <p:cNvSpPr/>
              <p:nvPr/>
            </p:nvSpPr>
            <p:spPr>
              <a:xfrm>
                <a:off x="7173684" y="8055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Plan Submittal</a:t>
                </a:r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D105C074-CD81-9D08-8BB6-232227C5EA7F}"/>
                  </a:ext>
                </a:extLst>
              </p:cNvPr>
              <p:cNvSpPr/>
              <p:nvPr/>
            </p:nvSpPr>
            <p:spPr>
              <a:xfrm>
                <a:off x="9742713" y="8055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Plan Review &amp; Approval</a:t>
                </a:r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F2AC31C7-56CD-DB9D-1190-F0D79B91BD03}"/>
                  </a:ext>
                </a:extLst>
              </p:cNvPr>
              <p:cNvSpPr/>
              <p:nvPr/>
            </p:nvSpPr>
            <p:spPr>
              <a:xfrm>
                <a:off x="9742713" y="36249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Permits</a:t>
                </a:r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E8640A4E-2E3C-1FF4-7F60-01365A73684F}"/>
                  </a:ext>
                </a:extLst>
              </p:cNvPr>
              <p:cNvSpPr/>
              <p:nvPr/>
            </p:nvSpPr>
            <p:spPr>
              <a:xfrm>
                <a:off x="10972799" y="2405743"/>
                <a:ext cx="1186543" cy="674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Payment In Lieu</a:t>
                </a:r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556CF4A7-BEA4-961F-DFE4-2DD80078CFDC}"/>
                  </a:ext>
                </a:extLst>
              </p:cNvPr>
              <p:cNvSpPr/>
              <p:nvPr/>
            </p:nvSpPr>
            <p:spPr>
              <a:xfrm>
                <a:off x="9067798" y="2405743"/>
                <a:ext cx="1186543" cy="674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LURA</a:t>
                </a:r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71C8996B-CA3C-9D80-14D2-157C8326A0F6}"/>
                  </a:ext>
                </a:extLst>
              </p:cNvPr>
              <p:cNvSpPr/>
              <p:nvPr/>
            </p:nvSpPr>
            <p:spPr>
              <a:xfrm>
                <a:off x="7173683" y="36249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Construction</a:t>
                </a:r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6A8A264A-CA75-CB51-797A-1ED7EFBF7380}"/>
                  </a:ext>
                </a:extLst>
              </p:cNvPr>
              <p:cNvSpPr/>
              <p:nvPr/>
            </p:nvSpPr>
            <p:spPr>
              <a:xfrm>
                <a:off x="4604654" y="3624943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Certificate of Occupancy</a:t>
                </a:r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7E46A0BA-7596-E208-1E11-424723ECBB0E}"/>
                  </a:ext>
                </a:extLst>
              </p:cNvPr>
              <p:cNvSpPr/>
              <p:nvPr/>
            </p:nvSpPr>
            <p:spPr>
              <a:xfrm>
                <a:off x="4604654" y="5649686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Affordable Rents</a:t>
                </a:r>
              </a:p>
            </p:txBody>
          </p:sp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31BF602A-8458-EC27-CA67-98FE9EFE93E3}"/>
                  </a:ext>
                </a:extLst>
              </p:cNvPr>
              <p:cNvSpPr/>
              <p:nvPr/>
            </p:nvSpPr>
            <p:spPr>
              <a:xfrm>
                <a:off x="7173682" y="5649686"/>
                <a:ext cx="1741714" cy="105591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b="1">
                    <a:solidFill>
                      <a:srgbClr val="000000"/>
                    </a:solidFill>
                    <a:cs typeface="Calibri"/>
                  </a:rPr>
                  <a:t>Annual Monitoring</a:t>
                </a:r>
              </a:p>
            </p:txBody>
          </p: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8581F157-5091-0879-D5E3-E470AF098E98}"/>
                  </a:ext>
                </a:extLst>
              </p:cNvPr>
              <p:cNvCxnSpPr/>
              <p:nvPr/>
            </p:nvCxnSpPr>
            <p:spPr>
              <a:xfrm>
                <a:off x="6433457" y="1338943"/>
                <a:ext cx="653143" cy="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id="{6D453FFE-497E-4868-BAB5-EB91381BDC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2485" y="1338943"/>
                <a:ext cx="653143" cy="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D49DD7DF-998A-C088-E700-EBB428F0B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86257" y="1905000"/>
                <a:ext cx="250371" cy="47897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85764052-66DA-16AD-C3CC-5D6FAAA0C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6257" y="3124200"/>
                <a:ext cx="250371" cy="47897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9E0A2BAC-E917-2910-3C81-AE6FDEDE55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36085" y="3124200"/>
                <a:ext cx="250371" cy="47897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7D7ABF93-EBB1-A84B-00D8-24B37E4748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33456" y="6237514"/>
                <a:ext cx="653143" cy="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879E0B4C-FF92-F285-63C1-0D5E21B098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02485" y="4103913"/>
                <a:ext cx="620485" cy="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33A3FF0E-C704-F22D-2419-616FC0D38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33456" y="4103913"/>
                <a:ext cx="620485" cy="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3A342955-6064-A81A-6F24-C425B7A19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1969" y="4855027"/>
                <a:ext cx="21772" cy="60960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Arc 152">
                <a:extLst>
                  <a:ext uri="{FF2B5EF4-FFF2-40B4-BE49-F238E27FC236}">
                    <a16:creationId xmlns:a16="http://schemas.microsoft.com/office/drawing/2014/main" id="{3B034336-8718-F553-3AB7-073165F3B01B}"/>
                  </a:ext>
                </a:extLst>
              </p:cNvPr>
              <p:cNvSpPr/>
              <p:nvPr/>
            </p:nvSpPr>
            <p:spPr>
              <a:xfrm>
                <a:off x="5856513" y="4855027"/>
                <a:ext cx="2677886" cy="1436916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4" name="Arc 153">
                <a:extLst>
                  <a:ext uri="{FF2B5EF4-FFF2-40B4-BE49-F238E27FC236}">
                    <a16:creationId xmlns:a16="http://schemas.microsoft.com/office/drawing/2014/main" id="{37DDC1AD-E0DC-3F2D-6D32-CE4C8E2C797B}"/>
                  </a:ext>
                </a:extLst>
              </p:cNvPr>
              <p:cNvSpPr/>
              <p:nvPr/>
            </p:nvSpPr>
            <p:spPr>
              <a:xfrm flipH="1">
                <a:off x="6008913" y="4855027"/>
                <a:ext cx="2492828" cy="849088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EEA25792-317A-2C65-C3DC-99DEFC34CA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54484" y="5290455"/>
                <a:ext cx="54427" cy="3156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1E0306D5-ADF5-6332-EAA5-0AE164D73E0B}"/>
                </a:ext>
              </a:extLst>
            </p:cNvPr>
            <p:cNvCxnSpPr>
              <a:cxnSpLocks/>
            </p:cNvCxnSpPr>
            <p:nvPr/>
          </p:nvCxnSpPr>
          <p:spPr>
            <a:xfrm>
              <a:off x="10722429" y="1643743"/>
              <a:ext cx="250371" cy="4789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883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"/>
              </a:rPr>
              <a:t>Athens' 1st 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 sz="4000" b="1">
                <a:solidFill>
                  <a:schemeClr val="bg1"/>
                </a:solidFill>
                <a:cs typeface="Calibri"/>
              </a:rPr>
              <a:t>Submittal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0911" y="1471197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43040" y="1564616"/>
            <a:ext cx="2741994" cy="44319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Zoning: CD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Type: On Site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Tenant: Very Low Income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% Affordable Units: 4.3%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% Affordable Bedrooms: 4.8%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P-I-L: Partial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Bonus Beds: 21</a:t>
            </a: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E6CC699-F857-F289-1C95-D79CCA31E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94" t="12463" r="4755" b="20446"/>
          <a:stretch/>
        </p:blipFill>
        <p:spPr>
          <a:xfrm>
            <a:off x="3657600" y="2390777"/>
            <a:ext cx="8509928" cy="446422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342D339-FAF4-9A2B-7CDB-B89E4C004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47" t="13659" r="4680" b="58145"/>
          <a:stretch/>
        </p:blipFill>
        <p:spPr>
          <a:xfrm>
            <a:off x="7494496" y="24095"/>
            <a:ext cx="4519973" cy="229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04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"/>
              </a:rPr>
              <a:t>Lessons Learned </a:t>
            </a:r>
          </a:p>
          <a:p>
            <a:r>
              <a:rPr lang="en-US" sz="4000" b="1">
                <a:solidFill>
                  <a:schemeClr val="bg1"/>
                </a:solidFill>
                <a:cs typeface="Calibri"/>
              </a:rPr>
              <a:t>&amp; Next Steps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516770" y="154291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294051" y="2138357"/>
            <a:ext cx="3107628" cy="357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 u="sng">
                <a:solidFill>
                  <a:schemeClr val="bg1"/>
                </a:solidFill>
                <a:latin typeface="Calibri" panose="020F0502020204030204"/>
                <a:cs typeface="Calibri"/>
              </a:rPr>
              <a:t>Next Steps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Ordinance Updates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Educational Materials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Single Family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Owned Units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Monitoring</a:t>
            </a: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7F25E-58AC-F7DF-D664-1A58CEEDA901}"/>
              </a:ext>
            </a:extLst>
          </p:cNvPr>
          <p:cNvSpPr txBox="1"/>
          <p:nvPr/>
        </p:nvSpPr>
        <p:spPr>
          <a:xfrm>
            <a:off x="3902208" y="2088775"/>
            <a:ext cx="7915194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u="sng">
                <a:cs typeface="Calibri"/>
              </a:rPr>
              <a:t>Lessons Learned</a:t>
            </a:r>
          </a:p>
          <a:p>
            <a:pPr marL="342900" indent="-342900">
              <a:buAutoNum type="arabicPeriod"/>
            </a:pPr>
            <a:r>
              <a:rPr lang="en-US" sz="2800">
                <a:cs typeface="Calibri"/>
              </a:rPr>
              <a:t>Align your code -&gt; bedrooms/units</a:t>
            </a:r>
          </a:p>
          <a:p>
            <a:pPr marL="342900" indent="-342900">
              <a:buAutoNum type="arabicPeriod"/>
            </a:pPr>
            <a:r>
              <a:rPr lang="en-US" sz="2800">
                <a:cs typeface="Calibri"/>
              </a:rPr>
              <a:t>Create careful boundaries between zoning and permitting</a:t>
            </a:r>
          </a:p>
          <a:p>
            <a:pPr marL="342900" indent="-342900">
              <a:buAutoNum type="arabicPeriod"/>
            </a:pPr>
            <a:r>
              <a:rPr lang="en-US" sz="2800">
                <a:cs typeface="Calibri"/>
              </a:rPr>
              <a:t>Affordable rents are complicated –&gt; business requires predictability</a:t>
            </a:r>
          </a:p>
          <a:p>
            <a:pPr marL="342900" indent="-342900">
              <a:buAutoNum type="arabicPeriod"/>
            </a:pPr>
            <a:r>
              <a:rPr lang="en-US" sz="2800">
                <a:cs typeface="Calibri"/>
              </a:rPr>
              <a:t>Multi-bedroom units are occasionally leased by the bedroom</a:t>
            </a:r>
          </a:p>
          <a:p>
            <a:pPr marL="342900" indent="-342900">
              <a:buAutoNum type="arabicPeriod"/>
            </a:pPr>
            <a:r>
              <a:rPr lang="en-US" sz="2800">
                <a:cs typeface="Calibri"/>
              </a:rPr>
              <a:t>Expect the unexpected... planned developments, 5+ bedroom units, etc. </a:t>
            </a:r>
          </a:p>
        </p:txBody>
      </p:sp>
    </p:spTree>
    <p:extLst>
      <p:ext uri="{BB962C8B-B14F-4D97-AF65-F5344CB8AC3E}">
        <p14:creationId xmlns:p14="http://schemas.microsoft.com/office/powerpoint/2010/main" val="1713337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385445" y="249141"/>
            <a:ext cx="609600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"/>
              </a:rPr>
              <a:t>Questions?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4113" y="900657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pic>
        <p:nvPicPr>
          <p:cNvPr id="4" name="Picture 6" descr="Transparent.png">
            <a:extLst>
              <a:ext uri="{FF2B5EF4-FFF2-40B4-BE49-F238E27FC236}">
                <a16:creationId xmlns:a16="http://schemas.microsoft.com/office/drawing/2014/main" id="{A48CB5A1-3638-B469-7D5B-BD7222C3C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90" y="2202646"/>
            <a:ext cx="3709584" cy="1111786"/>
          </a:xfrm>
          <a:prstGeom prst="rect">
            <a:avLst/>
          </a:prstGeom>
        </p:spPr>
      </p:pic>
      <p:pic>
        <p:nvPicPr>
          <p:cNvPr id="8" name="Picture 5" descr="ACC Logo (High Quality).jpg">
            <a:extLst>
              <a:ext uri="{FF2B5EF4-FFF2-40B4-BE49-F238E27FC236}">
                <a16:creationId xmlns:a16="http://schemas.microsoft.com/office/drawing/2014/main" id="{D1D04951-1A5F-B0F5-E68D-4A1B01F68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920" y="3967119"/>
            <a:ext cx="2122715" cy="209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6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0" y="0"/>
            <a:ext cx="7727163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0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4770-7B57-4F3E-13D7-7FCB588EFF6D}"/>
              </a:ext>
            </a:extLst>
          </p:cNvPr>
          <p:cNvCxnSpPr>
            <a:cxnSpLocks/>
          </p:cNvCxnSpPr>
          <p:nvPr/>
        </p:nvCxnSpPr>
        <p:spPr>
          <a:xfrm flipH="1">
            <a:off x="233047" y="1193371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DBEA39-F3A8-0A58-0852-E71124FC3AFA}"/>
              </a:ext>
            </a:extLst>
          </p:cNvPr>
          <p:cNvSpPr txBox="1"/>
          <p:nvPr/>
        </p:nvSpPr>
        <p:spPr>
          <a:xfrm>
            <a:off x="233045" y="1378663"/>
            <a:ext cx="7604668" cy="466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Practicing for 8 years + with Doraville for 3 years.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Team received the 2022 Visionary Planning Award for sustainability efforts from Atlanta Regional Commission. 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Master of Urban and Regional Planning from VCU +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Master of Urban Design from GA TECH. 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Focused on implementing existing plans, transportation projects, and adoption of progressive codes. ​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Previously served as a planner for the City of San Diego and Roanoke County, Virginia.</a:t>
            </a:r>
            <a:endParaRPr lang="en-US" sz="2000" b="0" i="0">
              <a:solidFill>
                <a:schemeClr val="bg1"/>
              </a:solidFill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941605-063B-A02D-01B2-BE1235FE0761}"/>
              </a:ext>
            </a:extLst>
          </p:cNvPr>
          <p:cNvSpPr txBox="1"/>
          <p:nvPr/>
        </p:nvSpPr>
        <p:spPr>
          <a:xfrm>
            <a:off x="233045" y="27611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Naomi Siodmok</a:t>
            </a:r>
            <a:endParaRPr lang="en-US" sz="1600"/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3FC6D42-BC8E-9530-C135-AAD616E09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 r="27149"/>
          <a:stretch/>
        </p:blipFill>
        <p:spPr>
          <a:xfrm>
            <a:off x="8255000" y="186423"/>
            <a:ext cx="3552974" cy="5197126"/>
          </a:xfrm>
          <a:prstGeom prst="rect">
            <a:avLst/>
          </a:prstGeom>
        </p:spPr>
      </p:pic>
      <p:pic>
        <p:nvPicPr>
          <p:cNvPr id="2" name="Picture 6" descr="Transparent.png">
            <a:extLst>
              <a:ext uri="{FF2B5EF4-FFF2-40B4-BE49-F238E27FC236}">
                <a16:creationId xmlns:a16="http://schemas.microsoft.com/office/drawing/2014/main" id="{A942542C-6D0B-0CEB-F9C3-2166F0AA9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847" y="5816703"/>
            <a:ext cx="2980242" cy="89407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4404EB1-DE19-24CE-60C6-FEF39D1ED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40703B8-D630-E66E-639E-738688D74405}"/>
              </a:ext>
            </a:extLst>
          </p:cNvPr>
          <p:cNvSpPr/>
          <p:nvPr/>
        </p:nvSpPr>
        <p:spPr>
          <a:xfrm>
            <a:off x="-32657" y="-32657"/>
            <a:ext cx="9013371" cy="6906986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3371" h="6906986">
                <a:moveTo>
                  <a:pt x="16328" y="0"/>
                </a:moveTo>
                <a:cubicBezTo>
                  <a:pt x="10885" y="2324100"/>
                  <a:pt x="5443" y="4582886"/>
                  <a:pt x="0" y="6906986"/>
                </a:cubicBezTo>
                <a:lnTo>
                  <a:pt x="7135586" y="6890657"/>
                </a:lnTo>
                <a:lnTo>
                  <a:pt x="9013371" y="16328"/>
                </a:lnTo>
                <a:lnTo>
                  <a:pt x="16328" y="0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3400D-61CB-3D3F-5E80-F7FCCFF36693}"/>
              </a:ext>
            </a:extLst>
          </p:cNvPr>
          <p:cNvSpPr txBox="1"/>
          <p:nvPr/>
        </p:nvSpPr>
        <p:spPr>
          <a:xfrm>
            <a:off x="233045" y="1378663"/>
            <a:ext cx="7604668" cy="419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The Impetus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Goal + Incentive</a:t>
            </a:r>
            <a:endParaRPr lang="en-US" sz="2800" b="1" i="0" u="none" strike="noStrike">
              <a:solidFill>
                <a:schemeClr val="bg1"/>
              </a:solidFill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Density Bonus Language - Attempt 1</a:t>
            </a:r>
            <a:endParaRPr lang="en-US" sz="2800" b="1" i="0" u="none" strike="noStrike">
              <a:solidFill>
                <a:schemeClr val="bg1"/>
              </a:solidFill>
              <a:effectLst/>
            </a:endParaRPr>
          </a:p>
          <a:p>
            <a:pPr marL="457200" indent="-4572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Initial Proposal</a:t>
            </a:r>
          </a:p>
          <a:p>
            <a:pPr marL="457200" indent="-4572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Council Response</a:t>
            </a:r>
          </a:p>
          <a:p>
            <a:pPr marL="457200" indent="-4572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Results </a:t>
            </a:r>
            <a:endParaRPr lang="en-US" sz="2800" i="0" u="none" strike="noStrike">
              <a:solidFill>
                <a:schemeClr val="bg1"/>
              </a:solidFill>
              <a:effectLst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>
                <a:solidFill>
                  <a:schemeClr val="bg1"/>
                </a:solidFill>
              </a:rPr>
              <a:t>Density Bonus Language – Attempt 2</a:t>
            </a:r>
          </a:p>
          <a:p>
            <a:pPr marL="457200" indent="-4572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i="0" u="none" strike="noStrike">
                <a:solidFill>
                  <a:schemeClr val="bg1"/>
                </a:solidFill>
                <a:effectLst/>
              </a:rPr>
              <a:t>Improvements to Get the Language Passed </a:t>
            </a:r>
            <a:endParaRPr lang="en-US" sz="2800">
              <a:solidFill>
                <a:schemeClr val="bg1"/>
              </a:solidFill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Final</a:t>
            </a:r>
            <a:r>
              <a:rPr lang="en-US" sz="2800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Takeaways</a:t>
            </a:r>
            <a:r>
              <a:rPr lang="en-US" sz="2800" i="0" u="none" strike="noStrike">
                <a:solidFill>
                  <a:schemeClr val="bg1"/>
                </a:solidFill>
                <a:effectLst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7837714" y="-32657"/>
            <a:ext cx="0" cy="6906986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Transparent.png">
            <a:extLst>
              <a:ext uri="{FF2B5EF4-FFF2-40B4-BE49-F238E27FC236}">
                <a16:creationId xmlns:a16="http://schemas.microsoft.com/office/drawing/2014/main" id="{C191D112-D34B-E727-28EF-0FD5666F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847" y="5816703"/>
            <a:ext cx="2980242" cy="89407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EBAEB22-8DC2-1CE2-2044-0E44CF231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5A4CCB-8659-5E86-D904-7883A8D59B97}"/>
              </a:ext>
            </a:extLst>
          </p:cNvPr>
          <p:cNvCxnSpPr>
            <a:cxnSpLocks/>
          </p:cNvCxnSpPr>
          <p:nvPr/>
        </p:nvCxnSpPr>
        <p:spPr>
          <a:xfrm flipH="1">
            <a:off x="233047" y="1193371"/>
            <a:ext cx="6459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CE07FB-492D-CA20-4ABC-C6BFFC29FECA}"/>
              </a:ext>
            </a:extLst>
          </p:cNvPr>
          <p:cNvSpPr txBox="1"/>
          <p:nvPr/>
        </p:nvSpPr>
        <p:spPr>
          <a:xfrm>
            <a:off x="233045" y="27611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4361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597E33-4026-7836-04FC-6CD66A31A249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233045" y="96631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Impetus</a:t>
            </a:r>
            <a:endParaRPr lang="en-US" sz="16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0911" y="18835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319981-E2B3-7CCD-2606-525ACD554BF6}"/>
              </a:ext>
            </a:extLst>
          </p:cNvPr>
          <p:cNvSpPr/>
          <p:nvPr/>
        </p:nvSpPr>
        <p:spPr>
          <a:xfrm rot="10800000">
            <a:off x="2358579" y="1441150"/>
            <a:ext cx="9827730" cy="5437074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7135586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10567299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02" h="6942918">
                <a:moveTo>
                  <a:pt x="16328" y="35932"/>
                </a:moveTo>
                <a:cubicBezTo>
                  <a:pt x="10885" y="2360032"/>
                  <a:pt x="5443" y="4618818"/>
                  <a:pt x="0" y="6942918"/>
                </a:cubicBezTo>
                <a:lnTo>
                  <a:pt x="10567299" y="6926589"/>
                </a:lnTo>
                <a:lnTo>
                  <a:pt x="12549602" y="0"/>
                </a:lnTo>
                <a:lnTo>
                  <a:pt x="16328" y="35932"/>
                </a:lnTo>
                <a:close/>
              </a:path>
            </a:pathLst>
          </a:cu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8DDE2C3A-A40D-5ABE-873C-E261107F9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-19713" y="2030780"/>
            <a:ext cx="3423313" cy="25730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</a:rPr>
              <a:t>Development in Doraville predominately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infill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  <a:cs typeface="Calibri"/>
              </a:rPr>
              <a:t>Alignment with Goals</a:t>
            </a:r>
            <a:endParaRPr lang="en-US" sz="2800">
              <a:solidFill>
                <a:schemeClr val="bg1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Penciling out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04CD95-CEF5-6F03-8D9C-922A99B068C4}"/>
              </a:ext>
            </a:extLst>
          </p:cNvPr>
          <p:cNvSpPr txBox="1"/>
          <p:nvPr/>
        </p:nvSpPr>
        <p:spPr>
          <a:xfrm>
            <a:off x="6472179" y="897037"/>
            <a:ext cx="54883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>
                <a:solidFill>
                  <a:srgbClr val="4E6B2B"/>
                </a:solidFill>
              </a:rPr>
              <a:t>Doraville's 1st Density Bonus Recipient</a:t>
            </a:r>
            <a:endParaRPr lang="en-US" sz="2400" b="1">
              <a:solidFill>
                <a:srgbClr val="4E6B2B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11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29ED5DA-4F55-D0B9-7753-83E9BE4E3B0F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9FB23-9D3A-20C1-F532-2F2ABC0A8405}"/>
              </a:ext>
            </a:extLst>
          </p:cNvPr>
          <p:cNvSpPr txBox="1"/>
          <p:nvPr/>
        </p:nvSpPr>
        <p:spPr>
          <a:xfrm>
            <a:off x="233045" y="96631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 + Incentive</a:t>
            </a:r>
            <a:endParaRPr lang="en-US" sz="16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D7606-AD3B-7E74-F3E2-1E8897FA4170}"/>
              </a:ext>
            </a:extLst>
          </p:cNvPr>
          <p:cNvCxnSpPr>
            <a:cxnSpLocks/>
          </p:cNvCxnSpPr>
          <p:nvPr/>
        </p:nvCxnSpPr>
        <p:spPr>
          <a:xfrm flipH="1">
            <a:off x="480911" y="18835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8DDE2C3A-A40D-5ABE-873C-E261107F9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-19712" y="2030780"/>
            <a:ext cx="3151220" cy="327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</a:rPr>
              <a:t>To support housing development, while providing public benefits.</a:t>
            </a:r>
            <a:endParaRPr lang="en-US" sz="280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</a:rPr>
              <a:t>Allows up to 2x current allowable  density.  </a:t>
            </a:r>
            <a:endParaRPr lang="en-US" sz="2800">
              <a:solidFill>
                <a:schemeClr val="bg1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A20D75-964B-6638-9843-281A3261E83C}"/>
              </a:ext>
            </a:extLst>
          </p:cNvPr>
          <p:cNvSpPr/>
          <p:nvPr/>
        </p:nvSpPr>
        <p:spPr>
          <a:xfrm rot="10800000">
            <a:off x="2358579" y="1441150"/>
            <a:ext cx="9827730" cy="5437074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7135586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10567299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02" h="6942918">
                <a:moveTo>
                  <a:pt x="16328" y="35932"/>
                </a:moveTo>
                <a:cubicBezTo>
                  <a:pt x="10885" y="2360032"/>
                  <a:pt x="5443" y="4618818"/>
                  <a:pt x="0" y="6942918"/>
                </a:cubicBezTo>
                <a:lnTo>
                  <a:pt x="10567299" y="6926589"/>
                </a:lnTo>
                <a:lnTo>
                  <a:pt x="12549602" y="0"/>
                </a:lnTo>
                <a:lnTo>
                  <a:pt x="16328" y="35932"/>
                </a:lnTo>
                <a:close/>
              </a:path>
            </a:pathLst>
          </a:cu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01463-241B-9E61-6F41-7A8B4F528134}"/>
              </a:ext>
            </a:extLst>
          </p:cNvPr>
          <p:cNvSpPr txBox="1"/>
          <p:nvPr/>
        </p:nvSpPr>
        <p:spPr>
          <a:xfrm>
            <a:off x="6472179" y="897037"/>
            <a:ext cx="54883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>
                <a:solidFill>
                  <a:srgbClr val="4E6B2B"/>
                </a:solidFill>
              </a:rPr>
              <a:t>Doraville's 1st Official Mural</a:t>
            </a:r>
            <a:endParaRPr lang="en-US" sz="2400" b="1">
              <a:solidFill>
                <a:srgbClr val="4E6B2B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470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B8C75-4543-492F-3E74-0E119DE577BE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C385D-D15C-A9A9-BC11-A375331E9D41}"/>
              </a:ext>
            </a:extLst>
          </p:cNvPr>
          <p:cNvSpPr txBox="1"/>
          <p:nvPr/>
        </p:nvSpPr>
        <p:spPr>
          <a:xfrm>
            <a:off x="233045" y="966318"/>
            <a:ext cx="6076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 Bonus</a:t>
            </a:r>
          </a:p>
          <a:p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(Take 1) Initial Proposal</a:t>
            </a:r>
            <a:endParaRPr lang="en-US" sz="11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8D55F7-D3D6-79DE-9A1F-BF63AEA95971}"/>
              </a:ext>
            </a:extLst>
          </p:cNvPr>
          <p:cNvSpPr/>
          <p:nvPr/>
        </p:nvSpPr>
        <p:spPr>
          <a:xfrm>
            <a:off x="4464837" y="0"/>
            <a:ext cx="7727163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4281714" y="-16329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0159C4-611B-561D-C468-34D71AFD09BC}"/>
              </a:ext>
            </a:extLst>
          </p:cNvPr>
          <p:cNvSpPr txBox="1"/>
          <p:nvPr/>
        </p:nvSpPr>
        <p:spPr>
          <a:xfrm>
            <a:off x="0" y="2309083"/>
            <a:ext cx="414020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>
                <a:solidFill>
                  <a:schemeClr val="bg1"/>
                </a:solidFill>
                <a:effectLst/>
              </a:rPr>
              <a:t>Proposed many options to qualify: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Public Art Donations 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>
                <a:solidFill>
                  <a:schemeClr val="bg1"/>
                </a:solidFill>
                <a:effectLst/>
              </a:rPr>
              <a:t>Proximity to Transit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>
                <a:solidFill>
                  <a:schemeClr val="bg1"/>
                </a:solidFill>
                <a:effectLst/>
              </a:rPr>
              <a:t>Vertical Mixed Use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Public Greenspace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>
                <a:solidFill>
                  <a:schemeClr val="bg1"/>
                </a:solidFill>
                <a:effectLst/>
              </a:rPr>
              <a:t>Affordability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Unit Ownership 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i="0">
                <a:solidFill>
                  <a:schemeClr val="bg1"/>
                </a:solidFill>
                <a:effectLst/>
              </a:rPr>
              <a:t>Trail Implementation</a:t>
            </a:r>
          </a:p>
          <a:p>
            <a:pPr marL="800100" lvl="1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EV Charging Stations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8F4C7EC-D471-575E-43E0-1BD662F70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4994E4-139A-B17F-8F26-6AF5EF5E8A04}"/>
              </a:ext>
            </a:extLst>
          </p:cNvPr>
          <p:cNvCxnSpPr>
            <a:cxnSpLocks/>
          </p:cNvCxnSpPr>
          <p:nvPr/>
        </p:nvCxnSpPr>
        <p:spPr>
          <a:xfrm flipH="1">
            <a:off x="480911" y="21883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13C2D3C-4471-6B87-DDBF-F81FFF4EF7FA}"/>
              </a:ext>
            </a:extLst>
          </p:cNvPr>
          <p:cNvSpPr txBox="1"/>
          <p:nvPr/>
        </p:nvSpPr>
        <p:spPr>
          <a:xfrm>
            <a:off x="8111000" y="135037"/>
            <a:ext cx="3943451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>
                <a:solidFill>
                  <a:srgbClr val="4E6B2B"/>
                </a:solidFill>
                <a:cs typeface="Calibri"/>
              </a:rPr>
              <a:t>Peachtree Creek Greenway in Doraville</a:t>
            </a:r>
          </a:p>
        </p:txBody>
      </p:sp>
    </p:spTree>
    <p:extLst>
      <p:ext uri="{BB962C8B-B14F-4D97-AF65-F5344CB8AC3E}">
        <p14:creationId xmlns:p14="http://schemas.microsoft.com/office/powerpoint/2010/main" val="376337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FB8C75-4543-492F-3E74-0E119DE577BE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04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C385D-D15C-A9A9-BC11-A375331E9D41}"/>
              </a:ext>
            </a:extLst>
          </p:cNvPr>
          <p:cNvSpPr txBox="1"/>
          <p:nvPr/>
        </p:nvSpPr>
        <p:spPr>
          <a:xfrm>
            <a:off x="233045" y="966318"/>
            <a:ext cx="6076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 Bonus</a:t>
            </a:r>
          </a:p>
          <a:p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(Take 1) Council Concerns</a:t>
            </a:r>
            <a:endParaRPr lang="en-US" sz="11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86333-59E7-4715-D9C9-8D79D850826C}"/>
              </a:ext>
            </a:extLst>
          </p:cNvPr>
          <p:cNvCxnSpPr>
            <a:cxnSpLocks/>
          </p:cNvCxnSpPr>
          <p:nvPr/>
        </p:nvCxnSpPr>
        <p:spPr>
          <a:xfrm flipV="1">
            <a:off x="4281714" y="-16329"/>
            <a:ext cx="0" cy="6874329"/>
          </a:xfrm>
          <a:prstGeom prst="line">
            <a:avLst/>
          </a:prstGeom>
          <a:ln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0159C4-611B-561D-C468-34D71AFD09BC}"/>
              </a:ext>
            </a:extLst>
          </p:cNvPr>
          <p:cNvSpPr txBox="1"/>
          <p:nvPr/>
        </p:nvSpPr>
        <p:spPr>
          <a:xfrm>
            <a:off x="0" y="2309083"/>
            <a:ext cx="4140201" cy="3813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How to regulate affordable housing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Fixed percentages for bonuses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Looking like we are addressing a problem, while not really addressing it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bg1"/>
                </a:solidFill>
              </a:rPr>
              <a:t>Administrative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8F4C7EC-D471-575E-43E0-1BD662F70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4994E4-139A-B17F-8F26-6AF5EF5E8A04}"/>
              </a:ext>
            </a:extLst>
          </p:cNvPr>
          <p:cNvCxnSpPr>
            <a:cxnSpLocks/>
          </p:cNvCxnSpPr>
          <p:nvPr/>
        </p:nvCxnSpPr>
        <p:spPr>
          <a:xfrm flipH="1">
            <a:off x="480911" y="21883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iendship with Tainan Taiwan3">
            <a:extLst>
              <a:ext uri="{FF2B5EF4-FFF2-40B4-BE49-F238E27FC236}">
                <a16:creationId xmlns:a16="http://schemas.microsoft.com/office/drawing/2014/main" id="{34389BC9-18C7-0790-0BC6-183FDA775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b="40424"/>
          <a:stretch/>
        </p:blipFill>
        <p:spPr bwMode="auto">
          <a:xfrm>
            <a:off x="4423228" y="1514159"/>
            <a:ext cx="7768772" cy="38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B2753-2311-2F89-19AF-FFB1AF23F92E}"/>
              </a:ext>
            </a:extLst>
          </p:cNvPr>
          <p:cNvSpPr txBox="1"/>
          <p:nvPr/>
        </p:nvSpPr>
        <p:spPr>
          <a:xfrm>
            <a:off x="6472179" y="897037"/>
            <a:ext cx="54883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>
                <a:solidFill>
                  <a:srgbClr val="4E6B2B"/>
                </a:solidFill>
              </a:rPr>
              <a:t>Doraville's City Council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8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29ED5DA-4F55-D0B9-7753-83E9BE4E3B0F}"/>
              </a:ext>
            </a:extLst>
          </p:cNvPr>
          <p:cNvSpPr/>
          <p:nvPr/>
        </p:nvSpPr>
        <p:spPr>
          <a:xfrm>
            <a:off x="-19713" y="-2298"/>
            <a:ext cx="4253044" cy="6881585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4052301 w 9013371"/>
              <a:gd name="connsiteY0" fmla="*/ 0 h 6896476"/>
              <a:gd name="connsiteX1" fmla="*/ 0 w 9013371"/>
              <a:gd name="connsiteY1" fmla="*/ 6896476 h 6896476"/>
              <a:gd name="connsiteX2" fmla="*/ 7135586 w 9013371"/>
              <a:gd name="connsiteY2" fmla="*/ 6880147 h 6896476"/>
              <a:gd name="connsiteX3" fmla="*/ 9013371 w 9013371"/>
              <a:gd name="connsiteY3" fmla="*/ 5818 h 6896476"/>
              <a:gd name="connsiteX4" fmla="*/ 4052301 w 9013371"/>
              <a:gd name="connsiteY4" fmla="*/ 0 h 6896476"/>
              <a:gd name="connsiteX0" fmla="*/ 37349 w 4998419"/>
              <a:gd name="connsiteY0" fmla="*/ 0 h 6880147"/>
              <a:gd name="connsiteX1" fmla="*/ 0 w 4998419"/>
              <a:gd name="connsiteY1" fmla="*/ 6875455 h 6880147"/>
              <a:gd name="connsiteX2" fmla="*/ 3120634 w 4998419"/>
              <a:gd name="connsiteY2" fmla="*/ 6880147 h 6880147"/>
              <a:gd name="connsiteX3" fmla="*/ 4998419 w 4998419"/>
              <a:gd name="connsiteY3" fmla="*/ 5818 h 6880147"/>
              <a:gd name="connsiteX4" fmla="*/ 37349 w 4998419"/>
              <a:gd name="connsiteY4" fmla="*/ 0 h 6880147"/>
              <a:gd name="connsiteX0" fmla="*/ 86 w 4961156"/>
              <a:gd name="connsiteY0" fmla="*/ 0 h 6880147"/>
              <a:gd name="connsiteX1" fmla="*/ 246517 w 4961156"/>
              <a:gd name="connsiteY1" fmla="*/ 6875455 h 6880147"/>
              <a:gd name="connsiteX2" fmla="*/ 3083371 w 4961156"/>
              <a:gd name="connsiteY2" fmla="*/ 6880147 h 6880147"/>
              <a:gd name="connsiteX3" fmla="*/ 4961156 w 4961156"/>
              <a:gd name="connsiteY3" fmla="*/ 5818 h 6880147"/>
              <a:gd name="connsiteX4" fmla="*/ 86 w 4961156"/>
              <a:gd name="connsiteY4" fmla="*/ 0 h 6880147"/>
              <a:gd name="connsiteX0" fmla="*/ 16328 w 4977398"/>
              <a:gd name="connsiteY0" fmla="*/ 0 h 6880147"/>
              <a:gd name="connsiteX1" fmla="*/ 0 w 4977398"/>
              <a:gd name="connsiteY1" fmla="*/ 6875455 h 6880147"/>
              <a:gd name="connsiteX2" fmla="*/ 3099613 w 4977398"/>
              <a:gd name="connsiteY2" fmla="*/ 6880147 h 6880147"/>
              <a:gd name="connsiteX3" fmla="*/ 4977398 w 4977398"/>
              <a:gd name="connsiteY3" fmla="*/ 5818 h 6880147"/>
              <a:gd name="connsiteX4" fmla="*/ 16328 w 4977398"/>
              <a:gd name="connsiteY4" fmla="*/ 0 h 6880147"/>
              <a:gd name="connsiteX0" fmla="*/ 1264103 w 4977398"/>
              <a:gd name="connsiteY0" fmla="*/ 13232 h 6874329"/>
              <a:gd name="connsiteX1" fmla="*/ 0 w 4977398"/>
              <a:gd name="connsiteY1" fmla="*/ 6869637 h 6874329"/>
              <a:gd name="connsiteX2" fmla="*/ 3099613 w 4977398"/>
              <a:gd name="connsiteY2" fmla="*/ 6874329 h 6874329"/>
              <a:gd name="connsiteX3" fmla="*/ 4977398 w 4977398"/>
              <a:gd name="connsiteY3" fmla="*/ 0 h 6874329"/>
              <a:gd name="connsiteX4" fmla="*/ 1264103 w 4977398"/>
              <a:gd name="connsiteY4" fmla="*/ 13232 h 6874329"/>
              <a:gd name="connsiteX0" fmla="*/ 149678 w 3862973"/>
              <a:gd name="connsiteY0" fmla="*/ 13232 h 6879162"/>
              <a:gd name="connsiteX1" fmla="*/ 0 w 3862973"/>
              <a:gd name="connsiteY1" fmla="*/ 6879162 h 6879162"/>
              <a:gd name="connsiteX2" fmla="*/ 1985188 w 3862973"/>
              <a:gd name="connsiteY2" fmla="*/ 6874329 h 6879162"/>
              <a:gd name="connsiteX3" fmla="*/ 3862973 w 3862973"/>
              <a:gd name="connsiteY3" fmla="*/ 0 h 6879162"/>
              <a:gd name="connsiteX4" fmla="*/ 149678 w 3862973"/>
              <a:gd name="connsiteY4" fmla="*/ 13232 h 6879162"/>
              <a:gd name="connsiteX0" fmla="*/ 62 w 3713357"/>
              <a:gd name="connsiteY0" fmla="*/ 13232 h 6874329"/>
              <a:gd name="connsiteX1" fmla="*/ 345684 w 3713357"/>
              <a:gd name="connsiteY1" fmla="*/ 6745812 h 6874329"/>
              <a:gd name="connsiteX2" fmla="*/ 1835572 w 3713357"/>
              <a:gd name="connsiteY2" fmla="*/ 6874329 h 6874329"/>
              <a:gd name="connsiteX3" fmla="*/ 3713357 w 3713357"/>
              <a:gd name="connsiteY3" fmla="*/ 0 h 6874329"/>
              <a:gd name="connsiteX4" fmla="*/ 62 w 3713357"/>
              <a:gd name="connsiteY4" fmla="*/ 13232 h 6874329"/>
              <a:gd name="connsiteX0" fmla="*/ 1311 w 3714606"/>
              <a:gd name="connsiteY0" fmla="*/ 13232 h 6874329"/>
              <a:gd name="connsiteX1" fmla="*/ 4033 w 3714606"/>
              <a:gd name="connsiteY1" fmla="*/ 6869637 h 6874329"/>
              <a:gd name="connsiteX2" fmla="*/ 1836821 w 3714606"/>
              <a:gd name="connsiteY2" fmla="*/ 6874329 h 6874329"/>
              <a:gd name="connsiteX3" fmla="*/ 3714606 w 3714606"/>
              <a:gd name="connsiteY3" fmla="*/ 0 h 6874329"/>
              <a:gd name="connsiteX4" fmla="*/ 1311 w 3714606"/>
              <a:gd name="connsiteY4" fmla="*/ 13232 h 6874329"/>
              <a:gd name="connsiteX0" fmla="*/ 16328 w 3710573"/>
              <a:gd name="connsiteY0" fmla="*/ 13232 h 6874329"/>
              <a:gd name="connsiteX1" fmla="*/ 0 w 3710573"/>
              <a:gd name="connsiteY1" fmla="*/ 6869637 h 6874329"/>
              <a:gd name="connsiteX2" fmla="*/ 1832788 w 3710573"/>
              <a:gd name="connsiteY2" fmla="*/ 6874329 h 6874329"/>
              <a:gd name="connsiteX3" fmla="*/ 3710573 w 3710573"/>
              <a:gd name="connsiteY3" fmla="*/ 0 h 6874329"/>
              <a:gd name="connsiteX4" fmla="*/ 16328 w 3710573"/>
              <a:gd name="connsiteY4" fmla="*/ 13232 h 6874329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3153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710573"/>
              <a:gd name="connsiteY0" fmla="*/ 13232 h 6869637"/>
              <a:gd name="connsiteX1" fmla="*/ 0 w 3710573"/>
              <a:gd name="connsiteY1" fmla="*/ 6869637 h 6869637"/>
              <a:gd name="connsiteX2" fmla="*/ 2112188 w 3710573"/>
              <a:gd name="connsiteY2" fmla="*/ 6848929 h 6869637"/>
              <a:gd name="connsiteX3" fmla="*/ 3710573 w 3710573"/>
              <a:gd name="connsiteY3" fmla="*/ 0 h 6869637"/>
              <a:gd name="connsiteX4" fmla="*/ 16328 w 3710573"/>
              <a:gd name="connsiteY4" fmla="*/ 13232 h 6869637"/>
              <a:gd name="connsiteX0" fmla="*/ 16328 w 3939173"/>
              <a:gd name="connsiteY0" fmla="*/ 532 h 6856937"/>
              <a:gd name="connsiteX1" fmla="*/ 0 w 3939173"/>
              <a:gd name="connsiteY1" fmla="*/ 6856937 h 6856937"/>
              <a:gd name="connsiteX2" fmla="*/ 2112188 w 3939173"/>
              <a:gd name="connsiteY2" fmla="*/ 6836229 h 6856937"/>
              <a:gd name="connsiteX3" fmla="*/ 3939173 w 3939173"/>
              <a:gd name="connsiteY3" fmla="*/ 0 h 6856937"/>
              <a:gd name="connsiteX4" fmla="*/ 16328 w 3939173"/>
              <a:gd name="connsiteY4" fmla="*/ 532 h 6856937"/>
              <a:gd name="connsiteX0" fmla="*/ 16328 w 4040773"/>
              <a:gd name="connsiteY0" fmla="*/ 13232 h 6869637"/>
              <a:gd name="connsiteX1" fmla="*/ 0 w 4040773"/>
              <a:gd name="connsiteY1" fmla="*/ 6869637 h 6869637"/>
              <a:gd name="connsiteX2" fmla="*/ 2112188 w 4040773"/>
              <a:gd name="connsiteY2" fmla="*/ 6848929 h 6869637"/>
              <a:gd name="connsiteX3" fmla="*/ 4040773 w 4040773"/>
              <a:gd name="connsiteY3" fmla="*/ 0 h 6869637"/>
              <a:gd name="connsiteX4" fmla="*/ 16328 w 4040773"/>
              <a:gd name="connsiteY4" fmla="*/ 13232 h 6869637"/>
              <a:gd name="connsiteX0" fmla="*/ 16328 w 4002673"/>
              <a:gd name="connsiteY0" fmla="*/ 13232 h 6869637"/>
              <a:gd name="connsiteX1" fmla="*/ 0 w 4002673"/>
              <a:gd name="connsiteY1" fmla="*/ 6869637 h 6869637"/>
              <a:gd name="connsiteX2" fmla="*/ 2112188 w 4002673"/>
              <a:gd name="connsiteY2" fmla="*/ 6848929 h 6869637"/>
              <a:gd name="connsiteX3" fmla="*/ 4002673 w 4002673"/>
              <a:gd name="connsiteY3" fmla="*/ 0 h 6869637"/>
              <a:gd name="connsiteX4" fmla="*/ 16328 w 4002673"/>
              <a:gd name="connsiteY4" fmla="*/ 13232 h 6869637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112188 w 4351016"/>
              <a:gd name="connsiteY2" fmla="*/ 6838043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427874 w 4351016"/>
              <a:gd name="connsiteY2" fmla="*/ 6827157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351016"/>
              <a:gd name="connsiteY0" fmla="*/ 2346 h 6858751"/>
              <a:gd name="connsiteX1" fmla="*/ 0 w 4351016"/>
              <a:gd name="connsiteY1" fmla="*/ 6858751 h 6858751"/>
              <a:gd name="connsiteX2" fmla="*/ 2329902 w 4351016"/>
              <a:gd name="connsiteY2" fmla="*/ 6816271 h 6858751"/>
              <a:gd name="connsiteX3" fmla="*/ 4351016 w 4351016"/>
              <a:gd name="connsiteY3" fmla="*/ 0 h 6858751"/>
              <a:gd name="connsiteX4" fmla="*/ 16328 w 4351016"/>
              <a:gd name="connsiteY4" fmla="*/ 2346 h 6858751"/>
              <a:gd name="connsiteX0" fmla="*/ 16328 w 4253044"/>
              <a:gd name="connsiteY0" fmla="*/ 2346 h 6858751"/>
              <a:gd name="connsiteX1" fmla="*/ 0 w 4253044"/>
              <a:gd name="connsiteY1" fmla="*/ 6858751 h 6858751"/>
              <a:gd name="connsiteX2" fmla="*/ 2329902 w 4253044"/>
              <a:gd name="connsiteY2" fmla="*/ 6816271 h 6858751"/>
              <a:gd name="connsiteX3" fmla="*/ 4253044 w 4253044"/>
              <a:gd name="connsiteY3" fmla="*/ 0 h 6858751"/>
              <a:gd name="connsiteX4" fmla="*/ 16328 w 4253044"/>
              <a:gd name="connsiteY4" fmla="*/ 2346 h 6858751"/>
              <a:gd name="connsiteX0" fmla="*/ 16328 w 4253044"/>
              <a:gd name="connsiteY0" fmla="*/ 2346 h 6870700"/>
              <a:gd name="connsiteX1" fmla="*/ 0 w 4253044"/>
              <a:gd name="connsiteY1" fmla="*/ 6858751 h 6870700"/>
              <a:gd name="connsiteX2" fmla="*/ 2297245 w 4253044"/>
              <a:gd name="connsiteY2" fmla="*/ 6870700 h 6870700"/>
              <a:gd name="connsiteX3" fmla="*/ 4253044 w 4253044"/>
              <a:gd name="connsiteY3" fmla="*/ 0 h 6870700"/>
              <a:gd name="connsiteX4" fmla="*/ 16328 w 4253044"/>
              <a:gd name="connsiteY4" fmla="*/ 2346 h 6870700"/>
              <a:gd name="connsiteX0" fmla="*/ 16328 w 4285701"/>
              <a:gd name="connsiteY0" fmla="*/ 35003 h 6903357"/>
              <a:gd name="connsiteX1" fmla="*/ 0 w 4285701"/>
              <a:gd name="connsiteY1" fmla="*/ 6891408 h 6903357"/>
              <a:gd name="connsiteX2" fmla="*/ 2297245 w 4285701"/>
              <a:gd name="connsiteY2" fmla="*/ 6903357 h 6903357"/>
              <a:gd name="connsiteX3" fmla="*/ 4285701 w 4285701"/>
              <a:gd name="connsiteY3" fmla="*/ 0 h 6903357"/>
              <a:gd name="connsiteX4" fmla="*/ 16328 w 4285701"/>
              <a:gd name="connsiteY4" fmla="*/ 35003 h 6903357"/>
              <a:gd name="connsiteX0" fmla="*/ 16328 w 4198615"/>
              <a:gd name="connsiteY0" fmla="*/ 35003 h 6903357"/>
              <a:gd name="connsiteX1" fmla="*/ 0 w 4198615"/>
              <a:gd name="connsiteY1" fmla="*/ 6891408 h 6903357"/>
              <a:gd name="connsiteX2" fmla="*/ 2297245 w 4198615"/>
              <a:gd name="connsiteY2" fmla="*/ 6903357 h 6903357"/>
              <a:gd name="connsiteX3" fmla="*/ 4198615 w 4198615"/>
              <a:gd name="connsiteY3" fmla="*/ 0 h 6903357"/>
              <a:gd name="connsiteX4" fmla="*/ 16328 w 4198615"/>
              <a:gd name="connsiteY4" fmla="*/ 35003 h 6903357"/>
              <a:gd name="connsiteX0" fmla="*/ 16328 w 4176844"/>
              <a:gd name="connsiteY0" fmla="*/ 35003 h 6903357"/>
              <a:gd name="connsiteX1" fmla="*/ 0 w 4176844"/>
              <a:gd name="connsiteY1" fmla="*/ 6891408 h 6903357"/>
              <a:gd name="connsiteX2" fmla="*/ 2297245 w 4176844"/>
              <a:gd name="connsiteY2" fmla="*/ 6903357 h 6903357"/>
              <a:gd name="connsiteX3" fmla="*/ 4176844 w 4176844"/>
              <a:gd name="connsiteY3" fmla="*/ 0 h 6903357"/>
              <a:gd name="connsiteX4" fmla="*/ 16328 w 4176844"/>
              <a:gd name="connsiteY4" fmla="*/ 35003 h 6903357"/>
              <a:gd name="connsiteX0" fmla="*/ 16328 w 4253044"/>
              <a:gd name="connsiteY0" fmla="*/ 13231 h 6881585"/>
              <a:gd name="connsiteX1" fmla="*/ 0 w 4253044"/>
              <a:gd name="connsiteY1" fmla="*/ 6869636 h 6881585"/>
              <a:gd name="connsiteX2" fmla="*/ 2297245 w 4253044"/>
              <a:gd name="connsiteY2" fmla="*/ 6881585 h 6881585"/>
              <a:gd name="connsiteX3" fmla="*/ 4253044 w 4253044"/>
              <a:gd name="connsiteY3" fmla="*/ 0 h 6881585"/>
              <a:gd name="connsiteX4" fmla="*/ 16328 w 4253044"/>
              <a:gd name="connsiteY4" fmla="*/ 13231 h 68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44" h="6881585">
                <a:moveTo>
                  <a:pt x="16328" y="13231"/>
                </a:moveTo>
                <a:cubicBezTo>
                  <a:pt x="10885" y="2337331"/>
                  <a:pt x="5443" y="4545536"/>
                  <a:pt x="0" y="6869636"/>
                </a:cubicBezTo>
                <a:lnTo>
                  <a:pt x="2297245" y="6881585"/>
                </a:lnTo>
                <a:lnTo>
                  <a:pt x="4253044" y="0"/>
                </a:lnTo>
                <a:lnTo>
                  <a:pt x="16328" y="13231"/>
                </a:lnTo>
                <a:close/>
              </a:path>
            </a:pathLst>
          </a:custGeom>
          <a:solidFill>
            <a:srgbClr val="045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68FE0A-AE22-88A0-02A3-6C555A58A046}"/>
              </a:ext>
            </a:extLst>
          </p:cNvPr>
          <p:cNvSpPr txBox="1"/>
          <p:nvPr/>
        </p:nvSpPr>
        <p:spPr>
          <a:xfrm>
            <a:off x="233045" y="966318"/>
            <a:ext cx="6076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Density Bonus</a:t>
            </a:r>
          </a:p>
          <a:p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(Take 1) Results</a:t>
            </a:r>
            <a:endParaRPr lang="en-US" sz="110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8DDE2C3A-A40D-5ABE-873C-E261107F9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358971"/>
            <a:ext cx="1782748" cy="5334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7783764-710E-C2B1-FD88-D7AD581FB56D}"/>
              </a:ext>
            </a:extLst>
          </p:cNvPr>
          <p:cNvSpPr txBox="1"/>
          <p:nvPr/>
        </p:nvSpPr>
        <p:spPr>
          <a:xfrm>
            <a:off x="-19713" y="2379474"/>
            <a:ext cx="3151220" cy="288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>
                <a:solidFill>
                  <a:prstClr val="white"/>
                </a:solidFill>
                <a:latin typeface="Calibri" panose="020F0502020204030204"/>
              </a:rPr>
              <a:t>Bonuses only for transit adjacency, public art, and trails.</a:t>
            </a:r>
            <a:endParaRPr lang="en-US" sz="2800"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>
                <a:solidFill>
                  <a:schemeClr val="bg1"/>
                </a:solidFill>
                <a:latin typeface="Calibri" panose="020F0502020204030204"/>
              </a:rPr>
              <a:t>Established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bonus ranges – “Up to …”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C340877E-0BE8-701C-F136-6DA64B1C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1" y="5879778"/>
            <a:ext cx="1615251" cy="83099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A20D75-964B-6638-9843-281A3261E83C}"/>
              </a:ext>
            </a:extLst>
          </p:cNvPr>
          <p:cNvSpPr/>
          <p:nvPr/>
        </p:nvSpPr>
        <p:spPr>
          <a:xfrm rot="10800000">
            <a:off x="2358579" y="1441150"/>
            <a:ext cx="9827730" cy="5437074"/>
          </a:xfrm>
          <a:custGeom>
            <a:avLst/>
            <a:gdLst>
              <a:gd name="connsiteX0" fmla="*/ 16328 w 9013371"/>
              <a:gd name="connsiteY0" fmla="*/ 0 h 6972300"/>
              <a:gd name="connsiteX1" fmla="*/ 0 w 9013371"/>
              <a:gd name="connsiteY1" fmla="*/ 6972300 h 6972300"/>
              <a:gd name="connsiteX2" fmla="*/ 7135586 w 9013371"/>
              <a:gd name="connsiteY2" fmla="*/ 6890657 h 6972300"/>
              <a:gd name="connsiteX3" fmla="*/ 9013371 w 9013371"/>
              <a:gd name="connsiteY3" fmla="*/ 16328 h 6972300"/>
              <a:gd name="connsiteX4" fmla="*/ 16328 w 9013371"/>
              <a:gd name="connsiteY4" fmla="*/ 0 h 6972300"/>
              <a:gd name="connsiteX0" fmla="*/ 55 w 8997098"/>
              <a:gd name="connsiteY0" fmla="*/ 0 h 6890657"/>
              <a:gd name="connsiteX1" fmla="*/ 391941 w 8997098"/>
              <a:gd name="connsiteY1" fmla="*/ 6809015 h 6890657"/>
              <a:gd name="connsiteX2" fmla="*/ 7119313 w 8997098"/>
              <a:gd name="connsiteY2" fmla="*/ 6890657 h 6890657"/>
              <a:gd name="connsiteX3" fmla="*/ 8997098 w 8997098"/>
              <a:gd name="connsiteY3" fmla="*/ 16328 h 6890657"/>
              <a:gd name="connsiteX4" fmla="*/ 55 w 8997098"/>
              <a:gd name="connsiteY4" fmla="*/ 0 h 6890657"/>
              <a:gd name="connsiteX0" fmla="*/ 16328 w 9013371"/>
              <a:gd name="connsiteY0" fmla="*/ 0 h 6906986"/>
              <a:gd name="connsiteX1" fmla="*/ 0 w 9013371"/>
              <a:gd name="connsiteY1" fmla="*/ 6906986 h 6906986"/>
              <a:gd name="connsiteX2" fmla="*/ 7135586 w 9013371"/>
              <a:gd name="connsiteY2" fmla="*/ 6890657 h 6906986"/>
              <a:gd name="connsiteX3" fmla="*/ 9013371 w 9013371"/>
              <a:gd name="connsiteY3" fmla="*/ 16328 h 6906986"/>
              <a:gd name="connsiteX4" fmla="*/ 16328 w 9013371"/>
              <a:gd name="connsiteY4" fmla="*/ 0 h 6906986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7135586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  <a:gd name="connsiteX0" fmla="*/ 16328 w 12549602"/>
              <a:gd name="connsiteY0" fmla="*/ 35932 h 6942918"/>
              <a:gd name="connsiteX1" fmla="*/ 0 w 12549602"/>
              <a:gd name="connsiteY1" fmla="*/ 6942918 h 6942918"/>
              <a:gd name="connsiteX2" fmla="*/ 10567299 w 12549602"/>
              <a:gd name="connsiteY2" fmla="*/ 6926589 h 6942918"/>
              <a:gd name="connsiteX3" fmla="*/ 12549602 w 12549602"/>
              <a:gd name="connsiteY3" fmla="*/ 0 h 6942918"/>
              <a:gd name="connsiteX4" fmla="*/ 16328 w 12549602"/>
              <a:gd name="connsiteY4" fmla="*/ 35932 h 69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9602" h="6942918">
                <a:moveTo>
                  <a:pt x="16328" y="35932"/>
                </a:moveTo>
                <a:cubicBezTo>
                  <a:pt x="10885" y="2360032"/>
                  <a:pt x="5443" y="4618818"/>
                  <a:pt x="0" y="6942918"/>
                </a:cubicBezTo>
                <a:lnTo>
                  <a:pt x="10567299" y="6926589"/>
                </a:lnTo>
                <a:lnTo>
                  <a:pt x="12549602" y="0"/>
                </a:lnTo>
                <a:lnTo>
                  <a:pt x="16328" y="35932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097899-63B7-A7AF-E7F2-42CBF2CBF020}"/>
              </a:ext>
            </a:extLst>
          </p:cNvPr>
          <p:cNvCxnSpPr>
            <a:cxnSpLocks/>
          </p:cNvCxnSpPr>
          <p:nvPr/>
        </p:nvCxnSpPr>
        <p:spPr>
          <a:xfrm flipH="1">
            <a:off x="480911" y="2188374"/>
            <a:ext cx="871853" cy="0"/>
          </a:xfrm>
          <a:prstGeom prst="line">
            <a:avLst/>
          </a:prstGeom>
          <a:ln w="57150">
            <a:solidFill>
              <a:srgbClr val="D0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D37E06-FF95-CF34-BB92-2EEB4E74AEC1}"/>
              </a:ext>
            </a:extLst>
          </p:cNvPr>
          <p:cNvSpPr txBox="1"/>
          <p:nvPr/>
        </p:nvSpPr>
        <p:spPr>
          <a:xfrm>
            <a:off x="6472179" y="897037"/>
            <a:ext cx="54883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>
                <a:solidFill>
                  <a:srgbClr val="4E6B2B"/>
                </a:solidFill>
              </a:rPr>
              <a:t>Doraville MARTA Train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FD15DB62F48748BC9B22585128CFD2" ma:contentTypeVersion="6" ma:contentTypeDescription="Create a new document." ma:contentTypeScope="" ma:versionID="c315e44622a470e0d6b535b13251b5c0">
  <xsd:schema xmlns:xsd="http://www.w3.org/2001/XMLSchema" xmlns:xs="http://www.w3.org/2001/XMLSchema" xmlns:p="http://schemas.microsoft.com/office/2006/metadata/properties" xmlns:ns2="3c5c8685-8db4-4597-a197-7dea180b5250" xmlns:ns3="fce15768-b5a4-4f28-a384-7906e05d6cbd" targetNamespace="http://schemas.microsoft.com/office/2006/metadata/properties" ma:root="true" ma:fieldsID="3dc4166b03e33a84984f87b71d27a78c" ns2:_="" ns3:_="">
    <xsd:import namespace="3c5c8685-8db4-4597-a197-7dea180b5250"/>
    <xsd:import namespace="fce15768-b5a4-4f28-a384-7906e05d6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c8685-8db4-4597-a197-7dea180b52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5768-b5a4-4f28-a384-7906e05d6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7371A4-AE85-40CA-91D8-020A067D7C60}">
  <ds:schemaRefs>
    <ds:schemaRef ds:uri="http://purl.org/dc/dcmitype/"/>
    <ds:schemaRef ds:uri="http://purl.org/dc/terms/"/>
    <ds:schemaRef ds:uri="eaa8861e-b1c3-4104-98b9-4f2270698e10"/>
    <ds:schemaRef ds:uri="http://schemas.openxmlformats.org/package/2006/metadata/core-properties"/>
    <ds:schemaRef ds:uri="fe27e60f-f27d-4533-9f53-930f3eabfca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39CDC7-329C-4168-8D0F-788CFEB9A04E}"/>
</file>

<file path=customXml/itemProps3.xml><?xml version="1.0" encoding="utf-8"?>
<ds:datastoreItem xmlns:ds="http://schemas.openxmlformats.org/officeDocument/2006/customXml" ds:itemID="{07537F11-01D1-4C7D-AE96-D356646294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1301</Words>
  <Application>Microsoft Office PowerPoint</Application>
  <PresentationFormat>Widescreen</PresentationFormat>
  <Paragraphs>243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Courier New</vt:lpstr>
      <vt:lpstr>Courier New,monospace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Jasmine Jackson</dc:creator>
  <cp:lastModifiedBy>Jasmine Jackson</cp:lastModifiedBy>
  <cp:revision>13</cp:revision>
  <dcterms:created xsi:type="dcterms:W3CDTF">2023-02-15T19:46:57Z</dcterms:created>
  <dcterms:modified xsi:type="dcterms:W3CDTF">2023-03-06T15:53:54Z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0x0101005DFD15DB62F48748BC9B22585128CFD2</vt:lpwstr>
  </property>
</Properties>
</file>