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customXml" Target="../customXml/item2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ustomXml" Target="../customXml/item1.xml"/><Relationship Id="rId2" Type="http://schemas.openxmlformats.org/officeDocument/2006/relationships/theme" Target="theme/theme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5" Type="http://schemas.openxmlformats.org/officeDocument/2006/relationships/tableStyles" Target="tableStyles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ustomXml" Target="../customXml/item3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449" y="40894"/>
            <a:ext cx="12062460" cy="1326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2349" y="2718371"/>
            <a:ext cx="5527040" cy="4134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8.png"/><Relationship Id="rId14" Type="http://schemas.openxmlformats.org/officeDocument/2006/relationships/image" Target="../media/image39.png"/><Relationship Id="rId15" Type="http://schemas.openxmlformats.org/officeDocument/2006/relationships/image" Target="../media/image40.png"/><Relationship Id="rId16" Type="http://schemas.openxmlformats.org/officeDocument/2006/relationships/image" Target="../media/image41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6095" y="5718047"/>
            <a:ext cx="12204700" cy="1146175"/>
            <a:chOff x="-6095" y="5718047"/>
            <a:chExt cx="12204700" cy="1146175"/>
          </a:xfrm>
        </p:grpSpPr>
        <p:sp>
          <p:nvSpPr>
            <p:cNvPr id="3" name="object 3" descr=""/>
            <p:cNvSpPr/>
            <p:nvPr/>
          </p:nvSpPr>
          <p:spPr>
            <a:xfrm>
              <a:off x="0" y="5724143"/>
              <a:ext cx="12192000" cy="1134110"/>
            </a:xfrm>
            <a:custGeom>
              <a:avLst/>
              <a:gdLst/>
              <a:ahLst/>
              <a:cxnLst/>
              <a:rect l="l" t="t" r="r" b="b"/>
              <a:pathLst>
                <a:path w="12192000" h="1134109">
                  <a:moveTo>
                    <a:pt x="12192000" y="0"/>
                  </a:moveTo>
                  <a:lnTo>
                    <a:pt x="0" y="0"/>
                  </a:lnTo>
                  <a:lnTo>
                    <a:pt x="0" y="1133856"/>
                  </a:lnTo>
                  <a:lnTo>
                    <a:pt x="12192000" y="113385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5724143"/>
              <a:ext cx="12192000" cy="1134110"/>
            </a:xfrm>
            <a:custGeom>
              <a:avLst/>
              <a:gdLst/>
              <a:ahLst/>
              <a:cxnLst/>
              <a:rect l="l" t="t" r="r" b="b"/>
              <a:pathLst>
                <a:path w="12192000" h="1134109">
                  <a:moveTo>
                    <a:pt x="0" y="1133856"/>
                  </a:moveTo>
                  <a:lnTo>
                    <a:pt x="12192000" y="1133856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133856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0513" y="1025144"/>
            <a:ext cx="10170160" cy="16719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341245" marR="5080" indent="-2329180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solidFill>
                  <a:srgbClr val="0D2C3D"/>
                </a:solidFill>
              </a:rPr>
              <a:t>BUILDING</a:t>
            </a:r>
            <a:r>
              <a:rPr dirty="0" sz="5400" spc="-85">
                <a:solidFill>
                  <a:srgbClr val="0D2C3D"/>
                </a:solidFill>
              </a:rPr>
              <a:t> </a:t>
            </a:r>
            <a:r>
              <a:rPr dirty="0" sz="5400">
                <a:solidFill>
                  <a:srgbClr val="0D2C3D"/>
                </a:solidFill>
              </a:rPr>
              <a:t>THE</a:t>
            </a:r>
            <a:r>
              <a:rPr dirty="0" sz="5400" spc="-80">
                <a:solidFill>
                  <a:srgbClr val="0D2C3D"/>
                </a:solidFill>
              </a:rPr>
              <a:t> </a:t>
            </a:r>
            <a:r>
              <a:rPr dirty="0" sz="5400" spc="-50">
                <a:solidFill>
                  <a:srgbClr val="0D2C3D"/>
                </a:solidFill>
              </a:rPr>
              <a:t>STRATEGIC </a:t>
            </a:r>
            <a:r>
              <a:rPr dirty="0" sz="5400">
                <a:solidFill>
                  <a:srgbClr val="0D2C3D"/>
                </a:solidFill>
              </a:rPr>
              <a:t>PLAN</a:t>
            </a:r>
            <a:r>
              <a:rPr dirty="0" sz="5400" spc="-30">
                <a:solidFill>
                  <a:srgbClr val="0D2C3D"/>
                </a:solidFill>
              </a:rPr>
              <a:t> </a:t>
            </a:r>
            <a:r>
              <a:rPr dirty="0" sz="5400" spc="-10">
                <a:solidFill>
                  <a:srgbClr val="0D2C3D"/>
                </a:solidFill>
              </a:rPr>
              <a:t>MUSCLE</a:t>
            </a:r>
            <a:endParaRPr sz="5400"/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8655" y="3829811"/>
            <a:ext cx="1694688" cy="16946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166" y="333015"/>
            <a:ext cx="5692417" cy="637868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819392" y="409193"/>
            <a:ext cx="4824095" cy="63969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 b="1">
                <a:latin typeface="Segoe UI"/>
                <a:cs typeface="Segoe UI"/>
              </a:rPr>
              <a:t>Introduction:</a:t>
            </a:r>
            <a:endParaRPr sz="22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Segoe UI"/>
              <a:cs typeface="Segoe UI"/>
            </a:endParaRPr>
          </a:p>
          <a:p>
            <a:pPr marL="12700" marR="5080">
              <a:lnSpc>
                <a:spcPct val="100000"/>
              </a:lnSpc>
            </a:pPr>
            <a:r>
              <a:rPr dirty="0" sz="2200">
                <a:latin typeface="Segoe UI"/>
                <a:cs typeface="Segoe UI"/>
              </a:rPr>
              <a:t>The</a:t>
            </a:r>
            <a:r>
              <a:rPr dirty="0" sz="2200" spc="-100">
                <a:latin typeface="Segoe UI"/>
                <a:cs typeface="Segoe UI"/>
              </a:rPr>
              <a:t> </a:t>
            </a:r>
            <a:r>
              <a:rPr dirty="0" sz="2200" spc="-10">
                <a:latin typeface="Segoe UI"/>
                <a:cs typeface="Segoe UI"/>
              </a:rPr>
              <a:t>City’s</a:t>
            </a:r>
            <a:r>
              <a:rPr dirty="0" sz="2200" spc="-9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strategic</a:t>
            </a:r>
            <a:r>
              <a:rPr dirty="0" sz="2200" spc="-8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planning</a:t>
            </a:r>
            <a:r>
              <a:rPr dirty="0" sz="2200" spc="-70">
                <a:latin typeface="Segoe UI"/>
                <a:cs typeface="Segoe UI"/>
              </a:rPr>
              <a:t> </a:t>
            </a:r>
            <a:r>
              <a:rPr dirty="0" sz="2200" spc="-10">
                <a:latin typeface="Segoe UI"/>
                <a:cs typeface="Segoe UI"/>
              </a:rPr>
              <a:t>efforts </a:t>
            </a:r>
            <a:r>
              <a:rPr dirty="0" sz="2200">
                <a:latin typeface="Segoe UI"/>
                <a:cs typeface="Segoe UI"/>
              </a:rPr>
              <a:t>allow</a:t>
            </a:r>
            <a:r>
              <a:rPr dirty="0" sz="2200" spc="-5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community</a:t>
            </a:r>
            <a:r>
              <a:rPr dirty="0" sz="2200" spc="-6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members</a:t>
            </a:r>
            <a:r>
              <a:rPr dirty="0" sz="2200" spc="-7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and</a:t>
            </a:r>
            <a:r>
              <a:rPr dirty="0" sz="2200" spc="-60">
                <a:latin typeface="Segoe UI"/>
                <a:cs typeface="Segoe UI"/>
              </a:rPr>
              <a:t> </a:t>
            </a:r>
            <a:r>
              <a:rPr dirty="0" sz="2200" spc="-20">
                <a:latin typeface="Segoe UI"/>
                <a:cs typeface="Segoe UI"/>
              </a:rPr>
              <a:t>City </a:t>
            </a:r>
            <a:r>
              <a:rPr dirty="0" sz="2200">
                <a:latin typeface="Segoe UI"/>
                <a:cs typeface="Segoe UI"/>
              </a:rPr>
              <a:t>leaders</a:t>
            </a:r>
            <a:r>
              <a:rPr dirty="0" sz="2200" spc="-5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to</a:t>
            </a:r>
            <a:r>
              <a:rPr dirty="0" sz="2200" spc="-55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determine</a:t>
            </a:r>
            <a:r>
              <a:rPr dirty="0" sz="2200" spc="-55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what</a:t>
            </a:r>
            <a:r>
              <a:rPr dirty="0" sz="2200" spc="-4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is</a:t>
            </a:r>
            <a:r>
              <a:rPr dirty="0" sz="2200" spc="-50">
                <a:latin typeface="Segoe UI"/>
                <a:cs typeface="Segoe UI"/>
              </a:rPr>
              <a:t> </a:t>
            </a:r>
            <a:r>
              <a:rPr dirty="0" sz="2200" spc="-10">
                <a:latin typeface="Segoe UI"/>
                <a:cs typeface="Segoe UI"/>
              </a:rPr>
              <a:t>important </a:t>
            </a:r>
            <a:r>
              <a:rPr dirty="0" sz="2200">
                <a:latin typeface="Segoe UI"/>
                <a:cs typeface="Segoe UI"/>
              </a:rPr>
              <a:t>for</a:t>
            </a:r>
            <a:r>
              <a:rPr dirty="0" sz="2200" spc="-6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future</a:t>
            </a:r>
            <a:r>
              <a:rPr dirty="0" sz="2200" spc="-55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success</a:t>
            </a:r>
            <a:r>
              <a:rPr dirty="0" sz="2200" spc="-6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by</a:t>
            </a:r>
            <a:r>
              <a:rPr dirty="0" sz="2200" spc="-60">
                <a:latin typeface="Segoe UI"/>
                <a:cs typeface="Segoe UI"/>
              </a:rPr>
              <a:t> </a:t>
            </a:r>
            <a:r>
              <a:rPr dirty="0" sz="2200" spc="-10">
                <a:latin typeface="Segoe UI"/>
                <a:cs typeface="Segoe UI"/>
              </a:rPr>
              <a:t>identifying </a:t>
            </a:r>
            <a:r>
              <a:rPr dirty="0" sz="2200">
                <a:latin typeface="Segoe UI"/>
                <a:cs typeface="Segoe UI"/>
              </a:rPr>
              <a:t>opportunities</a:t>
            </a:r>
            <a:r>
              <a:rPr dirty="0" sz="2200" spc="-65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to</a:t>
            </a:r>
            <a:r>
              <a:rPr dirty="0" sz="2200" spc="-9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implement</a:t>
            </a:r>
            <a:r>
              <a:rPr dirty="0" sz="2200" spc="-70">
                <a:latin typeface="Segoe UI"/>
                <a:cs typeface="Segoe UI"/>
              </a:rPr>
              <a:t> </a:t>
            </a:r>
            <a:r>
              <a:rPr dirty="0" sz="2200" spc="-25">
                <a:latin typeface="Segoe UI"/>
                <a:cs typeface="Segoe UI"/>
              </a:rPr>
              <a:t>new </a:t>
            </a:r>
            <a:r>
              <a:rPr dirty="0" sz="2200" spc="-10">
                <a:latin typeface="Segoe UI"/>
                <a:cs typeface="Segoe UI"/>
              </a:rPr>
              <a:t>initiatives.</a:t>
            </a:r>
            <a:endParaRPr sz="22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50">
              <a:latin typeface="Segoe UI"/>
              <a:cs typeface="Segoe UI"/>
            </a:endParaRPr>
          </a:p>
          <a:p>
            <a:pPr marL="12700" marR="160655">
              <a:lnSpc>
                <a:spcPct val="100000"/>
              </a:lnSpc>
            </a:pPr>
            <a:r>
              <a:rPr dirty="0" sz="2200">
                <a:latin typeface="Segoe UI"/>
                <a:cs typeface="Segoe UI"/>
              </a:rPr>
              <a:t>The</a:t>
            </a:r>
            <a:r>
              <a:rPr dirty="0" sz="2200" spc="-5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opportunities</a:t>
            </a:r>
            <a:r>
              <a:rPr dirty="0" sz="2200" spc="-25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are</a:t>
            </a:r>
            <a:r>
              <a:rPr dirty="0" sz="2200" spc="-65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supported</a:t>
            </a:r>
            <a:r>
              <a:rPr dirty="0" sz="2200" spc="-55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by</a:t>
            </a:r>
            <a:r>
              <a:rPr dirty="0" sz="2200" spc="-65">
                <a:latin typeface="Segoe UI"/>
                <a:cs typeface="Segoe UI"/>
              </a:rPr>
              <a:t> </a:t>
            </a:r>
            <a:r>
              <a:rPr dirty="0" sz="2200" spc="-50">
                <a:latin typeface="Segoe UI"/>
                <a:cs typeface="Segoe UI"/>
              </a:rPr>
              <a:t>a </a:t>
            </a:r>
            <a:r>
              <a:rPr dirty="0" sz="2200">
                <a:latin typeface="Segoe UI"/>
                <a:cs typeface="Segoe UI"/>
              </a:rPr>
              <a:t>vision,</a:t>
            </a:r>
            <a:r>
              <a:rPr dirty="0" sz="2200" spc="-11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mission,</a:t>
            </a:r>
            <a:r>
              <a:rPr dirty="0" sz="2200" spc="-9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organizational</a:t>
            </a:r>
            <a:r>
              <a:rPr dirty="0" sz="2200" spc="-75">
                <a:latin typeface="Segoe UI"/>
                <a:cs typeface="Segoe UI"/>
              </a:rPr>
              <a:t> </a:t>
            </a:r>
            <a:r>
              <a:rPr dirty="0" sz="2200" spc="-10">
                <a:latin typeface="Segoe UI"/>
                <a:cs typeface="Segoe UI"/>
              </a:rPr>
              <a:t>values, </a:t>
            </a:r>
            <a:r>
              <a:rPr dirty="0" sz="2200">
                <a:latin typeface="Segoe UI"/>
                <a:cs typeface="Segoe UI"/>
              </a:rPr>
              <a:t>and</a:t>
            </a:r>
            <a:r>
              <a:rPr dirty="0" sz="2200" spc="-5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goals</a:t>
            </a:r>
            <a:r>
              <a:rPr dirty="0" sz="2200" spc="-4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that</a:t>
            </a:r>
            <a:r>
              <a:rPr dirty="0" sz="2200" spc="-4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focus</a:t>
            </a:r>
            <a:r>
              <a:rPr dirty="0" sz="2200" spc="-5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Council</a:t>
            </a:r>
            <a:r>
              <a:rPr dirty="0" sz="2200" spc="-45">
                <a:latin typeface="Segoe UI"/>
                <a:cs typeface="Segoe UI"/>
              </a:rPr>
              <a:t> </a:t>
            </a:r>
            <a:r>
              <a:rPr dirty="0" sz="2200" spc="-25">
                <a:latin typeface="Segoe UI"/>
                <a:cs typeface="Segoe UI"/>
              </a:rPr>
              <a:t>and </a:t>
            </a:r>
            <a:r>
              <a:rPr dirty="0" sz="2200">
                <a:latin typeface="Segoe UI"/>
                <a:cs typeface="Segoe UI"/>
              </a:rPr>
              <a:t>staff’s</a:t>
            </a:r>
            <a:r>
              <a:rPr dirty="0" sz="2200" spc="-6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collective</a:t>
            </a:r>
            <a:r>
              <a:rPr dirty="0" sz="2200" spc="-65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efforts</a:t>
            </a:r>
            <a:r>
              <a:rPr dirty="0" sz="2200" spc="-65">
                <a:latin typeface="Segoe UI"/>
                <a:cs typeface="Segoe UI"/>
              </a:rPr>
              <a:t> </a:t>
            </a:r>
            <a:r>
              <a:rPr dirty="0" sz="2200" spc="-10">
                <a:latin typeface="Segoe UI"/>
                <a:cs typeface="Segoe UI"/>
              </a:rPr>
              <a:t>thoughtfully </a:t>
            </a:r>
            <a:r>
              <a:rPr dirty="0" sz="2200">
                <a:latin typeface="Segoe UI"/>
                <a:cs typeface="Segoe UI"/>
              </a:rPr>
              <a:t>and</a:t>
            </a:r>
            <a:r>
              <a:rPr dirty="0" sz="2200" spc="-45">
                <a:latin typeface="Segoe UI"/>
                <a:cs typeface="Segoe UI"/>
              </a:rPr>
              <a:t> </a:t>
            </a:r>
            <a:r>
              <a:rPr dirty="0" sz="2200" spc="-20">
                <a:latin typeface="Segoe UI"/>
                <a:cs typeface="Segoe UI"/>
              </a:rPr>
              <a:t>transparently.</a:t>
            </a:r>
            <a:r>
              <a:rPr dirty="0" sz="2200" spc="-5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This</a:t>
            </a:r>
            <a:r>
              <a:rPr dirty="0" sz="2200" spc="-45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document</a:t>
            </a:r>
            <a:r>
              <a:rPr dirty="0" sz="2200" spc="-40">
                <a:latin typeface="Segoe UI"/>
                <a:cs typeface="Segoe UI"/>
              </a:rPr>
              <a:t> </a:t>
            </a:r>
            <a:r>
              <a:rPr dirty="0" sz="2200" spc="-25">
                <a:latin typeface="Segoe UI"/>
                <a:cs typeface="Segoe UI"/>
              </a:rPr>
              <a:t>is </a:t>
            </a:r>
            <a:r>
              <a:rPr dirty="0" sz="2200">
                <a:latin typeface="Segoe UI"/>
                <a:cs typeface="Segoe UI"/>
              </a:rPr>
              <a:t>the</a:t>
            </a:r>
            <a:r>
              <a:rPr dirty="0" sz="2200" spc="-65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result</a:t>
            </a:r>
            <a:r>
              <a:rPr dirty="0" sz="2200" spc="-6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of</a:t>
            </a:r>
            <a:r>
              <a:rPr dirty="0" sz="2200" spc="-7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an</a:t>
            </a:r>
            <a:r>
              <a:rPr dirty="0" sz="2200" spc="-6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extensive</a:t>
            </a:r>
            <a:r>
              <a:rPr dirty="0" sz="2200" spc="-65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process</a:t>
            </a:r>
            <a:r>
              <a:rPr dirty="0" sz="2200" spc="-90">
                <a:latin typeface="Segoe UI"/>
                <a:cs typeface="Segoe UI"/>
              </a:rPr>
              <a:t> </a:t>
            </a:r>
            <a:r>
              <a:rPr dirty="0" sz="2200" spc="-20">
                <a:latin typeface="Segoe UI"/>
                <a:cs typeface="Segoe UI"/>
              </a:rPr>
              <a:t>that </a:t>
            </a:r>
            <a:r>
              <a:rPr dirty="0" sz="2200">
                <a:latin typeface="Segoe UI"/>
                <a:cs typeface="Segoe UI"/>
              </a:rPr>
              <a:t>engaged</a:t>
            </a:r>
            <a:r>
              <a:rPr dirty="0" sz="2200" spc="-55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the</a:t>
            </a:r>
            <a:r>
              <a:rPr dirty="0" sz="2200" spc="-65">
                <a:latin typeface="Segoe UI"/>
                <a:cs typeface="Segoe UI"/>
              </a:rPr>
              <a:t> </a:t>
            </a:r>
            <a:r>
              <a:rPr dirty="0" sz="2200" spc="-10">
                <a:latin typeface="Segoe UI"/>
                <a:cs typeface="Segoe UI"/>
              </a:rPr>
              <a:t>community,</a:t>
            </a:r>
            <a:r>
              <a:rPr dirty="0" sz="2200" spc="-65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City</a:t>
            </a:r>
            <a:r>
              <a:rPr dirty="0" sz="2200" spc="-60">
                <a:latin typeface="Segoe UI"/>
                <a:cs typeface="Segoe UI"/>
              </a:rPr>
              <a:t> </a:t>
            </a:r>
            <a:r>
              <a:rPr dirty="0" sz="2200" spc="-10">
                <a:latin typeface="Segoe UI"/>
                <a:cs typeface="Segoe UI"/>
              </a:rPr>
              <a:t>leaders, </a:t>
            </a:r>
            <a:r>
              <a:rPr dirty="0" sz="2200">
                <a:latin typeface="Segoe UI"/>
                <a:cs typeface="Segoe UI"/>
              </a:rPr>
              <a:t>and</a:t>
            </a:r>
            <a:r>
              <a:rPr dirty="0" sz="2200" spc="-45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staff</a:t>
            </a:r>
            <a:r>
              <a:rPr dirty="0" sz="2200" spc="-4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to</a:t>
            </a:r>
            <a:r>
              <a:rPr dirty="0" sz="2200" spc="-5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develop</a:t>
            </a:r>
            <a:r>
              <a:rPr dirty="0" sz="2200" spc="-65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this</a:t>
            </a:r>
            <a:r>
              <a:rPr dirty="0" sz="2200" spc="-25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policy</a:t>
            </a:r>
            <a:r>
              <a:rPr dirty="0" sz="2200" spc="-55">
                <a:latin typeface="Segoe UI"/>
                <a:cs typeface="Segoe UI"/>
              </a:rPr>
              <a:t> </a:t>
            </a:r>
            <a:r>
              <a:rPr dirty="0" sz="2200" spc="-25">
                <a:latin typeface="Segoe UI"/>
                <a:cs typeface="Segoe UI"/>
              </a:rPr>
              <a:t>and</a:t>
            </a:r>
            <a:endParaRPr sz="22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200">
                <a:latin typeface="Segoe UI"/>
                <a:cs typeface="Segoe UI"/>
              </a:rPr>
              <a:t>decision‐making</a:t>
            </a:r>
            <a:r>
              <a:rPr dirty="0" sz="2200" spc="-8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framework</a:t>
            </a:r>
            <a:r>
              <a:rPr dirty="0" sz="2200" spc="-11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for</a:t>
            </a:r>
            <a:r>
              <a:rPr dirty="0" sz="2200" spc="-110">
                <a:latin typeface="Segoe UI"/>
                <a:cs typeface="Segoe UI"/>
              </a:rPr>
              <a:t> </a:t>
            </a:r>
            <a:r>
              <a:rPr dirty="0" sz="2200" spc="-25">
                <a:latin typeface="Segoe UI"/>
                <a:cs typeface="Segoe UI"/>
              </a:rPr>
              <a:t>the</a:t>
            </a:r>
            <a:endParaRPr sz="22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200" spc="-10">
                <a:latin typeface="Segoe UI"/>
                <a:cs typeface="Segoe UI"/>
              </a:rPr>
              <a:t>future.</a:t>
            </a:r>
            <a:endParaRPr sz="22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470399"/>
            <a:ext cx="11785599" cy="238759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920232" y="6538061"/>
            <a:ext cx="217804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5">
                <a:solidFill>
                  <a:srgbClr val="888888"/>
                </a:solidFill>
                <a:latin typeface="Calibri"/>
                <a:cs typeface="Calibri"/>
              </a:rPr>
              <a:t>11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308847" cy="62103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470399"/>
            <a:ext cx="11785599" cy="238759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73608" y="1815083"/>
            <a:ext cx="10892155" cy="605155"/>
          </a:xfrm>
          <a:prstGeom prst="rect">
            <a:avLst/>
          </a:prstGeom>
          <a:solidFill>
            <a:srgbClr val="C5D9F0"/>
          </a:solidFill>
          <a:ln w="9144">
            <a:solidFill>
              <a:srgbClr val="17375E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32080">
              <a:lnSpc>
                <a:spcPts val="4645"/>
              </a:lnSpc>
            </a:pPr>
            <a:r>
              <a:rPr dirty="0" sz="4200" b="1">
                <a:solidFill>
                  <a:srgbClr val="252525"/>
                </a:solidFill>
                <a:latin typeface="Calibri"/>
                <a:cs typeface="Calibri"/>
              </a:rPr>
              <a:t>Master</a:t>
            </a:r>
            <a:r>
              <a:rPr dirty="0" sz="4200" spc="-60" b="1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4200" b="1">
                <a:solidFill>
                  <a:srgbClr val="252525"/>
                </a:solidFill>
                <a:latin typeface="Calibri"/>
                <a:cs typeface="Calibri"/>
              </a:rPr>
              <a:t>Plans:</a:t>
            </a:r>
            <a:r>
              <a:rPr dirty="0" sz="4200" spc="-100" b="1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Parks,</a:t>
            </a:r>
            <a:r>
              <a:rPr dirty="0" sz="2800" spc="-3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 spc="-30">
                <a:solidFill>
                  <a:srgbClr val="252525"/>
                </a:solidFill>
                <a:latin typeface="Calibri"/>
                <a:cs typeface="Calibri"/>
              </a:rPr>
              <a:t>Sewer,</a:t>
            </a:r>
            <a:r>
              <a:rPr dirty="0" sz="2800" spc="-5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Fire;</a:t>
            </a:r>
            <a:r>
              <a:rPr dirty="0" sz="2800" spc="-4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52525"/>
                </a:solidFill>
                <a:latin typeface="Calibri"/>
                <a:cs typeface="Calibri"/>
              </a:rPr>
              <a:t>department-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specific;</a:t>
            </a:r>
            <a:r>
              <a:rPr dirty="0" sz="2800" spc="-10">
                <a:solidFill>
                  <a:srgbClr val="252525"/>
                </a:solidFill>
                <a:latin typeface="Calibri"/>
                <a:cs typeface="Calibri"/>
              </a:rPr>
              <a:t> long-range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920232" y="6538061"/>
            <a:ext cx="217804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5">
                <a:solidFill>
                  <a:srgbClr val="888888"/>
                </a:solidFill>
                <a:latin typeface="Calibri"/>
                <a:cs typeface="Calibri"/>
              </a:rPr>
              <a:t>12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49223" y="134112"/>
            <a:ext cx="10894060" cy="672465"/>
          </a:xfrm>
          <a:prstGeom prst="rect"/>
          <a:solidFill>
            <a:srgbClr val="C5D9F0"/>
          </a:solidFill>
          <a:ln w="9144">
            <a:solidFill>
              <a:srgbClr val="17375E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6839">
              <a:lnSpc>
                <a:spcPts val="4910"/>
              </a:lnSpc>
            </a:pPr>
            <a:r>
              <a:rPr dirty="0" sz="4200" b="1">
                <a:solidFill>
                  <a:srgbClr val="252525"/>
                </a:solidFill>
                <a:latin typeface="Calibri"/>
                <a:cs typeface="Calibri"/>
              </a:rPr>
              <a:t>Strategic</a:t>
            </a:r>
            <a:r>
              <a:rPr dirty="0" sz="4200" spc="-55" b="1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4200" b="1">
                <a:solidFill>
                  <a:srgbClr val="252525"/>
                </a:solidFill>
                <a:latin typeface="Calibri"/>
                <a:cs typeface="Calibri"/>
              </a:rPr>
              <a:t>Plan:</a:t>
            </a:r>
            <a:r>
              <a:rPr dirty="0" sz="4200" spc="-45" b="1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dirty="0" sz="2800" spc="-3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10-year</a:t>
            </a:r>
            <a:r>
              <a:rPr dirty="0" sz="2800" spc="-1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plan</a:t>
            </a:r>
            <a:r>
              <a:rPr dirty="0" sz="2800" spc="-2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dirty="0" sz="2800" spc="-3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chart the</a:t>
            </a:r>
            <a:r>
              <a:rPr dirty="0" sz="2800" spc="-2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direction</a:t>
            </a:r>
            <a:r>
              <a:rPr dirty="0" sz="28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dirty="0" sz="2800" spc="-3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dirty="0" sz="2800" spc="-1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52525"/>
                </a:solidFill>
                <a:latin typeface="Calibri"/>
                <a:cs typeface="Calibri"/>
              </a:rPr>
              <a:t>County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644461" y="3223069"/>
            <a:ext cx="10903585" cy="1079500"/>
            <a:chOff x="644461" y="3223069"/>
            <a:chExt cx="10903585" cy="1079500"/>
          </a:xfrm>
        </p:grpSpPr>
        <p:sp>
          <p:nvSpPr>
            <p:cNvPr id="7" name="object 7" descr=""/>
            <p:cNvSpPr/>
            <p:nvPr/>
          </p:nvSpPr>
          <p:spPr>
            <a:xfrm>
              <a:off x="649223" y="3227832"/>
              <a:ext cx="10894060" cy="1069975"/>
            </a:xfrm>
            <a:custGeom>
              <a:avLst/>
              <a:gdLst/>
              <a:ahLst/>
              <a:cxnLst/>
              <a:rect l="l" t="t" r="r" b="b"/>
              <a:pathLst>
                <a:path w="10894060" h="1069975">
                  <a:moveTo>
                    <a:pt x="10893552" y="0"/>
                  </a:moveTo>
                  <a:lnTo>
                    <a:pt x="0" y="0"/>
                  </a:lnTo>
                  <a:lnTo>
                    <a:pt x="0" y="1069847"/>
                  </a:lnTo>
                  <a:lnTo>
                    <a:pt x="10893552" y="1069847"/>
                  </a:lnTo>
                  <a:lnTo>
                    <a:pt x="10893552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49223" y="3227832"/>
              <a:ext cx="10894060" cy="1069975"/>
            </a:xfrm>
            <a:custGeom>
              <a:avLst/>
              <a:gdLst/>
              <a:ahLst/>
              <a:cxnLst/>
              <a:rect l="l" t="t" r="r" b="b"/>
              <a:pathLst>
                <a:path w="10894060" h="1069975">
                  <a:moveTo>
                    <a:pt x="0" y="1069847"/>
                  </a:moveTo>
                  <a:lnTo>
                    <a:pt x="10893552" y="1069847"/>
                  </a:lnTo>
                  <a:lnTo>
                    <a:pt x="10893552" y="0"/>
                  </a:lnTo>
                  <a:lnTo>
                    <a:pt x="0" y="0"/>
                  </a:lnTo>
                  <a:lnTo>
                    <a:pt x="0" y="1069847"/>
                  </a:lnTo>
                  <a:close/>
                </a:path>
              </a:pathLst>
            </a:custGeom>
            <a:ln w="9144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 descr=""/>
          <p:cNvGrpSpPr/>
          <p:nvPr/>
        </p:nvGrpSpPr>
        <p:grpSpPr>
          <a:xfrm>
            <a:off x="586549" y="5172265"/>
            <a:ext cx="10968990" cy="1422400"/>
            <a:chOff x="586549" y="5172265"/>
            <a:chExt cx="10968990" cy="1422400"/>
          </a:xfrm>
        </p:grpSpPr>
        <p:sp>
          <p:nvSpPr>
            <p:cNvPr id="10" name="object 10" descr=""/>
            <p:cNvSpPr/>
            <p:nvPr/>
          </p:nvSpPr>
          <p:spPr>
            <a:xfrm>
              <a:off x="591312" y="5177028"/>
              <a:ext cx="10959465" cy="1412875"/>
            </a:xfrm>
            <a:custGeom>
              <a:avLst/>
              <a:gdLst/>
              <a:ahLst/>
              <a:cxnLst/>
              <a:rect l="l" t="t" r="r" b="b"/>
              <a:pathLst>
                <a:path w="10959465" h="1412875">
                  <a:moveTo>
                    <a:pt x="10959084" y="0"/>
                  </a:moveTo>
                  <a:lnTo>
                    <a:pt x="0" y="0"/>
                  </a:lnTo>
                  <a:lnTo>
                    <a:pt x="0" y="1412748"/>
                  </a:lnTo>
                  <a:lnTo>
                    <a:pt x="10959084" y="1412748"/>
                  </a:lnTo>
                  <a:lnTo>
                    <a:pt x="10959084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91312" y="5177028"/>
              <a:ext cx="10959465" cy="1412875"/>
            </a:xfrm>
            <a:custGeom>
              <a:avLst/>
              <a:gdLst/>
              <a:ahLst/>
              <a:cxnLst/>
              <a:rect l="l" t="t" r="r" b="b"/>
              <a:pathLst>
                <a:path w="10959465" h="1412875">
                  <a:moveTo>
                    <a:pt x="0" y="1412748"/>
                  </a:moveTo>
                  <a:lnTo>
                    <a:pt x="10959084" y="1412748"/>
                  </a:lnTo>
                  <a:lnTo>
                    <a:pt x="10959084" y="0"/>
                  </a:lnTo>
                  <a:lnTo>
                    <a:pt x="0" y="0"/>
                  </a:lnTo>
                  <a:lnTo>
                    <a:pt x="0" y="1412748"/>
                  </a:lnTo>
                  <a:close/>
                </a:path>
              </a:pathLst>
            </a:custGeom>
            <a:ln w="9144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728878" y="2251685"/>
            <a:ext cx="10362565" cy="2088514"/>
          </a:xfrm>
          <a:prstGeom prst="rect">
            <a:avLst/>
          </a:prstGeom>
        </p:spPr>
        <p:txBody>
          <a:bodyPr wrap="square" lIns="0" tIns="1955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dirty="0" u="sng" sz="2300" b="1" i="1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Maps:</a:t>
            </a:r>
            <a:r>
              <a:rPr dirty="0" u="sng" sz="2300" spc="-65" b="1" i="1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 </a:t>
            </a:r>
            <a:r>
              <a:rPr dirty="0" sz="2300" spc="-10" b="1" i="1">
                <a:solidFill>
                  <a:srgbClr val="4F6128"/>
                </a:solidFill>
                <a:latin typeface="Calibri"/>
                <a:cs typeface="Calibri"/>
              </a:rPr>
              <a:t>Guidance</a:t>
            </a:r>
            <a:r>
              <a:rPr dirty="0" sz="2300" spc="-70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b="1" i="1">
                <a:solidFill>
                  <a:srgbClr val="4F6128"/>
                </a:solidFill>
                <a:latin typeface="Calibri"/>
                <a:cs typeface="Calibri"/>
              </a:rPr>
              <a:t>we</a:t>
            </a:r>
            <a:r>
              <a:rPr dirty="0" sz="2300" spc="-60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b="1" i="1">
                <a:solidFill>
                  <a:srgbClr val="4F6128"/>
                </a:solidFill>
                <a:latin typeface="Calibri"/>
                <a:cs typeface="Calibri"/>
              </a:rPr>
              <a:t>need</a:t>
            </a:r>
            <a:r>
              <a:rPr dirty="0" sz="2300" spc="-70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b="1" i="1">
                <a:solidFill>
                  <a:srgbClr val="4F6128"/>
                </a:solidFill>
                <a:latin typeface="Calibri"/>
                <a:cs typeface="Calibri"/>
              </a:rPr>
              <a:t>to</a:t>
            </a:r>
            <a:r>
              <a:rPr dirty="0" sz="2300" spc="-50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b="1" i="1">
                <a:solidFill>
                  <a:srgbClr val="4F6128"/>
                </a:solidFill>
                <a:latin typeface="Calibri"/>
                <a:cs typeface="Calibri"/>
              </a:rPr>
              <a:t>get</a:t>
            </a:r>
            <a:r>
              <a:rPr dirty="0" sz="2300" spc="-55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spc="-10" b="1" i="1">
                <a:solidFill>
                  <a:srgbClr val="4F6128"/>
                </a:solidFill>
                <a:latin typeface="Calibri"/>
                <a:cs typeface="Calibri"/>
              </a:rPr>
              <a:t>there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00">
              <a:latin typeface="Calibri"/>
              <a:cs typeface="Calibri"/>
            </a:endParaRPr>
          </a:p>
          <a:p>
            <a:pPr marL="36830">
              <a:lnSpc>
                <a:spcPct val="100000"/>
              </a:lnSpc>
            </a:pPr>
            <a:r>
              <a:rPr dirty="0" sz="4200" spc="-45" b="1">
                <a:solidFill>
                  <a:srgbClr val="252525"/>
                </a:solidFill>
                <a:latin typeface="Calibri"/>
                <a:cs typeface="Calibri"/>
              </a:rPr>
              <a:t>C.I.P.:</a:t>
            </a:r>
            <a:r>
              <a:rPr dirty="0" sz="4200" spc="-75" b="1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52525"/>
                </a:solidFill>
                <a:latin typeface="Calibri"/>
                <a:cs typeface="Calibri"/>
              </a:rPr>
              <a:t>multi-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year</a:t>
            </a:r>
            <a:r>
              <a:rPr dirty="0" sz="2800" spc="-3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planning</a:t>
            </a:r>
            <a:r>
              <a:rPr dirty="0" sz="2800" spc="-2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instrument</a:t>
            </a:r>
            <a:r>
              <a:rPr dirty="0" sz="2800" spc="-1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dirty="0" sz="2800" spc="-5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fund</a:t>
            </a:r>
            <a:r>
              <a:rPr dirty="0" sz="2800" spc="-2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capital</a:t>
            </a:r>
            <a:r>
              <a:rPr dirty="0" sz="2800" spc="-2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52525"/>
                </a:solidFill>
                <a:latin typeface="Calibri"/>
                <a:cs typeface="Calibri"/>
              </a:rPr>
              <a:t>purchases</a:t>
            </a:r>
            <a:endParaRPr sz="2800">
              <a:latin typeface="Calibri"/>
              <a:cs typeface="Calibri"/>
            </a:endParaRPr>
          </a:p>
          <a:p>
            <a:pPr marL="36830">
              <a:lnSpc>
                <a:spcPct val="100000"/>
              </a:lnSpc>
              <a:spcBef>
                <a:spcPts val="90"/>
              </a:spcBef>
            </a:pPr>
            <a:r>
              <a:rPr dirty="0" sz="3500" b="1">
                <a:solidFill>
                  <a:srgbClr val="252525"/>
                </a:solidFill>
                <a:latin typeface="Calibri"/>
                <a:cs typeface="Calibri"/>
              </a:rPr>
              <a:t>Operating</a:t>
            </a:r>
            <a:r>
              <a:rPr dirty="0" sz="3500" spc="-80" b="1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500" b="1">
                <a:solidFill>
                  <a:srgbClr val="252525"/>
                </a:solidFill>
                <a:latin typeface="Calibri"/>
                <a:cs typeface="Calibri"/>
              </a:rPr>
              <a:t>Budget:</a:t>
            </a:r>
            <a:r>
              <a:rPr dirty="0" sz="3500" spc="-55" b="1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annual</a:t>
            </a:r>
            <a:r>
              <a:rPr dirty="0" sz="2800" spc="-2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planning</a:t>
            </a:r>
            <a:r>
              <a:rPr dirty="0" sz="28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instrument</a:t>
            </a:r>
            <a:r>
              <a:rPr dirty="0" sz="2800" spc="-3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dirty="0" sz="2800" spc="-5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fund</a:t>
            </a:r>
            <a:r>
              <a:rPr dirty="0" sz="2800" spc="-2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52525"/>
                </a:solidFill>
                <a:latin typeface="Calibri"/>
                <a:cs typeface="Calibri"/>
              </a:rPr>
              <a:t>operations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56640" y="4299330"/>
            <a:ext cx="10377805" cy="22650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99060">
              <a:lnSpc>
                <a:spcPct val="100000"/>
              </a:lnSpc>
              <a:spcBef>
                <a:spcPts val="90"/>
              </a:spcBef>
            </a:pPr>
            <a:r>
              <a:rPr dirty="0" u="sng" sz="2300" b="1" i="1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Money:</a:t>
            </a:r>
            <a:r>
              <a:rPr dirty="0" u="sng" sz="2300" spc="-90" b="1" i="1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 </a:t>
            </a:r>
            <a:r>
              <a:rPr dirty="0" sz="2300" b="1" i="1">
                <a:solidFill>
                  <a:srgbClr val="4F6128"/>
                </a:solidFill>
                <a:latin typeface="Calibri"/>
                <a:cs typeface="Calibri"/>
              </a:rPr>
              <a:t>How</a:t>
            </a:r>
            <a:r>
              <a:rPr dirty="0" sz="2300" spc="-80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b="1" i="1">
                <a:solidFill>
                  <a:srgbClr val="4F6128"/>
                </a:solidFill>
                <a:latin typeface="Calibri"/>
                <a:cs typeface="Calibri"/>
              </a:rPr>
              <a:t>it’s</a:t>
            </a:r>
            <a:r>
              <a:rPr dirty="0" sz="2300" spc="-80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spc="-10" b="1" i="1">
                <a:solidFill>
                  <a:srgbClr val="4F6128"/>
                </a:solidFill>
                <a:latin typeface="Calibri"/>
                <a:cs typeface="Calibri"/>
              </a:rPr>
              <a:t>funded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000">
              <a:latin typeface="Calibri"/>
              <a:cs typeface="Calibri"/>
            </a:endParaRPr>
          </a:p>
          <a:p>
            <a:pPr marL="50800" marR="43180">
              <a:lnSpc>
                <a:spcPct val="95100"/>
              </a:lnSpc>
              <a:tabLst>
                <a:tab pos="2351405" algn="l"/>
              </a:tabLst>
            </a:pPr>
            <a:r>
              <a:rPr dirty="0" sz="4200" b="1">
                <a:solidFill>
                  <a:srgbClr val="252525"/>
                </a:solidFill>
                <a:latin typeface="Calibri"/>
                <a:cs typeface="Calibri"/>
              </a:rPr>
              <a:t>Annual</a:t>
            </a:r>
            <a:r>
              <a:rPr dirty="0" sz="4200" spc="-40" b="1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4200" b="1">
                <a:solidFill>
                  <a:srgbClr val="252525"/>
                </a:solidFill>
                <a:latin typeface="Calibri"/>
                <a:cs typeface="Calibri"/>
              </a:rPr>
              <a:t>Work</a:t>
            </a:r>
            <a:r>
              <a:rPr dirty="0" sz="4200" spc="-40" b="1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4200" b="1">
                <a:solidFill>
                  <a:srgbClr val="252525"/>
                </a:solidFill>
                <a:latin typeface="Calibri"/>
                <a:cs typeface="Calibri"/>
              </a:rPr>
              <a:t>Plan:</a:t>
            </a:r>
            <a:r>
              <a:rPr dirty="0" sz="4200" spc="-50" b="1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dirty="0" sz="2800" spc="-2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tool</a:t>
            </a:r>
            <a:r>
              <a:rPr dirty="0" sz="2800" spc="-2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used</a:t>
            </a:r>
            <a:r>
              <a:rPr dirty="0" sz="2800" spc="-3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dirty="0" sz="2800" spc="-3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chart the</a:t>
            </a:r>
            <a:r>
              <a:rPr dirty="0" sz="2800" spc="-2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steps</a:t>
            </a:r>
            <a:r>
              <a:rPr dirty="0" sz="2800" spc="-2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needed</a:t>
            </a:r>
            <a:r>
              <a:rPr dirty="0" sz="2800" spc="-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252525"/>
                </a:solidFill>
                <a:latin typeface="Calibri"/>
                <a:cs typeface="Calibri"/>
              </a:rPr>
              <a:t>in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order</a:t>
            </a:r>
            <a:r>
              <a:rPr dirty="0" sz="2800" spc="-4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dirty="0" sz="2800" spc="-4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fulfill</a:t>
            </a:r>
            <a:r>
              <a:rPr dirty="0" sz="2800" spc="-2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52525"/>
                </a:solidFill>
                <a:latin typeface="Calibri"/>
                <a:cs typeface="Calibri"/>
              </a:rPr>
              <a:t>longer-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range</a:t>
            </a:r>
            <a:r>
              <a:rPr dirty="0" sz="2800" spc="-3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plans</a:t>
            </a:r>
            <a:r>
              <a:rPr dirty="0" sz="2800" spc="-4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(above)</a:t>
            </a:r>
            <a:r>
              <a:rPr dirty="0" sz="2800" spc="-2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dirty="0" sz="2800" spc="-3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provide</a:t>
            </a:r>
            <a:r>
              <a:rPr dirty="0" sz="2800" spc="-2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focus</a:t>
            </a:r>
            <a:r>
              <a:rPr dirty="0" sz="2800" spc="-2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for</a:t>
            </a:r>
            <a:r>
              <a:rPr dirty="0" sz="2800" spc="-3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252525"/>
                </a:solidFill>
                <a:latin typeface="Calibri"/>
                <a:cs typeface="Calibri"/>
              </a:rPr>
              <a:t>day-</a:t>
            </a:r>
            <a:r>
              <a:rPr dirty="0" sz="2800" spc="-25">
                <a:solidFill>
                  <a:srgbClr val="252525"/>
                </a:solidFill>
                <a:latin typeface="Calibri"/>
                <a:cs typeface="Calibri"/>
              </a:rPr>
              <a:t>to- </a:t>
            </a:r>
            <a:r>
              <a:rPr dirty="0" baseline="-9920" sz="4200">
                <a:solidFill>
                  <a:srgbClr val="252525"/>
                </a:solidFill>
                <a:latin typeface="Calibri"/>
                <a:cs typeface="Calibri"/>
              </a:rPr>
              <a:t>day</a:t>
            </a:r>
            <a:r>
              <a:rPr dirty="0" baseline="-9920" sz="4200" spc="-7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baseline="-9920" sz="4200" spc="-15">
                <a:solidFill>
                  <a:srgbClr val="252525"/>
                </a:solidFill>
                <a:latin typeface="Calibri"/>
                <a:cs typeface="Calibri"/>
              </a:rPr>
              <a:t>operations</a:t>
            </a:r>
            <a:r>
              <a:rPr dirty="0" baseline="-9920" sz="4200">
                <a:solidFill>
                  <a:srgbClr val="252525"/>
                </a:solidFill>
                <a:latin typeface="Calibri"/>
                <a:cs typeface="Calibri"/>
              </a:rPr>
              <a:t>	</a:t>
            </a:r>
            <a:r>
              <a:rPr dirty="0" u="sng" sz="2300" b="1" i="1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Steps:</a:t>
            </a:r>
            <a:r>
              <a:rPr dirty="0" sz="2300" spc="-65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b="1" i="1">
                <a:solidFill>
                  <a:srgbClr val="4F6128"/>
                </a:solidFill>
                <a:latin typeface="Calibri"/>
                <a:cs typeface="Calibri"/>
              </a:rPr>
              <a:t>The</a:t>
            </a:r>
            <a:r>
              <a:rPr dirty="0" sz="2300" spc="-60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b="1" i="1">
                <a:solidFill>
                  <a:srgbClr val="4F6128"/>
                </a:solidFill>
                <a:latin typeface="Calibri"/>
                <a:cs typeface="Calibri"/>
              </a:rPr>
              <a:t>actions</a:t>
            </a:r>
            <a:r>
              <a:rPr dirty="0" sz="2300" spc="-65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b="1" i="1">
                <a:solidFill>
                  <a:srgbClr val="4F6128"/>
                </a:solidFill>
                <a:latin typeface="Calibri"/>
                <a:cs typeface="Calibri"/>
              </a:rPr>
              <a:t>we</a:t>
            </a:r>
            <a:r>
              <a:rPr dirty="0" sz="2300" spc="-60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spc="-10" b="1" i="1">
                <a:solidFill>
                  <a:srgbClr val="4F6128"/>
                </a:solidFill>
                <a:latin typeface="Calibri"/>
                <a:cs typeface="Calibri"/>
              </a:rPr>
              <a:t>take</a:t>
            </a:r>
            <a:r>
              <a:rPr dirty="0" sz="2300" spc="-75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b="1" i="1">
                <a:solidFill>
                  <a:srgbClr val="4F6128"/>
                </a:solidFill>
                <a:latin typeface="Calibri"/>
                <a:cs typeface="Calibri"/>
              </a:rPr>
              <a:t>to</a:t>
            </a:r>
            <a:r>
              <a:rPr dirty="0" sz="2300" spc="-50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b="1" i="1">
                <a:solidFill>
                  <a:srgbClr val="4F6128"/>
                </a:solidFill>
                <a:latin typeface="Calibri"/>
                <a:cs typeface="Calibri"/>
              </a:rPr>
              <a:t>get</a:t>
            </a:r>
            <a:r>
              <a:rPr dirty="0" sz="2300" spc="-65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b="1" i="1">
                <a:solidFill>
                  <a:srgbClr val="4F6128"/>
                </a:solidFill>
                <a:latin typeface="Calibri"/>
                <a:cs typeface="Calibri"/>
              </a:rPr>
              <a:t>to</a:t>
            </a:r>
            <a:r>
              <a:rPr dirty="0" sz="2300" spc="-60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b="1" i="1">
                <a:solidFill>
                  <a:srgbClr val="4F6128"/>
                </a:solidFill>
                <a:latin typeface="Calibri"/>
                <a:cs typeface="Calibri"/>
              </a:rPr>
              <a:t>our</a:t>
            </a:r>
            <a:r>
              <a:rPr dirty="0" sz="2300" spc="-60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spc="-10" b="1" i="1">
                <a:solidFill>
                  <a:srgbClr val="4F6128"/>
                </a:solidFill>
                <a:latin typeface="Calibri"/>
                <a:cs typeface="Calibri"/>
              </a:rPr>
              <a:t>destination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28878" y="821817"/>
            <a:ext cx="4161154" cy="3752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u="sng" sz="2300" spc="-10" b="1" i="1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Destination:</a:t>
            </a:r>
            <a:r>
              <a:rPr dirty="0" u="sng" sz="2300" spc="-70" b="1" i="1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 </a:t>
            </a:r>
            <a:r>
              <a:rPr dirty="0" sz="2300" b="1" i="1">
                <a:solidFill>
                  <a:srgbClr val="4F6128"/>
                </a:solidFill>
                <a:latin typeface="Calibri"/>
                <a:cs typeface="Calibri"/>
              </a:rPr>
              <a:t>Where</a:t>
            </a:r>
            <a:r>
              <a:rPr dirty="0" sz="2300" spc="-75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spc="-10" b="1" i="1">
                <a:solidFill>
                  <a:srgbClr val="4F6128"/>
                </a:solidFill>
                <a:latin typeface="Calibri"/>
                <a:cs typeface="Calibri"/>
              </a:rPr>
              <a:t>we’re</a:t>
            </a:r>
            <a:r>
              <a:rPr dirty="0" sz="2300" spc="-70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spc="-10" b="1" i="1">
                <a:solidFill>
                  <a:srgbClr val="4F6128"/>
                </a:solidFill>
                <a:latin typeface="Calibri"/>
                <a:cs typeface="Calibri"/>
              </a:rPr>
              <a:t>heading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5745479" y="2473451"/>
            <a:ext cx="702945" cy="765175"/>
            <a:chOff x="5745479" y="2473451"/>
            <a:chExt cx="702945" cy="765175"/>
          </a:xfrm>
        </p:grpSpPr>
        <p:sp>
          <p:nvSpPr>
            <p:cNvPr id="16" name="object 16" descr=""/>
            <p:cNvSpPr/>
            <p:nvPr/>
          </p:nvSpPr>
          <p:spPr>
            <a:xfrm>
              <a:off x="5758433" y="2486405"/>
              <a:ext cx="676910" cy="739140"/>
            </a:xfrm>
            <a:custGeom>
              <a:avLst/>
              <a:gdLst/>
              <a:ahLst/>
              <a:cxnLst/>
              <a:rect l="l" t="t" r="r" b="b"/>
              <a:pathLst>
                <a:path w="676910" h="739139">
                  <a:moveTo>
                    <a:pt x="507491" y="0"/>
                  </a:moveTo>
                  <a:lnTo>
                    <a:pt x="169163" y="0"/>
                  </a:lnTo>
                  <a:lnTo>
                    <a:pt x="169163" y="400812"/>
                  </a:lnTo>
                  <a:lnTo>
                    <a:pt x="0" y="400812"/>
                  </a:lnTo>
                  <a:lnTo>
                    <a:pt x="338327" y="739140"/>
                  </a:lnTo>
                  <a:lnTo>
                    <a:pt x="676655" y="400812"/>
                  </a:lnTo>
                  <a:lnTo>
                    <a:pt x="507491" y="400812"/>
                  </a:lnTo>
                  <a:lnTo>
                    <a:pt x="50749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758433" y="2486405"/>
              <a:ext cx="676910" cy="739140"/>
            </a:xfrm>
            <a:custGeom>
              <a:avLst/>
              <a:gdLst/>
              <a:ahLst/>
              <a:cxnLst/>
              <a:rect l="l" t="t" r="r" b="b"/>
              <a:pathLst>
                <a:path w="676910" h="739139">
                  <a:moveTo>
                    <a:pt x="0" y="400812"/>
                  </a:moveTo>
                  <a:lnTo>
                    <a:pt x="169163" y="400812"/>
                  </a:lnTo>
                  <a:lnTo>
                    <a:pt x="169163" y="0"/>
                  </a:lnTo>
                  <a:lnTo>
                    <a:pt x="507491" y="0"/>
                  </a:lnTo>
                  <a:lnTo>
                    <a:pt x="507491" y="400812"/>
                  </a:lnTo>
                  <a:lnTo>
                    <a:pt x="676655" y="400812"/>
                  </a:lnTo>
                  <a:lnTo>
                    <a:pt x="338327" y="739140"/>
                  </a:lnTo>
                  <a:lnTo>
                    <a:pt x="0" y="400812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 descr=""/>
          <p:cNvGrpSpPr/>
          <p:nvPr/>
        </p:nvGrpSpPr>
        <p:grpSpPr>
          <a:xfrm>
            <a:off x="5719571" y="992124"/>
            <a:ext cx="704215" cy="765175"/>
            <a:chOff x="5719571" y="992124"/>
            <a:chExt cx="704215" cy="765175"/>
          </a:xfrm>
        </p:grpSpPr>
        <p:sp>
          <p:nvSpPr>
            <p:cNvPr id="19" name="object 19" descr=""/>
            <p:cNvSpPr/>
            <p:nvPr/>
          </p:nvSpPr>
          <p:spPr>
            <a:xfrm>
              <a:off x="5732525" y="1005078"/>
              <a:ext cx="678180" cy="739140"/>
            </a:xfrm>
            <a:custGeom>
              <a:avLst/>
              <a:gdLst/>
              <a:ahLst/>
              <a:cxnLst/>
              <a:rect l="l" t="t" r="r" b="b"/>
              <a:pathLst>
                <a:path w="678179" h="739139">
                  <a:moveTo>
                    <a:pt x="508635" y="0"/>
                  </a:moveTo>
                  <a:lnTo>
                    <a:pt x="169545" y="0"/>
                  </a:lnTo>
                  <a:lnTo>
                    <a:pt x="169545" y="400050"/>
                  </a:lnTo>
                  <a:lnTo>
                    <a:pt x="0" y="400050"/>
                  </a:lnTo>
                  <a:lnTo>
                    <a:pt x="339089" y="739139"/>
                  </a:lnTo>
                  <a:lnTo>
                    <a:pt x="678179" y="400050"/>
                  </a:lnTo>
                  <a:lnTo>
                    <a:pt x="508635" y="400050"/>
                  </a:lnTo>
                  <a:lnTo>
                    <a:pt x="50863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732525" y="1005078"/>
              <a:ext cx="678180" cy="739140"/>
            </a:xfrm>
            <a:custGeom>
              <a:avLst/>
              <a:gdLst/>
              <a:ahLst/>
              <a:cxnLst/>
              <a:rect l="l" t="t" r="r" b="b"/>
              <a:pathLst>
                <a:path w="678179" h="739139">
                  <a:moveTo>
                    <a:pt x="0" y="400050"/>
                  </a:moveTo>
                  <a:lnTo>
                    <a:pt x="169545" y="400050"/>
                  </a:lnTo>
                  <a:lnTo>
                    <a:pt x="169545" y="0"/>
                  </a:lnTo>
                  <a:lnTo>
                    <a:pt x="508635" y="0"/>
                  </a:lnTo>
                  <a:lnTo>
                    <a:pt x="508635" y="400050"/>
                  </a:lnTo>
                  <a:lnTo>
                    <a:pt x="678179" y="400050"/>
                  </a:lnTo>
                  <a:lnTo>
                    <a:pt x="339089" y="739139"/>
                  </a:lnTo>
                  <a:lnTo>
                    <a:pt x="0" y="40005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 descr=""/>
          <p:cNvGrpSpPr/>
          <p:nvPr/>
        </p:nvGrpSpPr>
        <p:grpSpPr>
          <a:xfrm>
            <a:off x="5745479" y="4390644"/>
            <a:ext cx="702945" cy="767080"/>
            <a:chOff x="5745479" y="4390644"/>
            <a:chExt cx="702945" cy="767080"/>
          </a:xfrm>
        </p:grpSpPr>
        <p:sp>
          <p:nvSpPr>
            <p:cNvPr id="22" name="object 22" descr=""/>
            <p:cNvSpPr/>
            <p:nvPr/>
          </p:nvSpPr>
          <p:spPr>
            <a:xfrm>
              <a:off x="5758433" y="4403598"/>
              <a:ext cx="676910" cy="741045"/>
            </a:xfrm>
            <a:custGeom>
              <a:avLst/>
              <a:gdLst/>
              <a:ahLst/>
              <a:cxnLst/>
              <a:rect l="l" t="t" r="r" b="b"/>
              <a:pathLst>
                <a:path w="676910" h="741045">
                  <a:moveTo>
                    <a:pt x="507491" y="0"/>
                  </a:moveTo>
                  <a:lnTo>
                    <a:pt x="169163" y="0"/>
                  </a:lnTo>
                  <a:lnTo>
                    <a:pt x="169163" y="402335"/>
                  </a:lnTo>
                  <a:lnTo>
                    <a:pt x="0" y="402335"/>
                  </a:lnTo>
                  <a:lnTo>
                    <a:pt x="338327" y="740663"/>
                  </a:lnTo>
                  <a:lnTo>
                    <a:pt x="676655" y="402335"/>
                  </a:lnTo>
                  <a:lnTo>
                    <a:pt x="507491" y="402335"/>
                  </a:lnTo>
                  <a:lnTo>
                    <a:pt x="50749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758433" y="4403598"/>
              <a:ext cx="676910" cy="741045"/>
            </a:xfrm>
            <a:custGeom>
              <a:avLst/>
              <a:gdLst/>
              <a:ahLst/>
              <a:cxnLst/>
              <a:rect l="l" t="t" r="r" b="b"/>
              <a:pathLst>
                <a:path w="676910" h="741045">
                  <a:moveTo>
                    <a:pt x="0" y="402335"/>
                  </a:moveTo>
                  <a:lnTo>
                    <a:pt x="169163" y="402335"/>
                  </a:lnTo>
                  <a:lnTo>
                    <a:pt x="169163" y="0"/>
                  </a:lnTo>
                  <a:lnTo>
                    <a:pt x="507491" y="0"/>
                  </a:lnTo>
                  <a:lnTo>
                    <a:pt x="507491" y="402335"/>
                  </a:lnTo>
                  <a:lnTo>
                    <a:pt x="676655" y="402335"/>
                  </a:lnTo>
                  <a:lnTo>
                    <a:pt x="338327" y="740663"/>
                  </a:lnTo>
                  <a:lnTo>
                    <a:pt x="0" y="402335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470399"/>
            <a:ext cx="11785599" cy="238759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58368" y="1680972"/>
            <a:ext cx="10892155" cy="605155"/>
          </a:xfrm>
          <a:prstGeom prst="rect">
            <a:avLst/>
          </a:prstGeom>
          <a:solidFill>
            <a:srgbClr val="C5D9F0"/>
          </a:solidFill>
          <a:ln w="9144">
            <a:solidFill>
              <a:srgbClr val="17375E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31445">
              <a:lnSpc>
                <a:spcPts val="4645"/>
              </a:lnSpc>
            </a:pPr>
            <a:r>
              <a:rPr dirty="0" sz="4200" b="1">
                <a:solidFill>
                  <a:srgbClr val="252525"/>
                </a:solidFill>
                <a:latin typeface="Calibri"/>
                <a:cs typeface="Calibri"/>
              </a:rPr>
              <a:t>Master</a:t>
            </a:r>
            <a:r>
              <a:rPr dirty="0" sz="4200" spc="-80" b="1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4200" b="1">
                <a:solidFill>
                  <a:srgbClr val="252525"/>
                </a:solidFill>
                <a:latin typeface="Calibri"/>
                <a:cs typeface="Calibri"/>
              </a:rPr>
              <a:t>Plans:</a:t>
            </a:r>
            <a:r>
              <a:rPr dirty="0" sz="4200" spc="-90" b="1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Parks,</a:t>
            </a:r>
            <a:r>
              <a:rPr dirty="0" sz="2800" spc="-4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 spc="-30">
                <a:solidFill>
                  <a:srgbClr val="252525"/>
                </a:solidFill>
                <a:latin typeface="Calibri"/>
                <a:cs typeface="Calibri"/>
              </a:rPr>
              <a:t>Sewer,</a:t>
            </a:r>
            <a:r>
              <a:rPr dirty="0" sz="2800" spc="-5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Fire;</a:t>
            </a:r>
            <a:r>
              <a:rPr dirty="0" sz="2800" spc="-4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department</a:t>
            </a:r>
            <a:r>
              <a:rPr dirty="0" sz="2800" spc="-3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specific;</a:t>
            </a:r>
            <a:r>
              <a:rPr dirty="0" sz="2800" spc="-1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52525"/>
                </a:solidFill>
                <a:latin typeface="Calibri"/>
                <a:cs typeface="Calibri"/>
              </a:rPr>
              <a:t>long-range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920232" y="6538061"/>
            <a:ext cx="217804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25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49223" y="134112"/>
            <a:ext cx="10894060" cy="672465"/>
          </a:xfrm>
          <a:prstGeom prst="rect"/>
          <a:solidFill>
            <a:srgbClr val="C5D9F0"/>
          </a:solidFill>
          <a:ln w="9144">
            <a:solidFill>
              <a:srgbClr val="17375E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16839">
              <a:lnSpc>
                <a:spcPts val="4910"/>
              </a:lnSpc>
            </a:pPr>
            <a:r>
              <a:rPr dirty="0" sz="4200" b="1">
                <a:solidFill>
                  <a:srgbClr val="252525"/>
                </a:solidFill>
                <a:latin typeface="Calibri"/>
                <a:cs typeface="Calibri"/>
              </a:rPr>
              <a:t>Strategic</a:t>
            </a:r>
            <a:r>
              <a:rPr dirty="0" sz="4200" spc="-55" b="1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4200" b="1">
                <a:solidFill>
                  <a:srgbClr val="252525"/>
                </a:solidFill>
                <a:latin typeface="Calibri"/>
                <a:cs typeface="Calibri"/>
              </a:rPr>
              <a:t>Plan:</a:t>
            </a:r>
            <a:r>
              <a:rPr dirty="0" sz="4200" spc="-45" b="1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dirty="0" sz="2800" spc="-3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10-year</a:t>
            </a:r>
            <a:r>
              <a:rPr dirty="0" sz="2800" spc="-1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plan</a:t>
            </a:r>
            <a:r>
              <a:rPr dirty="0" sz="2800" spc="-2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dirty="0" sz="2800" spc="-3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chart the</a:t>
            </a:r>
            <a:r>
              <a:rPr dirty="0" sz="2800" spc="-2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direction</a:t>
            </a:r>
            <a:r>
              <a:rPr dirty="0" sz="2800" spc="-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of</a:t>
            </a:r>
            <a:r>
              <a:rPr dirty="0" sz="2800" spc="-3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the</a:t>
            </a:r>
            <a:r>
              <a:rPr dirty="0" sz="2800" spc="-1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52525"/>
                </a:solidFill>
                <a:latin typeface="Calibri"/>
                <a:cs typeface="Calibri"/>
              </a:rPr>
              <a:t>County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586549" y="3203257"/>
            <a:ext cx="10968990" cy="3391535"/>
            <a:chOff x="586549" y="3203257"/>
            <a:chExt cx="10968990" cy="3391535"/>
          </a:xfrm>
        </p:grpSpPr>
        <p:sp>
          <p:nvSpPr>
            <p:cNvPr id="7" name="object 7" descr=""/>
            <p:cNvSpPr/>
            <p:nvPr/>
          </p:nvSpPr>
          <p:spPr>
            <a:xfrm>
              <a:off x="591312" y="5177027"/>
              <a:ext cx="10959465" cy="1412875"/>
            </a:xfrm>
            <a:custGeom>
              <a:avLst/>
              <a:gdLst/>
              <a:ahLst/>
              <a:cxnLst/>
              <a:rect l="l" t="t" r="r" b="b"/>
              <a:pathLst>
                <a:path w="10959465" h="1412875">
                  <a:moveTo>
                    <a:pt x="10959084" y="0"/>
                  </a:moveTo>
                  <a:lnTo>
                    <a:pt x="0" y="0"/>
                  </a:lnTo>
                  <a:lnTo>
                    <a:pt x="0" y="1412748"/>
                  </a:lnTo>
                  <a:lnTo>
                    <a:pt x="10959084" y="1412748"/>
                  </a:lnTo>
                  <a:lnTo>
                    <a:pt x="10959084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91312" y="5177027"/>
              <a:ext cx="10959465" cy="1412875"/>
            </a:xfrm>
            <a:custGeom>
              <a:avLst/>
              <a:gdLst/>
              <a:ahLst/>
              <a:cxnLst/>
              <a:rect l="l" t="t" r="r" b="b"/>
              <a:pathLst>
                <a:path w="10959465" h="1412875">
                  <a:moveTo>
                    <a:pt x="0" y="1412748"/>
                  </a:moveTo>
                  <a:lnTo>
                    <a:pt x="10959084" y="1412748"/>
                  </a:lnTo>
                  <a:lnTo>
                    <a:pt x="10959084" y="0"/>
                  </a:lnTo>
                  <a:lnTo>
                    <a:pt x="0" y="0"/>
                  </a:lnTo>
                  <a:lnTo>
                    <a:pt x="0" y="1412748"/>
                  </a:lnTo>
                  <a:close/>
                </a:path>
              </a:pathLst>
            </a:custGeom>
            <a:ln w="9144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49224" y="3208020"/>
              <a:ext cx="10894060" cy="1143000"/>
            </a:xfrm>
            <a:custGeom>
              <a:avLst/>
              <a:gdLst/>
              <a:ahLst/>
              <a:cxnLst/>
              <a:rect l="l" t="t" r="r" b="b"/>
              <a:pathLst>
                <a:path w="10894060" h="1143000">
                  <a:moveTo>
                    <a:pt x="10893552" y="0"/>
                  </a:moveTo>
                  <a:lnTo>
                    <a:pt x="0" y="0"/>
                  </a:lnTo>
                  <a:lnTo>
                    <a:pt x="0" y="1142999"/>
                  </a:lnTo>
                  <a:lnTo>
                    <a:pt x="10893552" y="1142999"/>
                  </a:lnTo>
                  <a:lnTo>
                    <a:pt x="10893552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49224" y="3208020"/>
              <a:ext cx="10894060" cy="1143000"/>
            </a:xfrm>
            <a:custGeom>
              <a:avLst/>
              <a:gdLst/>
              <a:ahLst/>
              <a:cxnLst/>
              <a:rect l="l" t="t" r="r" b="b"/>
              <a:pathLst>
                <a:path w="10894060" h="1143000">
                  <a:moveTo>
                    <a:pt x="0" y="1142999"/>
                  </a:moveTo>
                  <a:lnTo>
                    <a:pt x="10893552" y="1142999"/>
                  </a:lnTo>
                  <a:lnTo>
                    <a:pt x="10893552" y="0"/>
                  </a:lnTo>
                  <a:lnTo>
                    <a:pt x="0" y="0"/>
                  </a:lnTo>
                  <a:lnTo>
                    <a:pt x="0" y="1142999"/>
                  </a:lnTo>
                  <a:close/>
                </a:path>
              </a:pathLst>
            </a:custGeom>
            <a:ln w="9144">
              <a:solidFill>
                <a:srgbClr val="17375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656640" y="2311145"/>
            <a:ext cx="10377805" cy="4253230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84455" marR="5814060">
              <a:lnSpc>
                <a:spcPts val="2750"/>
              </a:lnSpc>
              <a:spcBef>
                <a:spcPts val="190"/>
              </a:spcBef>
            </a:pPr>
            <a:r>
              <a:rPr dirty="0" u="sng" sz="2300" spc="-10" b="1" i="1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Question:</a:t>
            </a:r>
            <a:r>
              <a:rPr dirty="0" u="sng" sz="2300" spc="-35" b="1" i="1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 </a:t>
            </a:r>
            <a:r>
              <a:rPr dirty="0" sz="2300" b="1" i="1">
                <a:solidFill>
                  <a:srgbClr val="4F6128"/>
                </a:solidFill>
                <a:latin typeface="Calibri"/>
                <a:cs typeface="Calibri"/>
              </a:rPr>
              <a:t>Is</a:t>
            </a:r>
            <a:r>
              <a:rPr dirty="0" sz="2300" spc="-35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b="1" i="1">
                <a:solidFill>
                  <a:srgbClr val="4F6128"/>
                </a:solidFill>
                <a:latin typeface="Calibri"/>
                <a:cs typeface="Calibri"/>
              </a:rPr>
              <a:t>it</a:t>
            </a:r>
            <a:r>
              <a:rPr dirty="0" sz="2300" spc="-45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b="1" i="1">
                <a:solidFill>
                  <a:srgbClr val="4F6128"/>
                </a:solidFill>
                <a:latin typeface="Calibri"/>
                <a:cs typeface="Calibri"/>
              </a:rPr>
              <a:t>in</a:t>
            </a:r>
            <a:r>
              <a:rPr dirty="0" sz="2300" spc="-35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b="1" i="1">
                <a:solidFill>
                  <a:srgbClr val="4F6128"/>
                </a:solidFill>
                <a:latin typeface="Calibri"/>
                <a:cs typeface="Calibri"/>
              </a:rPr>
              <a:t>line</a:t>
            </a:r>
            <a:r>
              <a:rPr dirty="0" sz="2300" spc="-45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b="1" i="1">
                <a:solidFill>
                  <a:srgbClr val="4F6128"/>
                </a:solidFill>
                <a:latin typeface="Calibri"/>
                <a:cs typeface="Calibri"/>
              </a:rPr>
              <a:t>with</a:t>
            </a:r>
            <a:r>
              <a:rPr dirty="0" sz="2300" spc="-30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b="1" i="1">
                <a:solidFill>
                  <a:srgbClr val="4F6128"/>
                </a:solidFill>
                <a:latin typeface="Calibri"/>
                <a:cs typeface="Calibri"/>
              </a:rPr>
              <a:t>our</a:t>
            </a:r>
            <a:r>
              <a:rPr dirty="0" sz="2300" spc="-30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spc="-10" b="1" i="1">
                <a:solidFill>
                  <a:srgbClr val="4F6128"/>
                </a:solidFill>
                <a:latin typeface="Calibri"/>
                <a:cs typeface="Calibri"/>
              </a:rPr>
              <a:t>Master</a:t>
            </a:r>
            <a:r>
              <a:rPr dirty="0" sz="2300" spc="-10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b="1" i="1">
                <a:solidFill>
                  <a:srgbClr val="4F6128"/>
                </a:solidFill>
                <a:latin typeface="Calibri"/>
                <a:cs typeface="Calibri"/>
              </a:rPr>
              <a:t>Plan</a:t>
            </a:r>
            <a:r>
              <a:rPr dirty="0" sz="2300" spc="-35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b="1" i="1">
                <a:solidFill>
                  <a:srgbClr val="4F6128"/>
                </a:solidFill>
                <a:latin typeface="Calibri"/>
                <a:cs typeface="Calibri"/>
              </a:rPr>
              <a:t>(if</a:t>
            </a:r>
            <a:r>
              <a:rPr dirty="0" sz="2300" spc="-60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spc="-10" b="1" i="1">
                <a:solidFill>
                  <a:srgbClr val="4F6128"/>
                </a:solidFill>
                <a:latin typeface="Calibri"/>
                <a:cs typeface="Calibri"/>
              </a:rPr>
              <a:t>applicable)?</a:t>
            </a:r>
            <a:endParaRPr sz="2300">
              <a:latin typeface="Calibri"/>
              <a:cs typeface="Calibri"/>
            </a:endParaRPr>
          </a:p>
          <a:p>
            <a:pPr marL="84455" marR="450850" indent="24130">
              <a:lnSpc>
                <a:spcPct val="103800"/>
              </a:lnSpc>
              <a:spcBef>
                <a:spcPts val="575"/>
              </a:spcBef>
            </a:pPr>
            <a:r>
              <a:rPr dirty="0" sz="4200" spc="-45" b="1">
                <a:solidFill>
                  <a:srgbClr val="252525"/>
                </a:solidFill>
                <a:latin typeface="Calibri"/>
                <a:cs typeface="Calibri"/>
              </a:rPr>
              <a:t>C.I.P.:</a:t>
            </a:r>
            <a:r>
              <a:rPr dirty="0" sz="4200" spc="-90" b="1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52525"/>
                </a:solidFill>
                <a:latin typeface="Calibri"/>
                <a:cs typeface="Calibri"/>
              </a:rPr>
              <a:t>multi-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year</a:t>
            </a:r>
            <a:r>
              <a:rPr dirty="0" sz="2800" spc="-4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planning</a:t>
            </a:r>
            <a:r>
              <a:rPr dirty="0" sz="2800" spc="-2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instrument</a:t>
            </a:r>
            <a:r>
              <a:rPr dirty="0" sz="2800" spc="-2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dirty="0" sz="2800" spc="-5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fund</a:t>
            </a:r>
            <a:r>
              <a:rPr dirty="0" sz="2800" spc="-3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capital</a:t>
            </a:r>
            <a:r>
              <a:rPr dirty="0" sz="2800" spc="-3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52525"/>
                </a:solidFill>
                <a:latin typeface="Calibri"/>
                <a:cs typeface="Calibri"/>
              </a:rPr>
              <a:t>purchases </a:t>
            </a:r>
            <a:r>
              <a:rPr dirty="0" sz="3850" b="1">
                <a:solidFill>
                  <a:srgbClr val="252525"/>
                </a:solidFill>
                <a:latin typeface="Calibri"/>
                <a:cs typeface="Calibri"/>
              </a:rPr>
              <a:t>Operating</a:t>
            </a:r>
            <a:r>
              <a:rPr dirty="0" sz="3850" spc="-100" b="1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3850" b="1">
                <a:solidFill>
                  <a:srgbClr val="252525"/>
                </a:solidFill>
                <a:latin typeface="Calibri"/>
                <a:cs typeface="Calibri"/>
              </a:rPr>
              <a:t>Budget:</a:t>
            </a:r>
            <a:r>
              <a:rPr dirty="0" sz="3850" spc="-90" b="1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252525"/>
                </a:solidFill>
                <a:latin typeface="Calibri"/>
                <a:cs typeface="Calibri"/>
              </a:rPr>
              <a:t>annual</a:t>
            </a:r>
            <a:r>
              <a:rPr dirty="0" sz="2450" spc="-2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252525"/>
                </a:solidFill>
                <a:latin typeface="Calibri"/>
                <a:cs typeface="Calibri"/>
              </a:rPr>
              <a:t>planning</a:t>
            </a:r>
            <a:r>
              <a:rPr dirty="0" sz="2450" spc="-4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252525"/>
                </a:solidFill>
                <a:latin typeface="Calibri"/>
                <a:cs typeface="Calibri"/>
              </a:rPr>
              <a:t>instrument</a:t>
            </a:r>
            <a:r>
              <a:rPr dirty="0" sz="2450" spc="-5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dirty="0" sz="2450" spc="-4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252525"/>
                </a:solidFill>
                <a:latin typeface="Calibri"/>
                <a:cs typeface="Calibri"/>
              </a:rPr>
              <a:t>fund</a:t>
            </a:r>
            <a:r>
              <a:rPr dirty="0" sz="2450" spc="-3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252525"/>
                </a:solidFill>
                <a:latin typeface="Calibri"/>
                <a:cs typeface="Calibri"/>
              </a:rPr>
              <a:t>operations </a:t>
            </a:r>
            <a:r>
              <a:rPr dirty="0" u="sng" sz="2300" b="1" i="1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Question:</a:t>
            </a:r>
            <a:r>
              <a:rPr dirty="0" u="sng" sz="2300" spc="-45" b="1" i="1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 </a:t>
            </a:r>
            <a:r>
              <a:rPr dirty="0" sz="2300" spc="-50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b="1" i="1">
                <a:solidFill>
                  <a:srgbClr val="4F6128"/>
                </a:solidFill>
                <a:latin typeface="Calibri"/>
                <a:cs typeface="Calibri"/>
              </a:rPr>
              <a:t>How</a:t>
            </a:r>
            <a:r>
              <a:rPr dirty="0" sz="2300" spc="-55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b="1" i="1">
                <a:solidFill>
                  <a:srgbClr val="4F6128"/>
                </a:solidFill>
                <a:latin typeface="Calibri"/>
                <a:cs typeface="Calibri"/>
              </a:rPr>
              <a:t>will</a:t>
            </a:r>
            <a:r>
              <a:rPr dirty="0" sz="2300" spc="-50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b="1" i="1">
                <a:solidFill>
                  <a:srgbClr val="4F6128"/>
                </a:solidFill>
                <a:latin typeface="Calibri"/>
                <a:cs typeface="Calibri"/>
              </a:rPr>
              <a:t>it</a:t>
            </a:r>
            <a:r>
              <a:rPr dirty="0" sz="2300" spc="-45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b="1" i="1">
                <a:solidFill>
                  <a:srgbClr val="4F6128"/>
                </a:solidFill>
                <a:latin typeface="Calibri"/>
                <a:cs typeface="Calibri"/>
              </a:rPr>
              <a:t>be</a:t>
            </a:r>
            <a:r>
              <a:rPr dirty="0" sz="2300" spc="-60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spc="-10" b="1" i="1">
                <a:solidFill>
                  <a:srgbClr val="4F6128"/>
                </a:solidFill>
                <a:latin typeface="Calibri"/>
                <a:cs typeface="Calibri"/>
              </a:rPr>
              <a:t>funded?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>
              <a:latin typeface="Calibri"/>
              <a:cs typeface="Calibri"/>
            </a:endParaRPr>
          </a:p>
          <a:p>
            <a:pPr marL="50800" marR="43180">
              <a:lnSpc>
                <a:spcPct val="95100"/>
              </a:lnSpc>
              <a:tabLst>
                <a:tab pos="2351405" algn="l"/>
              </a:tabLst>
            </a:pPr>
            <a:r>
              <a:rPr dirty="0" sz="4200" b="1">
                <a:solidFill>
                  <a:srgbClr val="252525"/>
                </a:solidFill>
                <a:latin typeface="Calibri"/>
                <a:cs typeface="Calibri"/>
              </a:rPr>
              <a:t>Annual</a:t>
            </a:r>
            <a:r>
              <a:rPr dirty="0" sz="4200" spc="-40" b="1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4200" b="1">
                <a:solidFill>
                  <a:srgbClr val="252525"/>
                </a:solidFill>
                <a:latin typeface="Calibri"/>
                <a:cs typeface="Calibri"/>
              </a:rPr>
              <a:t>Work</a:t>
            </a:r>
            <a:r>
              <a:rPr dirty="0" sz="4200" spc="-40" b="1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4200" b="1">
                <a:solidFill>
                  <a:srgbClr val="252525"/>
                </a:solidFill>
                <a:latin typeface="Calibri"/>
                <a:cs typeface="Calibri"/>
              </a:rPr>
              <a:t>Plan:</a:t>
            </a:r>
            <a:r>
              <a:rPr dirty="0" sz="4200" spc="-50" b="1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dirty="0" sz="2800" spc="-2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tool</a:t>
            </a:r>
            <a:r>
              <a:rPr dirty="0" sz="2800" spc="-2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used</a:t>
            </a:r>
            <a:r>
              <a:rPr dirty="0" sz="2800" spc="-3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dirty="0" sz="2800" spc="-3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chart the</a:t>
            </a:r>
            <a:r>
              <a:rPr dirty="0" sz="2800" spc="-2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steps</a:t>
            </a:r>
            <a:r>
              <a:rPr dirty="0" sz="2800" spc="-2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needed</a:t>
            </a:r>
            <a:r>
              <a:rPr dirty="0" sz="2800" spc="-1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252525"/>
                </a:solidFill>
                <a:latin typeface="Calibri"/>
                <a:cs typeface="Calibri"/>
              </a:rPr>
              <a:t>in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order</a:t>
            </a:r>
            <a:r>
              <a:rPr dirty="0" sz="2800" spc="-4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to</a:t>
            </a:r>
            <a:r>
              <a:rPr dirty="0" sz="2800" spc="-4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fulfill</a:t>
            </a:r>
            <a:r>
              <a:rPr dirty="0" sz="2800" spc="-2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52525"/>
                </a:solidFill>
                <a:latin typeface="Calibri"/>
                <a:cs typeface="Calibri"/>
              </a:rPr>
              <a:t>longer-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range</a:t>
            </a:r>
            <a:r>
              <a:rPr dirty="0" sz="2800" spc="-3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plans</a:t>
            </a:r>
            <a:r>
              <a:rPr dirty="0" sz="2800" spc="-4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(above)</a:t>
            </a:r>
            <a:r>
              <a:rPr dirty="0" sz="2800" spc="-2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and</a:t>
            </a:r>
            <a:r>
              <a:rPr dirty="0" sz="2800" spc="-3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provide</a:t>
            </a:r>
            <a:r>
              <a:rPr dirty="0" sz="2800" spc="-2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focus</a:t>
            </a:r>
            <a:r>
              <a:rPr dirty="0" sz="2800" spc="-2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52525"/>
                </a:solidFill>
                <a:latin typeface="Calibri"/>
                <a:cs typeface="Calibri"/>
              </a:rPr>
              <a:t>for</a:t>
            </a:r>
            <a:r>
              <a:rPr dirty="0" sz="2800" spc="-3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252525"/>
                </a:solidFill>
                <a:latin typeface="Calibri"/>
                <a:cs typeface="Calibri"/>
              </a:rPr>
              <a:t>day-</a:t>
            </a:r>
            <a:r>
              <a:rPr dirty="0" sz="2800" spc="-25">
                <a:solidFill>
                  <a:srgbClr val="252525"/>
                </a:solidFill>
                <a:latin typeface="Calibri"/>
                <a:cs typeface="Calibri"/>
              </a:rPr>
              <a:t>to- </a:t>
            </a:r>
            <a:r>
              <a:rPr dirty="0" baseline="-9920" sz="4200">
                <a:solidFill>
                  <a:srgbClr val="252525"/>
                </a:solidFill>
                <a:latin typeface="Calibri"/>
                <a:cs typeface="Calibri"/>
              </a:rPr>
              <a:t>day</a:t>
            </a:r>
            <a:r>
              <a:rPr dirty="0" baseline="-9920" sz="4200" spc="-75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dirty="0" baseline="-9920" sz="4200" spc="-15">
                <a:solidFill>
                  <a:srgbClr val="252525"/>
                </a:solidFill>
                <a:latin typeface="Calibri"/>
                <a:cs typeface="Calibri"/>
              </a:rPr>
              <a:t>operations</a:t>
            </a:r>
            <a:r>
              <a:rPr dirty="0" baseline="-9920" sz="4200">
                <a:solidFill>
                  <a:srgbClr val="252525"/>
                </a:solidFill>
                <a:latin typeface="Calibri"/>
                <a:cs typeface="Calibri"/>
              </a:rPr>
              <a:t>	</a:t>
            </a:r>
            <a:r>
              <a:rPr dirty="0" u="sng" sz="2300" b="1" i="1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Question:</a:t>
            </a:r>
            <a:r>
              <a:rPr dirty="0" u="sng" sz="2300" spc="-55" b="1" i="1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 </a:t>
            </a:r>
            <a:r>
              <a:rPr dirty="0" sz="2300" spc="-50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b="1" i="1">
                <a:solidFill>
                  <a:srgbClr val="4F6128"/>
                </a:solidFill>
                <a:latin typeface="Calibri"/>
                <a:cs typeface="Calibri"/>
              </a:rPr>
              <a:t>What</a:t>
            </a:r>
            <a:r>
              <a:rPr dirty="0" sz="2300" spc="-50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b="1" i="1">
                <a:solidFill>
                  <a:srgbClr val="4F6128"/>
                </a:solidFill>
                <a:latin typeface="Calibri"/>
                <a:cs typeface="Calibri"/>
              </a:rPr>
              <a:t>do</a:t>
            </a:r>
            <a:r>
              <a:rPr dirty="0" sz="2300" spc="-55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b="1" i="1">
                <a:solidFill>
                  <a:srgbClr val="4F6128"/>
                </a:solidFill>
                <a:latin typeface="Calibri"/>
                <a:cs typeface="Calibri"/>
              </a:rPr>
              <a:t>I</a:t>
            </a:r>
            <a:r>
              <a:rPr dirty="0" sz="2300" spc="-55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b="1" i="1">
                <a:solidFill>
                  <a:srgbClr val="4F6128"/>
                </a:solidFill>
                <a:latin typeface="Calibri"/>
                <a:cs typeface="Calibri"/>
              </a:rPr>
              <a:t>need</a:t>
            </a:r>
            <a:r>
              <a:rPr dirty="0" sz="2300" spc="-60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b="1" i="1">
                <a:solidFill>
                  <a:srgbClr val="4F6128"/>
                </a:solidFill>
                <a:latin typeface="Calibri"/>
                <a:cs typeface="Calibri"/>
              </a:rPr>
              <a:t>to</a:t>
            </a:r>
            <a:r>
              <a:rPr dirty="0" sz="2300" spc="-55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b="1" i="1">
                <a:solidFill>
                  <a:srgbClr val="4F6128"/>
                </a:solidFill>
                <a:latin typeface="Calibri"/>
                <a:cs typeface="Calibri"/>
              </a:rPr>
              <a:t>do</a:t>
            </a:r>
            <a:r>
              <a:rPr dirty="0" sz="2300" spc="-40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b="1" i="1">
                <a:solidFill>
                  <a:srgbClr val="4F6128"/>
                </a:solidFill>
                <a:latin typeface="Calibri"/>
                <a:cs typeface="Calibri"/>
              </a:rPr>
              <a:t>to</a:t>
            </a:r>
            <a:r>
              <a:rPr dirty="0" sz="2300" spc="-45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b="1" i="1">
                <a:solidFill>
                  <a:srgbClr val="4F6128"/>
                </a:solidFill>
                <a:latin typeface="Calibri"/>
                <a:cs typeface="Calibri"/>
              </a:rPr>
              <a:t>fulfill</a:t>
            </a:r>
            <a:r>
              <a:rPr dirty="0" sz="2300" spc="-55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b="1" i="1">
                <a:solidFill>
                  <a:srgbClr val="4F6128"/>
                </a:solidFill>
                <a:latin typeface="Calibri"/>
                <a:cs typeface="Calibri"/>
              </a:rPr>
              <a:t>our</a:t>
            </a:r>
            <a:r>
              <a:rPr dirty="0" sz="2300" spc="-50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spc="-10" b="1" i="1">
                <a:solidFill>
                  <a:srgbClr val="4F6128"/>
                </a:solidFill>
                <a:latin typeface="Calibri"/>
                <a:cs typeface="Calibri"/>
              </a:rPr>
              <a:t>long-</a:t>
            </a:r>
            <a:r>
              <a:rPr dirty="0" sz="2300" b="1" i="1">
                <a:solidFill>
                  <a:srgbClr val="4F6128"/>
                </a:solidFill>
                <a:latin typeface="Calibri"/>
                <a:cs typeface="Calibri"/>
              </a:rPr>
              <a:t>range</a:t>
            </a:r>
            <a:r>
              <a:rPr dirty="0" sz="2300" spc="-45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spc="-10" b="1" i="1">
                <a:solidFill>
                  <a:srgbClr val="4F6128"/>
                </a:solidFill>
                <a:latin typeface="Calibri"/>
                <a:cs typeface="Calibri"/>
              </a:rPr>
              <a:t>plan?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28878" y="807466"/>
            <a:ext cx="3905885" cy="7239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2755"/>
              </a:lnSpc>
              <a:spcBef>
                <a:spcPts val="90"/>
              </a:spcBef>
            </a:pPr>
            <a:r>
              <a:rPr dirty="0" u="sng" sz="2300" b="1" i="1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Question:</a:t>
            </a:r>
            <a:r>
              <a:rPr dirty="0" u="sng" sz="2300" spc="-65" b="1" i="1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cs typeface="Calibri"/>
              </a:rPr>
              <a:t> </a:t>
            </a:r>
            <a:r>
              <a:rPr dirty="0" sz="2300" spc="-70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b="1" i="1">
                <a:solidFill>
                  <a:srgbClr val="4F6128"/>
                </a:solidFill>
                <a:latin typeface="Calibri"/>
                <a:cs typeface="Calibri"/>
              </a:rPr>
              <a:t>Does</a:t>
            </a:r>
            <a:r>
              <a:rPr dirty="0" sz="2300" spc="-70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b="1" i="1">
                <a:solidFill>
                  <a:srgbClr val="4F6128"/>
                </a:solidFill>
                <a:latin typeface="Calibri"/>
                <a:cs typeface="Calibri"/>
              </a:rPr>
              <a:t>this</a:t>
            </a:r>
            <a:r>
              <a:rPr dirty="0" sz="2300" spc="-65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b="1" i="1">
                <a:solidFill>
                  <a:srgbClr val="4F6128"/>
                </a:solidFill>
                <a:latin typeface="Calibri"/>
                <a:cs typeface="Calibri"/>
              </a:rPr>
              <a:t>achieve</a:t>
            </a:r>
            <a:r>
              <a:rPr dirty="0" sz="2300" spc="-80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spc="-25" b="1" i="1">
                <a:solidFill>
                  <a:srgbClr val="4F6128"/>
                </a:solidFill>
                <a:latin typeface="Calibri"/>
                <a:cs typeface="Calibri"/>
              </a:rPr>
              <a:t>the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ts val="2755"/>
              </a:lnSpc>
            </a:pPr>
            <a:r>
              <a:rPr dirty="0" sz="2300" b="1" i="1">
                <a:solidFill>
                  <a:srgbClr val="4F6128"/>
                </a:solidFill>
                <a:latin typeface="Calibri"/>
                <a:cs typeface="Calibri"/>
              </a:rPr>
              <a:t>objectives</a:t>
            </a:r>
            <a:r>
              <a:rPr dirty="0" sz="2300" spc="-60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b="1" i="1">
                <a:solidFill>
                  <a:srgbClr val="4F6128"/>
                </a:solidFill>
                <a:latin typeface="Calibri"/>
                <a:cs typeface="Calibri"/>
              </a:rPr>
              <a:t>of</a:t>
            </a:r>
            <a:r>
              <a:rPr dirty="0" sz="2300" spc="-70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b="1" i="1">
                <a:solidFill>
                  <a:srgbClr val="4F6128"/>
                </a:solidFill>
                <a:latin typeface="Calibri"/>
                <a:cs typeface="Calibri"/>
              </a:rPr>
              <a:t>our</a:t>
            </a:r>
            <a:r>
              <a:rPr dirty="0" sz="2300" spc="-65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spc="-10" b="1" i="1">
                <a:solidFill>
                  <a:srgbClr val="4F6128"/>
                </a:solidFill>
                <a:latin typeface="Calibri"/>
                <a:cs typeface="Calibri"/>
              </a:rPr>
              <a:t>Strategic</a:t>
            </a:r>
            <a:r>
              <a:rPr dirty="0" sz="2300" spc="-40" b="1" i="1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dirty="0" sz="2300" spc="-20" b="1" i="1">
                <a:solidFill>
                  <a:srgbClr val="4F6128"/>
                </a:solidFill>
                <a:latin typeface="Calibri"/>
                <a:cs typeface="Calibri"/>
              </a:rPr>
              <a:t>Plan?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5574791" y="862583"/>
            <a:ext cx="736600" cy="698500"/>
            <a:chOff x="5574791" y="862583"/>
            <a:chExt cx="736600" cy="698500"/>
          </a:xfrm>
        </p:grpSpPr>
        <p:sp>
          <p:nvSpPr>
            <p:cNvPr id="14" name="object 14" descr=""/>
            <p:cNvSpPr/>
            <p:nvPr/>
          </p:nvSpPr>
          <p:spPr>
            <a:xfrm>
              <a:off x="5587745" y="875537"/>
              <a:ext cx="710565" cy="672465"/>
            </a:xfrm>
            <a:custGeom>
              <a:avLst/>
              <a:gdLst/>
              <a:ahLst/>
              <a:cxnLst/>
              <a:rect l="l" t="t" r="r" b="b"/>
              <a:pathLst>
                <a:path w="710564" h="672465">
                  <a:moveTo>
                    <a:pt x="355091" y="0"/>
                  </a:moveTo>
                  <a:lnTo>
                    <a:pt x="0" y="336041"/>
                  </a:lnTo>
                  <a:lnTo>
                    <a:pt x="177545" y="336041"/>
                  </a:lnTo>
                  <a:lnTo>
                    <a:pt x="177545" y="672084"/>
                  </a:lnTo>
                  <a:lnTo>
                    <a:pt x="532638" y="672084"/>
                  </a:lnTo>
                  <a:lnTo>
                    <a:pt x="532638" y="336041"/>
                  </a:lnTo>
                  <a:lnTo>
                    <a:pt x="710183" y="336041"/>
                  </a:lnTo>
                  <a:lnTo>
                    <a:pt x="35509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587745" y="875537"/>
              <a:ext cx="710565" cy="672465"/>
            </a:xfrm>
            <a:custGeom>
              <a:avLst/>
              <a:gdLst/>
              <a:ahLst/>
              <a:cxnLst/>
              <a:rect l="l" t="t" r="r" b="b"/>
              <a:pathLst>
                <a:path w="710564" h="672465">
                  <a:moveTo>
                    <a:pt x="0" y="336041"/>
                  </a:moveTo>
                  <a:lnTo>
                    <a:pt x="355091" y="0"/>
                  </a:lnTo>
                  <a:lnTo>
                    <a:pt x="710183" y="336041"/>
                  </a:lnTo>
                  <a:lnTo>
                    <a:pt x="532638" y="336041"/>
                  </a:lnTo>
                  <a:lnTo>
                    <a:pt x="532638" y="672084"/>
                  </a:lnTo>
                  <a:lnTo>
                    <a:pt x="177545" y="672084"/>
                  </a:lnTo>
                  <a:lnTo>
                    <a:pt x="177545" y="336041"/>
                  </a:lnTo>
                  <a:lnTo>
                    <a:pt x="0" y="336041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 descr=""/>
          <p:cNvGrpSpPr/>
          <p:nvPr/>
        </p:nvGrpSpPr>
        <p:grpSpPr>
          <a:xfrm>
            <a:off x="5574791" y="2340864"/>
            <a:ext cx="736600" cy="698500"/>
            <a:chOff x="5574791" y="2340864"/>
            <a:chExt cx="736600" cy="698500"/>
          </a:xfrm>
        </p:grpSpPr>
        <p:sp>
          <p:nvSpPr>
            <p:cNvPr id="17" name="object 17" descr=""/>
            <p:cNvSpPr/>
            <p:nvPr/>
          </p:nvSpPr>
          <p:spPr>
            <a:xfrm>
              <a:off x="5587745" y="2353818"/>
              <a:ext cx="710565" cy="672465"/>
            </a:xfrm>
            <a:custGeom>
              <a:avLst/>
              <a:gdLst/>
              <a:ahLst/>
              <a:cxnLst/>
              <a:rect l="l" t="t" r="r" b="b"/>
              <a:pathLst>
                <a:path w="710564" h="672464">
                  <a:moveTo>
                    <a:pt x="355091" y="0"/>
                  </a:moveTo>
                  <a:lnTo>
                    <a:pt x="0" y="336042"/>
                  </a:lnTo>
                  <a:lnTo>
                    <a:pt x="177545" y="336042"/>
                  </a:lnTo>
                  <a:lnTo>
                    <a:pt x="177545" y="672084"/>
                  </a:lnTo>
                  <a:lnTo>
                    <a:pt x="532638" y="672084"/>
                  </a:lnTo>
                  <a:lnTo>
                    <a:pt x="532638" y="336042"/>
                  </a:lnTo>
                  <a:lnTo>
                    <a:pt x="710183" y="336042"/>
                  </a:lnTo>
                  <a:lnTo>
                    <a:pt x="35509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587745" y="2353818"/>
              <a:ext cx="710565" cy="672465"/>
            </a:xfrm>
            <a:custGeom>
              <a:avLst/>
              <a:gdLst/>
              <a:ahLst/>
              <a:cxnLst/>
              <a:rect l="l" t="t" r="r" b="b"/>
              <a:pathLst>
                <a:path w="710564" h="672464">
                  <a:moveTo>
                    <a:pt x="0" y="336042"/>
                  </a:moveTo>
                  <a:lnTo>
                    <a:pt x="355091" y="0"/>
                  </a:lnTo>
                  <a:lnTo>
                    <a:pt x="710183" y="336042"/>
                  </a:lnTo>
                  <a:lnTo>
                    <a:pt x="532638" y="336042"/>
                  </a:lnTo>
                  <a:lnTo>
                    <a:pt x="532638" y="672084"/>
                  </a:lnTo>
                  <a:lnTo>
                    <a:pt x="177545" y="672084"/>
                  </a:lnTo>
                  <a:lnTo>
                    <a:pt x="177545" y="336042"/>
                  </a:lnTo>
                  <a:lnTo>
                    <a:pt x="0" y="336042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 descr=""/>
          <p:cNvGrpSpPr/>
          <p:nvPr/>
        </p:nvGrpSpPr>
        <p:grpSpPr>
          <a:xfrm>
            <a:off x="5576315" y="4398264"/>
            <a:ext cx="736600" cy="698500"/>
            <a:chOff x="5576315" y="4398264"/>
            <a:chExt cx="736600" cy="698500"/>
          </a:xfrm>
        </p:grpSpPr>
        <p:sp>
          <p:nvSpPr>
            <p:cNvPr id="20" name="object 20" descr=""/>
            <p:cNvSpPr/>
            <p:nvPr/>
          </p:nvSpPr>
          <p:spPr>
            <a:xfrm>
              <a:off x="5589269" y="4411218"/>
              <a:ext cx="710565" cy="672465"/>
            </a:xfrm>
            <a:custGeom>
              <a:avLst/>
              <a:gdLst/>
              <a:ahLst/>
              <a:cxnLst/>
              <a:rect l="l" t="t" r="r" b="b"/>
              <a:pathLst>
                <a:path w="710564" h="672464">
                  <a:moveTo>
                    <a:pt x="355091" y="0"/>
                  </a:moveTo>
                  <a:lnTo>
                    <a:pt x="0" y="336041"/>
                  </a:lnTo>
                  <a:lnTo>
                    <a:pt x="177545" y="336041"/>
                  </a:lnTo>
                  <a:lnTo>
                    <a:pt x="177545" y="672083"/>
                  </a:lnTo>
                  <a:lnTo>
                    <a:pt x="532638" y="672083"/>
                  </a:lnTo>
                  <a:lnTo>
                    <a:pt x="532638" y="336041"/>
                  </a:lnTo>
                  <a:lnTo>
                    <a:pt x="710183" y="336041"/>
                  </a:lnTo>
                  <a:lnTo>
                    <a:pt x="35509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589269" y="4411218"/>
              <a:ext cx="710565" cy="672465"/>
            </a:xfrm>
            <a:custGeom>
              <a:avLst/>
              <a:gdLst/>
              <a:ahLst/>
              <a:cxnLst/>
              <a:rect l="l" t="t" r="r" b="b"/>
              <a:pathLst>
                <a:path w="710564" h="672464">
                  <a:moveTo>
                    <a:pt x="0" y="336041"/>
                  </a:moveTo>
                  <a:lnTo>
                    <a:pt x="355091" y="0"/>
                  </a:lnTo>
                  <a:lnTo>
                    <a:pt x="710183" y="336041"/>
                  </a:lnTo>
                  <a:lnTo>
                    <a:pt x="532638" y="336041"/>
                  </a:lnTo>
                  <a:lnTo>
                    <a:pt x="532638" y="672083"/>
                  </a:lnTo>
                  <a:lnTo>
                    <a:pt x="177545" y="672083"/>
                  </a:lnTo>
                  <a:lnTo>
                    <a:pt x="177545" y="336041"/>
                  </a:lnTo>
                  <a:lnTo>
                    <a:pt x="0" y="336041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2057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/>
              <a:t>Practice,</a:t>
            </a:r>
            <a:r>
              <a:rPr dirty="0" sz="4400" spc="-80"/>
              <a:t> </a:t>
            </a:r>
            <a:r>
              <a:rPr dirty="0" sz="4400"/>
              <a:t>We’re</a:t>
            </a:r>
            <a:r>
              <a:rPr dirty="0" sz="4400" spc="-70"/>
              <a:t> </a:t>
            </a:r>
            <a:r>
              <a:rPr dirty="0" sz="4400"/>
              <a:t>Talking</a:t>
            </a:r>
            <a:r>
              <a:rPr dirty="0" sz="4400" spc="-55"/>
              <a:t> </a:t>
            </a:r>
            <a:r>
              <a:rPr dirty="0" sz="4400"/>
              <a:t>About</a:t>
            </a:r>
            <a:r>
              <a:rPr dirty="0" sz="4400" spc="-55"/>
              <a:t> </a:t>
            </a:r>
            <a:r>
              <a:rPr dirty="0" sz="4400" spc="-10"/>
              <a:t>Practice!</a:t>
            </a:r>
            <a:endParaRPr sz="4400"/>
          </a:p>
        </p:txBody>
      </p:sp>
      <p:grpSp>
        <p:nvGrpSpPr>
          <p:cNvPr id="3" name="object 3" descr=""/>
          <p:cNvGrpSpPr/>
          <p:nvPr/>
        </p:nvGrpSpPr>
        <p:grpSpPr>
          <a:xfrm>
            <a:off x="3349878" y="1263650"/>
            <a:ext cx="5555615" cy="5398770"/>
            <a:chOff x="3349878" y="1263650"/>
            <a:chExt cx="5555615" cy="539877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22102" y="1301302"/>
              <a:ext cx="1998085" cy="72427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167883" y="1346594"/>
              <a:ext cx="1911985" cy="619760"/>
            </a:xfrm>
            <a:custGeom>
              <a:avLst/>
              <a:gdLst/>
              <a:ahLst/>
              <a:cxnLst/>
              <a:rect l="l" t="t" r="r" b="b"/>
              <a:pathLst>
                <a:path w="1911984" h="619760">
                  <a:moveTo>
                    <a:pt x="879277" y="0"/>
                  </a:moveTo>
                  <a:lnTo>
                    <a:pt x="829479" y="249"/>
                  </a:lnTo>
                  <a:lnTo>
                    <a:pt x="779723" y="1385"/>
                  </a:lnTo>
                  <a:lnTo>
                    <a:pt x="730022" y="3410"/>
                  </a:lnTo>
                  <a:lnTo>
                    <a:pt x="680389" y="6322"/>
                  </a:lnTo>
                  <a:lnTo>
                    <a:pt x="630837" y="10123"/>
                  </a:lnTo>
                  <a:lnTo>
                    <a:pt x="581379" y="14813"/>
                  </a:lnTo>
                  <a:lnTo>
                    <a:pt x="532028" y="20392"/>
                  </a:lnTo>
                  <a:lnTo>
                    <a:pt x="482798" y="26861"/>
                  </a:lnTo>
                  <a:lnTo>
                    <a:pt x="433701" y="34220"/>
                  </a:lnTo>
                  <a:lnTo>
                    <a:pt x="384751" y="42469"/>
                  </a:lnTo>
                  <a:lnTo>
                    <a:pt x="335961" y="51610"/>
                  </a:lnTo>
                  <a:lnTo>
                    <a:pt x="287343" y="61642"/>
                  </a:lnTo>
                  <a:lnTo>
                    <a:pt x="238911" y="72566"/>
                  </a:lnTo>
                  <a:lnTo>
                    <a:pt x="190678" y="84381"/>
                  </a:lnTo>
                  <a:lnTo>
                    <a:pt x="142658" y="97090"/>
                  </a:lnTo>
                  <a:lnTo>
                    <a:pt x="94862" y="110692"/>
                  </a:lnTo>
                  <a:lnTo>
                    <a:pt x="47305" y="125187"/>
                  </a:lnTo>
                  <a:lnTo>
                    <a:pt x="0" y="140575"/>
                  </a:lnTo>
                  <a:lnTo>
                    <a:pt x="168910" y="560056"/>
                  </a:lnTo>
                  <a:lnTo>
                    <a:pt x="216536" y="545297"/>
                  </a:lnTo>
                  <a:lnTo>
                    <a:pt x="264464" y="531616"/>
                  </a:lnTo>
                  <a:lnTo>
                    <a:pt x="312673" y="519014"/>
                  </a:lnTo>
                  <a:lnTo>
                    <a:pt x="361145" y="507489"/>
                  </a:lnTo>
                  <a:lnTo>
                    <a:pt x="409859" y="497041"/>
                  </a:lnTo>
                  <a:lnTo>
                    <a:pt x="458797" y="487669"/>
                  </a:lnTo>
                  <a:lnTo>
                    <a:pt x="507940" y="479372"/>
                  </a:lnTo>
                  <a:lnTo>
                    <a:pt x="557268" y="472151"/>
                  </a:lnTo>
                  <a:lnTo>
                    <a:pt x="606761" y="466003"/>
                  </a:lnTo>
                  <a:lnTo>
                    <a:pt x="656402" y="460928"/>
                  </a:lnTo>
                  <a:lnTo>
                    <a:pt x="706169" y="456926"/>
                  </a:lnTo>
                  <a:lnTo>
                    <a:pt x="756045" y="453996"/>
                  </a:lnTo>
                  <a:lnTo>
                    <a:pt x="806010" y="452137"/>
                  </a:lnTo>
                  <a:lnTo>
                    <a:pt x="856045" y="451349"/>
                  </a:lnTo>
                  <a:lnTo>
                    <a:pt x="906130" y="451630"/>
                  </a:lnTo>
                  <a:lnTo>
                    <a:pt x="956246" y="452980"/>
                  </a:lnTo>
                  <a:lnTo>
                    <a:pt x="1006374" y="455398"/>
                  </a:lnTo>
                  <a:lnTo>
                    <a:pt x="1056495" y="458883"/>
                  </a:lnTo>
                  <a:lnTo>
                    <a:pt x="1106589" y="463436"/>
                  </a:lnTo>
                  <a:lnTo>
                    <a:pt x="1156637" y="469054"/>
                  </a:lnTo>
                  <a:lnTo>
                    <a:pt x="1206620" y="475738"/>
                  </a:lnTo>
                  <a:lnTo>
                    <a:pt x="1256519" y="483487"/>
                  </a:lnTo>
                  <a:lnTo>
                    <a:pt x="1306314" y="492299"/>
                  </a:lnTo>
                  <a:lnTo>
                    <a:pt x="1355986" y="502174"/>
                  </a:lnTo>
                  <a:lnTo>
                    <a:pt x="1405517" y="513112"/>
                  </a:lnTo>
                  <a:lnTo>
                    <a:pt x="1454885" y="525112"/>
                  </a:lnTo>
                  <a:lnTo>
                    <a:pt x="1504073" y="538172"/>
                  </a:lnTo>
                  <a:lnTo>
                    <a:pt x="1553062" y="552293"/>
                  </a:lnTo>
                  <a:lnTo>
                    <a:pt x="1601831" y="567474"/>
                  </a:lnTo>
                  <a:lnTo>
                    <a:pt x="1650361" y="583713"/>
                  </a:lnTo>
                  <a:lnTo>
                    <a:pt x="1698634" y="601011"/>
                  </a:lnTo>
                  <a:lnTo>
                    <a:pt x="1746631" y="619365"/>
                  </a:lnTo>
                  <a:lnTo>
                    <a:pt x="1911476" y="198995"/>
                  </a:lnTo>
                  <a:lnTo>
                    <a:pt x="1863828" y="180707"/>
                  </a:lnTo>
                  <a:lnTo>
                    <a:pt x="1815946" y="163297"/>
                  </a:lnTo>
                  <a:lnTo>
                    <a:pt x="1767844" y="146767"/>
                  </a:lnTo>
                  <a:lnTo>
                    <a:pt x="1719535" y="131115"/>
                  </a:lnTo>
                  <a:lnTo>
                    <a:pt x="1671032" y="116344"/>
                  </a:lnTo>
                  <a:lnTo>
                    <a:pt x="1622348" y="102453"/>
                  </a:lnTo>
                  <a:lnTo>
                    <a:pt x="1573495" y="89442"/>
                  </a:lnTo>
                  <a:lnTo>
                    <a:pt x="1524489" y="77313"/>
                  </a:lnTo>
                  <a:lnTo>
                    <a:pt x="1475340" y="66065"/>
                  </a:lnTo>
                  <a:lnTo>
                    <a:pt x="1426063" y="55699"/>
                  </a:lnTo>
                  <a:lnTo>
                    <a:pt x="1376670" y="46216"/>
                  </a:lnTo>
                  <a:lnTo>
                    <a:pt x="1327175" y="37615"/>
                  </a:lnTo>
                  <a:lnTo>
                    <a:pt x="1277591" y="29897"/>
                  </a:lnTo>
                  <a:lnTo>
                    <a:pt x="1227931" y="23063"/>
                  </a:lnTo>
                  <a:lnTo>
                    <a:pt x="1178208" y="17113"/>
                  </a:lnTo>
                  <a:lnTo>
                    <a:pt x="1128434" y="12048"/>
                  </a:lnTo>
                  <a:lnTo>
                    <a:pt x="1078624" y="7867"/>
                  </a:lnTo>
                  <a:lnTo>
                    <a:pt x="1028790" y="4571"/>
                  </a:lnTo>
                  <a:lnTo>
                    <a:pt x="978946" y="2161"/>
                  </a:lnTo>
                  <a:lnTo>
                    <a:pt x="929104" y="637"/>
                  </a:lnTo>
                  <a:lnTo>
                    <a:pt x="879277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35139" y="1498091"/>
              <a:ext cx="1700783" cy="1664207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908800" y="1561211"/>
              <a:ext cx="1558925" cy="1524000"/>
            </a:xfrm>
            <a:custGeom>
              <a:avLst/>
              <a:gdLst/>
              <a:ahLst/>
              <a:cxnLst/>
              <a:rect l="l" t="t" r="r" b="b"/>
              <a:pathLst>
                <a:path w="1558925" h="1524000">
                  <a:moveTo>
                    <a:pt x="160654" y="0"/>
                  </a:moveTo>
                  <a:lnTo>
                    <a:pt x="0" y="428116"/>
                  </a:lnTo>
                  <a:lnTo>
                    <a:pt x="44966" y="447741"/>
                  </a:lnTo>
                  <a:lnTo>
                    <a:pt x="89435" y="468344"/>
                  </a:lnTo>
                  <a:lnTo>
                    <a:pt x="133391" y="489914"/>
                  </a:lnTo>
                  <a:lnTo>
                    <a:pt x="176821" y="512437"/>
                  </a:lnTo>
                  <a:lnTo>
                    <a:pt x="219713" y="535901"/>
                  </a:lnTo>
                  <a:lnTo>
                    <a:pt x="262053" y="560293"/>
                  </a:lnTo>
                  <a:lnTo>
                    <a:pt x="303827" y="585601"/>
                  </a:lnTo>
                  <a:lnTo>
                    <a:pt x="345023" y="611811"/>
                  </a:lnTo>
                  <a:lnTo>
                    <a:pt x="385628" y="638912"/>
                  </a:lnTo>
                  <a:lnTo>
                    <a:pt x="425627" y="666890"/>
                  </a:lnTo>
                  <a:lnTo>
                    <a:pt x="465008" y="695734"/>
                  </a:lnTo>
                  <a:lnTo>
                    <a:pt x="503757" y="725429"/>
                  </a:lnTo>
                  <a:lnTo>
                    <a:pt x="541861" y="755965"/>
                  </a:lnTo>
                  <a:lnTo>
                    <a:pt x="579307" y="787327"/>
                  </a:lnTo>
                  <a:lnTo>
                    <a:pt x="616082" y="819503"/>
                  </a:lnTo>
                  <a:lnTo>
                    <a:pt x="652172" y="852481"/>
                  </a:lnTo>
                  <a:lnTo>
                    <a:pt x="687564" y="886248"/>
                  </a:lnTo>
                  <a:lnTo>
                    <a:pt x="722245" y="920792"/>
                  </a:lnTo>
                  <a:lnTo>
                    <a:pt x="756201" y="956099"/>
                  </a:lnTo>
                  <a:lnTo>
                    <a:pt x="789420" y="992157"/>
                  </a:lnTo>
                  <a:lnTo>
                    <a:pt x="821887" y="1028953"/>
                  </a:lnTo>
                  <a:lnTo>
                    <a:pt x="853590" y="1066475"/>
                  </a:lnTo>
                  <a:lnTo>
                    <a:pt x="884515" y="1104710"/>
                  </a:lnTo>
                  <a:lnTo>
                    <a:pt x="914650" y="1143645"/>
                  </a:lnTo>
                  <a:lnTo>
                    <a:pt x="943980" y="1183268"/>
                  </a:lnTo>
                  <a:lnTo>
                    <a:pt x="972493" y="1223567"/>
                  </a:lnTo>
                  <a:lnTo>
                    <a:pt x="1000175" y="1264527"/>
                  </a:lnTo>
                  <a:lnTo>
                    <a:pt x="1027013" y="1306137"/>
                  </a:lnTo>
                  <a:lnTo>
                    <a:pt x="1052994" y="1348385"/>
                  </a:lnTo>
                  <a:lnTo>
                    <a:pt x="1078105" y="1391256"/>
                  </a:lnTo>
                  <a:lnTo>
                    <a:pt x="1102331" y="1434740"/>
                  </a:lnTo>
                  <a:lnTo>
                    <a:pt x="1125660" y="1478822"/>
                  </a:lnTo>
                  <a:lnTo>
                    <a:pt x="1148079" y="1523491"/>
                  </a:lnTo>
                  <a:lnTo>
                    <a:pt x="1558544" y="1322324"/>
                  </a:lnTo>
                  <a:lnTo>
                    <a:pt x="1536186" y="1277616"/>
                  </a:lnTo>
                  <a:lnTo>
                    <a:pt x="1513066" y="1233396"/>
                  </a:lnTo>
                  <a:lnTo>
                    <a:pt x="1489195" y="1189673"/>
                  </a:lnTo>
                  <a:lnTo>
                    <a:pt x="1464580" y="1146455"/>
                  </a:lnTo>
                  <a:lnTo>
                    <a:pt x="1439231" y="1103750"/>
                  </a:lnTo>
                  <a:lnTo>
                    <a:pt x="1413157" y="1061568"/>
                  </a:lnTo>
                  <a:lnTo>
                    <a:pt x="1386368" y="1019917"/>
                  </a:lnTo>
                  <a:lnTo>
                    <a:pt x="1358872" y="978806"/>
                  </a:lnTo>
                  <a:lnTo>
                    <a:pt x="1330679" y="938243"/>
                  </a:lnTo>
                  <a:lnTo>
                    <a:pt x="1301797" y="898237"/>
                  </a:lnTo>
                  <a:lnTo>
                    <a:pt x="1272236" y="858796"/>
                  </a:lnTo>
                  <a:lnTo>
                    <a:pt x="1242006" y="819930"/>
                  </a:lnTo>
                  <a:lnTo>
                    <a:pt x="1211114" y="781647"/>
                  </a:lnTo>
                  <a:lnTo>
                    <a:pt x="1179571" y="743956"/>
                  </a:lnTo>
                  <a:lnTo>
                    <a:pt x="1147385" y="706865"/>
                  </a:lnTo>
                  <a:lnTo>
                    <a:pt x="1114566" y="670383"/>
                  </a:lnTo>
                  <a:lnTo>
                    <a:pt x="1081122" y="634518"/>
                  </a:lnTo>
                  <a:lnTo>
                    <a:pt x="1047064" y="599280"/>
                  </a:lnTo>
                  <a:lnTo>
                    <a:pt x="1012399" y="564676"/>
                  </a:lnTo>
                  <a:lnTo>
                    <a:pt x="977138" y="530717"/>
                  </a:lnTo>
                  <a:lnTo>
                    <a:pt x="941288" y="497409"/>
                  </a:lnTo>
                  <a:lnTo>
                    <a:pt x="904861" y="464762"/>
                  </a:lnTo>
                  <a:lnTo>
                    <a:pt x="867864" y="432785"/>
                  </a:lnTo>
                  <a:lnTo>
                    <a:pt x="830306" y="401486"/>
                  </a:lnTo>
                  <a:lnTo>
                    <a:pt x="792198" y="370874"/>
                  </a:lnTo>
                  <a:lnTo>
                    <a:pt x="753547" y="340957"/>
                  </a:lnTo>
                  <a:lnTo>
                    <a:pt x="714364" y="311745"/>
                  </a:lnTo>
                  <a:lnTo>
                    <a:pt x="674657" y="283245"/>
                  </a:lnTo>
                  <a:lnTo>
                    <a:pt x="634436" y="255467"/>
                  </a:lnTo>
                  <a:lnTo>
                    <a:pt x="593709" y="228419"/>
                  </a:lnTo>
                  <a:lnTo>
                    <a:pt x="552485" y="202110"/>
                  </a:lnTo>
                  <a:lnTo>
                    <a:pt x="510775" y="176548"/>
                  </a:lnTo>
                  <a:lnTo>
                    <a:pt x="468587" y="151742"/>
                  </a:lnTo>
                  <a:lnTo>
                    <a:pt x="425930" y="127701"/>
                  </a:lnTo>
                  <a:lnTo>
                    <a:pt x="382813" y="104433"/>
                  </a:lnTo>
                  <a:lnTo>
                    <a:pt x="339246" y="81948"/>
                  </a:lnTo>
                  <a:lnTo>
                    <a:pt x="295237" y="60253"/>
                  </a:lnTo>
                  <a:lnTo>
                    <a:pt x="250796" y="39358"/>
                  </a:lnTo>
                  <a:lnTo>
                    <a:pt x="205932" y="19270"/>
                  </a:lnTo>
                  <a:lnTo>
                    <a:pt x="160654" y="0"/>
                  </a:lnTo>
                  <a:close/>
                </a:path>
              </a:pathLst>
            </a:custGeom>
            <a:solidFill>
              <a:srgbClr val="E691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62900" y="2875788"/>
              <a:ext cx="812279" cy="2061972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8035289" y="2939160"/>
              <a:ext cx="671195" cy="1920239"/>
            </a:xfrm>
            <a:custGeom>
              <a:avLst/>
              <a:gdLst/>
              <a:ahLst/>
              <a:cxnLst/>
              <a:rect l="l" t="t" r="r" b="b"/>
              <a:pathLst>
                <a:path w="671195" h="1920239">
                  <a:moveTo>
                    <a:pt x="406907" y="0"/>
                  </a:moveTo>
                  <a:lnTo>
                    <a:pt x="0" y="211074"/>
                  </a:lnTo>
                  <a:lnTo>
                    <a:pt x="20531" y="255774"/>
                  </a:lnTo>
                  <a:lnTo>
                    <a:pt x="40030" y="300870"/>
                  </a:lnTo>
                  <a:lnTo>
                    <a:pt x="58494" y="346343"/>
                  </a:lnTo>
                  <a:lnTo>
                    <a:pt x="75922" y="392175"/>
                  </a:lnTo>
                  <a:lnTo>
                    <a:pt x="92314" y="438348"/>
                  </a:lnTo>
                  <a:lnTo>
                    <a:pt x="107667" y="484843"/>
                  </a:lnTo>
                  <a:lnTo>
                    <a:pt x="121979" y="531641"/>
                  </a:lnTo>
                  <a:lnTo>
                    <a:pt x="135251" y="578724"/>
                  </a:lnTo>
                  <a:lnTo>
                    <a:pt x="147479" y="626074"/>
                  </a:lnTo>
                  <a:lnTo>
                    <a:pt x="158663" y="673673"/>
                  </a:lnTo>
                  <a:lnTo>
                    <a:pt x="168801" y="721501"/>
                  </a:lnTo>
                  <a:lnTo>
                    <a:pt x="177892" y="769540"/>
                  </a:lnTo>
                  <a:lnTo>
                    <a:pt x="185934" y="817772"/>
                  </a:lnTo>
                  <a:lnTo>
                    <a:pt x="192927" y="866179"/>
                  </a:lnTo>
                  <a:lnTo>
                    <a:pt x="198867" y="914741"/>
                  </a:lnTo>
                  <a:lnTo>
                    <a:pt x="203755" y="963441"/>
                  </a:lnTo>
                  <a:lnTo>
                    <a:pt x="207588" y="1012261"/>
                  </a:lnTo>
                  <a:lnTo>
                    <a:pt x="210365" y="1061180"/>
                  </a:lnTo>
                  <a:lnTo>
                    <a:pt x="212085" y="1110182"/>
                  </a:lnTo>
                  <a:lnTo>
                    <a:pt x="212746" y="1159248"/>
                  </a:lnTo>
                  <a:lnTo>
                    <a:pt x="212346" y="1208359"/>
                  </a:lnTo>
                  <a:lnTo>
                    <a:pt x="210885" y="1257497"/>
                  </a:lnTo>
                  <a:lnTo>
                    <a:pt x="208361" y="1306643"/>
                  </a:lnTo>
                  <a:lnTo>
                    <a:pt x="204773" y="1355780"/>
                  </a:lnTo>
                  <a:lnTo>
                    <a:pt x="200118" y="1404887"/>
                  </a:lnTo>
                  <a:lnTo>
                    <a:pt x="194396" y="1453948"/>
                  </a:lnTo>
                  <a:lnTo>
                    <a:pt x="187605" y="1502943"/>
                  </a:lnTo>
                  <a:lnTo>
                    <a:pt x="179744" y="1551855"/>
                  </a:lnTo>
                  <a:lnTo>
                    <a:pt x="170811" y="1600664"/>
                  </a:lnTo>
                  <a:lnTo>
                    <a:pt x="160805" y="1649353"/>
                  </a:lnTo>
                  <a:lnTo>
                    <a:pt x="149724" y="1697902"/>
                  </a:lnTo>
                  <a:lnTo>
                    <a:pt x="137567" y="1746294"/>
                  </a:lnTo>
                  <a:lnTo>
                    <a:pt x="124332" y="1794509"/>
                  </a:lnTo>
                  <a:lnTo>
                    <a:pt x="564895" y="1920239"/>
                  </a:lnTo>
                  <a:lnTo>
                    <a:pt x="578219" y="1872021"/>
                  </a:lnTo>
                  <a:lnTo>
                    <a:pt x="590643" y="1823653"/>
                  </a:lnTo>
                  <a:lnTo>
                    <a:pt x="602169" y="1775148"/>
                  </a:lnTo>
                  <a:lnTo>
                    <a:pt x="612798" y="1726518"/>
                  </a:lnTo>
                  <a:lnTo>
                    <a:pt x="622532" y="1677777"/>
                  </a:lnTo>
                  <a:lnTo>
                    <a:pt x="631370" y="1628937"/>
                  </a:lnTo>
                  <a:lnTo>
                    <a:pt x="639315" y="1580010"/>
                  </a:lnTo>
                  <a:lnTo>
                    <a:pt x="646367" y="1531010"/>
                  </a:lnTo>
                  <a:lnTo>
                    <a:pt x="652527" y="1481949"/>
                  </a:lnTo>
                  <a:lnTo>
                    <a:pt x="657796" y="1432839"/>
                  </a:lnTo>
                  <a:lnTo>
                    <a:pt x="662176" y="1383694"/>
                  </a:lnTo>
                  <a:lnTo>
                    <a:pt x="665667" y="1334526"/>
                  </a:lnTo>
                  <a:lnTo>
                    <a:pt x="668271" y="1285348"/>
                  </a:lnTo>
                  <a:lnTo>
                    <a:pt x="669988" y="1236172"/>
                  </a:lnTo>
                  <a:lnTo>
                    <a:pt x="670819" y="1187012"/>
                  </a:lnTo>
                  <a:lnTo>
                    <a:pt x="670767" y="1137879"/>
                  </a:lnTo>
                  <a:lnTo>
                    <a:pt x="669831" y="1088787"/>
                  </a:lnTo>
                  <a:lnTo>
                    <a:pt x="668012" y="1039747"/>
                  </a:lnTo>
                  <a:lnTo>
                    <a:pt x="665313" y="990774"/>
                  </a:lnTo>
                  <a:lnTo>
                    <a:pt x="661733" y="941879"/>
                  </a:lnTo>
                  <a:lnTo>
                    <a:pt x="657274" y="893075"/>
                  </a:lnTo>
                  <a:lnTo>
                    <a:pt x="651937" y="844376"/>
                  </a:lnTo>
                  <a:lnTo>
                    <a:pt x="645723" y="795793"/>
                  </a:lnTo>
                  <a:lnTo>
                    <a:pt x="638633" y="747339"/>
                  </a:lnTo>
                  <a:lnTo>
                    <a:pt x="630668" y="699027"/>
                  </a:lnTo>
                  <a:lnTo>
                    <a:pt x="621829" y="650869"/>
                  </a:lnTo>
                  <a:lnTo>
                    <a:pt x="612117" y="602879"/>
                  </a:lnTo>
                  <a:lnTo>
                    <a:pt x="601533" y="555069"/>
                  </a:lnTo>
                  <a:lnTo>
                    <a:pt x="590078" y="507451"/>
                  </a:lnTo>
                  <a:lnTo>
                    <a:pt x="577754" y="460039"/>
                  </a:lnTo>
                  <a:lnTo>
                    <a:pt x="564561" y="412845"/>
                  </a:lnTo>
                  <a:lnTo>
                    <a:pt x="550501" y="365881"/>
                  </a:lnTo>
                  <a:lnTo>
                    <a:pt x="535574" y="319161"/>
                  </a:lnTo>
                  <a:lnTo>
                    <a:pt x="519781" y="272697"/>
                  </a:lnTo>
                  <a:lnTo>
                    <a:pt x="503124" y="226502"/>
                  </a:lnTo>
                  <a:lnTo>
                    <a:pt x="485603" y="180588"/>
                  </a:lnTo>
                  <a:lnTo>
                    <a:pt x="467220" y="134968"/>
                  </a:lnTo>
                  <a:lnTo>
                    <a:pt x="447976" y="89655"/>
                  </a:lnTo>
                  <a:lnTo>
                    <a:pt x="427871" y="44661"/>
                  </a:lnTo>
                  <a:lnTo>
                    <a:pt x="406907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79919" y="4700003"/>
              <a:ext cx="1624583" cy="1717548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7053325" y="4763134"/>
              <a:ext cx="1482725" cy="1577340"/>
            </a:xfrm>
            <a:custGeom>
              <a:avLst/>
              <a:gdLst/>
              <a:ahLst/>
              <a:cxnLst/>
              <a:rect l="l" t="t" r="r" b="b"/>
              <a:pathLst>
                <a:path w="1482725" h="1577339">
                  <a:moveTo>
                    <a:pt x="1050671" y="0"/>
                  </a:moveTo>
                  <a:lnTo>
                    <a:pt x="1031792" y="46280"/>
                  </a:lnTo>
                  <a:lnTo>
                    <a:pt x="1011885" y="92101"/>
                  </a:lnTo>
                  <a:lnTo>
                    <a:pt x="990962" y="137447"/>
                  </a:lnTo>
                  <a:lnTo>
                    <a:pt x="969036" y="182304"/>
                  </a:lnTo>
                  <a:lnTo>
                    <a:pt x="946119" y="226657"/>
                  </a:lnTo>
                  <a:lnTo>
                    <a:pt x="922224" y="270493"/>
                  </a:lnTo>
                  <a:lnTo>
                    <a:pt x="897366" y="313795"/>
                  </a:lnTo>
                  <a:lnTo>
                    <a:pt x="871555" y="356551"/>
                  </a:lnTo>
                  <a:lnTo>
                    <a:pt x="844805" y="398745"/>
                  </a:lnTo>
                  <a:lnTo>
                    <a:pt x="817130" y="440363"/>
                  </a:lnTo>
                  <a:lnTo>
                    <a:pt x="788541" y="481391"/>
                  </a:lnTo>
                  <a:lnTo>
                    <a:pt x="759051" y="521813"/>
                  </a:lnTo>
                  <a:lnTo>
                    <a:pt x="728675" y="561616"/>
                  </a:lnTo>
                  <a:lnTo>
                    <a:pt x="697423" y="600784"/>
                  </a:lnTo>
                  <a:lnTo>
                    <a:pt x="665310" y="639304"/>
                  </a:lnTo>
                  <a:lnTo>
                    <a:pt x="632348" y="677160"/>
                  </a:lnTo>
                  <a:lnTo>
                    <a:pt x="598550" y="714339"/>
                  </a:lnTo>
                  <a:lnTo>
                    <a:pt x="563929" y="750826"/>
                  </a:lnTo>
                  <a:lnTo>
                    <a:pt x="528498" y="786606"/>
                  </a:lnTo>
                  <a:lnTo>
                    <a:pt x="492269" y="821665"/>
                  </a:lnTo>
                  <a:lnTo>
                    <a:pt x="455255" y="855988"/>
                  </a:lnTo>
                  <a:lnTo>
                    <a:pt x="417470" y="889561"/>
                  </a:lnTo>
                  <a:lnTo>
                    <a:pt x="378925" y="922369"/>
                  </a:lnTo>
                  <a:lnTo>
                    <a:pt x="339635" y="954397"/>
                  </a:lnTo>
                  <a:lnTo>
                    <a:pt x="299612" y="985632"/>
                  </a:lnTo>
                  <a:lnTo>
                    <a:pt x="258868" y="1016059"/>
                  </a:lnTo>
                  <a:lnTo>
                    <a:pt x="217417" y="1045663"/>
                  </a:lnTo>
                  <a:lnTo>
                    <a:pt x="175271" y="1074430"/>
                  </a:lnTo>
                  <a:lnTo>
                    <a:pt x="132444" y="1102344"/>
                  </a:lnTo>
                  <a:lnTo>
                    <a:pt x="88947" y="1129393"/>
                  </a:lnTo>
                  <a:lnTo>
                    <a:pt x="44795" y="1155561"/>
                  </a:lnTo>
                  <a:lnTo>
                    <a:pt x="0" y="1180833"/>
                  </a:lnTo>
                  <a:lnTo>
                    <a:pt x="218948" y="1576844"/>
                  </a:lnTo>
                  <a:lnTo>
                    <a:pt x="263477" y="1551802"/>
                  </a:lnTo>
                  <a:lnTo>
                    <a:pt x="307475" y="1526013"/>
                  </a:lnTo>
                  <a:lnTo>
                    <a:pt x="350933" y="1499489"/>
                  </a:lnTo>
                  <a:lnTo>
                    <a:pt x="393842" y="1472239"/>
                  </a:lnTo>
                  <a:lnTo>
                    <a:pt x="436194" y="1444273"/>
                  </a:lnTo>
                  <a:lnTo>
                    <a:pt x="477980" y="1415601"/>
                  </a:lnTo>
                  <a:lnTo>
                    <a:pt x="519191" y="1386232"/>
                  </a:lnTo>
                  <a:lnTo>
                    <a:pt x="559819" y="1356177"/>
                  </a:lnTo>
                  <a:lnTo>
                    <a:pt x="599854" y="1325445"/>
                  </a:lnTo>
                  <a:lnTo>
                    <a:pt x="639289" y="1294046"/>
                  </a:lnTo>
                  <a:lnTo>
                    <a:pt x="678114" y="1261991"/>
                  </a:lnTo>
                  <a:lnTo>
                    <a:pt x="716320" y="1229289"/>
                  </a:lnTo>
                  <a:lnTo>
                    <a:pt x="753900" y="1195950"/>
                  </a:lnTo>
                  <a:lnTo>
                    <a:pt x="790843" y="1161984"/>
                  </a:lnTo>
                  <a:lnTo>
                    <a:pt x="827143" y="1127400"/>
                  </a:lnTo>
                  <a:lnTo>
                    <a:pt x="862789" y="1092209"/>
                  </a:lnTo>
                  <a:lnTo>
                    <a:pt x="897773" y="1056421"/>
                  </a:lnTo>
                  <a:lnTo>
                    <a:pt x="932087" y="1020045"/>
                  </a:lnTo>
                  <a:lnTo>
                    <a:pt x="965721" y="983091"/>
                  </a:lnTo>
                  <a:lnTo>
                    <a:pt x="998668" y="945570"/>
                  </a:lnTo>
                  <a:lnTo>
                    <a:pt x="1030917" y="907490"/>
                  </a:lnTo>
                  <a:lnTo>
                    <a:pt x="1062462" y="868863"/>
                  </a:lnTo>
                  <a:lnTo>
                    <a:pt x="1093292" y="829697"/>
                  </a:lnTo>
                  <a:lnTo>
                    <a:pt x="1123399" y="790003"/>
                  </a:lnTo>
                  <a:lnTo>
                    <a:pt x="1152775" y="749791"/>
                  </a:lnTo>
                  <a:lnTo>
                    <a:pt x="1181410" y="709070"/>
                  </a:lnTo>
                  <a:lnTo>
                    <a:pt x="1209296" y="667851"/>
                  </a:lnTo>
                  <a:lnTo>
                    <a:pt x="1236425" y="626142"/>
                  </a:lnTo>
                  <a:lnTo>
                    <a:pt x="1262788" y="583955"/>
                  </a:lnTo>
                  <a:lnTo>
                    <a:pt x="1288375" y="541299"/>
                  </a:lnTo>
                  <a:lnTo>
                    <a:pt x="1313178" y="498184"/>
                  </a:lnTo>
                  <a:lnTo>
                    <a:pt x="1337189" y="454620"/>
                  </a:lnTo>
                  <a:lnTo>
                    <a:pt x="1360399" y="410616"/>
                  </a:lnTo>
                  <a:lnTo>
                    <a:pt x="1382799" y="366183"/>
                  </a:lnTo>
                  <a:lnTo>
                    <a:pt x="1404380" y="321330"/>
                  </a:lnTo>
                  <a:lnTo>
                    <a:pt x="1425133" y="276068"/>
                  </a:lnTo>
                  <a:lnTo>
                    <a:pt x="1445051" y="230406"/>
                  </a:lnTo>
                  <a:lnTo>
                    <a:pt x="1464124" y="184354"/>
                  </a:lnTo>
                  <a:lnTo>
                    <a:pt x="1482344" y="137921"/>
                  </a:lnTo>
                  <a:lnTo>
                    <a:pt x="1050671" y="0"/>
                  </a:lnTo>
                  <a:close/>
                </a:path>
              </a:pathLst>
            </a:custGeom>
            <a:solidFill>
              <a:srgbClr val="64B34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10555" y="5833871"/>
              <a:ext cx="2054352" cy="736092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5283453" y="5896914"/>
              <a:ext cx="1912620" cy="595630"/>
            </a:xfrm>
            <a:custGeom>
              <a:avLst/>
              <a:gdLst/>
              <a:ahLst/>
              <a:cxnLst/>
              <a:rect l="l" t="t" r="r" b="b"/>
              <a:pathLst>
                <a:path w="1912620" h="595629">
                  <a:moveTo>
                    <a:pt x="152908" y="0"/>
                  </a:moveTo>
                  <a:lnTo>
                    <a:pt x="0" y="424662"/>
                  </a:lnTo>
                  <a:lnTo>
                    <a:pt x="48143" y="441609"/>
                  </a:lnTo>
                  <a:lnTo>
                    <a:pt x="96495" y="457672"/>
                  </a:lnTo>
                  <a:lnTo>
                    <a:pt x="145041" y="472851"/>
                  </a:lnTo>
                  <a:lnTo>
                    <a:pt x="193769" y="487145"/>
                  </a:lnTo>
                  <a:lnTo>
                    <a:pt x="242666" y="500556"/>
                  </a:lnTo>
                  <a:lnTo>
                    <a:pt x="291718" y="513082"/>
                  </a:lnTo>
                  <a:lnTo>
                    <a:pt x="340913" y="524723"/>
                  </a:lnTo>
                  <a:lnTo>
                    <a:pt x="390237" y="535480"/>
                  </a:lnTo>
                  <a:lnTo>
                    <a:pt x="439678" y="545353"/>
                  </a:lnTo>
                  <a:lnTo>
                    <a:pt x="489222" y="554341"/>
                  </a:lnTo>
                  <a:lnTo>
                    <a:pt x="538856" y="562444"/>
                  </a:lnTo>
                  <a:lnTo>
                    <a:pt x="588568" y="569663"/>
                  </a:lnTo>
                  <a:lnTo>
                    <a:pt x="638344" y="575998"/>
                  </a:lnTo>
                  <a:lnTo>
                    <a:pt x="688171" y="581447"/>
                  </a:lnTo>
                  <a:lnTo>
                    <a:pt x="738036" y="586012"/>
                  </a:lnTo>
                  <a:lnTo>
                    <a:pt x="787926" y="589693"/>
                  </a:lnTo>
                  <a:lnTo>
                    <a:pt x="837827" y="592488"/>
                  </a:lnTo>
                  <a:lnTo>
                    <a:pt x="887728" y="594399"/>
                  </a:lnTo>
                  <a:lnTo>
                    <a:pt x="937615" y="595425"/>
                  </a:lnTo>
                  <a:lnTo>
                    <a:pt x="987474" y="595566"/>
                  </a:lnTo>
                  <a:lnTo>
                    <a:pt x="1037293" y="594822"/>
                  </a:lnTo>
                  <a:lnTo>
                    <a:pt x="1087058" y="593193"/>
                  </a:lnTo>
                  <a:lnTo>
                    <a:pt x="1136757" y="590679"/>
                  </a:lnTo>
                  <a:lnTo>
                    <a:pt x="1186376" y="587279"/>
                  </a:lnTo>
                  <a:lnTo>
                    <a:pt x="1235903" y="582995"/>
                  </a:lnTo>
                  <a:lnTo>
                    <a:pt x="1285324" y="577826"/>
                  </a:lnTo>
                  <a:lnTo>
                    <a:pt x="1334627" y="571772"/>
                  </a:lnTo>
                  <a:lnTo>
                    <a:pt x="1383797" y="564832"/>
                  </a:lnTo>
                  <a:lnTo>
                    <a:pt x="1432823" y="557007"/>
                  </a:lnTo>
                  <a:lnTo>
                    <a:pt x="1481691" y="548297"/>
                  </a:lnTo>
                  <a:lnTo>
                    <a:pt x="1530387" y="538701"/>
                  </a:lnTo>
                  <a:lnTo>
                    <a:pt x="1578900" y="528220"/>
                  </a:lnTo>
                  <a:lnTo>
                    <a:pt x="1627216" y="516854"/>
                  </a:lnTo>
                  <a:lnTo>
                    <a:pt x="1675321" y="504602"/>
                  </a:lnTo>
                  <a:lnTo>
                    <a:pt x="1723203" y="491465"/>
                  </a:lnTo>
                  <a:lnTo>
                    <a:pt x="1770849" y="477442"/>
                  </a:lnTo>
                  <a:lnTo>
                    <a:pt x="1818246" y="462533"/>
                  </a:lnTo>
                  <a:lnTo>
                    <a:pt x="1865380" y="446739"/>
                  </a:lnTo>
                  <a:lnTo>
                    <a:pt x="1912239" y="430060"/>
                  </a:lnTo>
                  <a:lnTo>
                    <a:pt x="1731645" y="15595"/>
                  </a:lnTo>
                  <a:lnTo>
                    <a:pt x="1684455" y="31647"/>
                  </a:lnTo>
                  <a:lnTo>
                    <a:pt x="1636934" y="46630"/>
                  </a:lnTo>
                  <a:lnTo>
                    <a:pt x="1589101" y="60545"/>
                  </a:lnTo>
                  <a:lnTo>
                    <a:pt x="1540975" y="73391"/>
                  </a:lnTo>
                  <a:lnTo>
                    <a:pt x="1492576" y="85168"/>
                  </a:lnTo>
                  <a:lnTo>
                    <a:pt x="1443923" y="95877"/>
                  </a:lnTo>
                  <a:lnTo>
                    <a:pt x="1395035" y="105519"/>
                  </a:lnTo>
                  <a:lnTo>
                    <a:pt x="1345932" y="114092"/>
                  </a:lnTo>
                  <a:lnTo>
                    <a:pt x="1296632" y="121598"/>
                  </a:lnTo>
                  <a:lnTo>
                    <a:pt x="1247155" y="128037"/>
                  </a:lnTo>
                  <a:lnTo>
                    <a:pt x="1197521" y="133408"/>
                  </a:lnTo>
                  <a:lnTo>
                    <a:pt x="1147748" y="137712"/>
                  </a:lnTo>
                  <a:lnTo>
                    <a:pt x="1097856" y="140949"/>
                  </a:lnTo>
                  <a:lnTo>
                    <a:pt x="1047864" y="143120"/>
                  </a:lnTo>
                  <a:lnTo>
                    <a:pt x="997791" y="144224"/>
                  </a:lnTo>
                  <a:lnTo>
                    <a:pt x="947658" y="144262"/>
                  </a:lnTo>
                  <a:lnTo>
                    <a:pt x="897482" y="143234"/>
                  </a:lnTo>
                  <a:lnTo>
                    <a:pt x="847283" y="141139"/>
                  </a:lnTo>
                  <a:lnTo>
                    <a:pt x="797081" y="137979"/>
                  </a:lnTo>
                  <a:lnTo>
                    <a:pt x="746895" y="133754"/>
                  </a:lnTo>
                  <a:lnTo>
                    <a:pt x="696743" y="128463"/>
                  </a:lnTo>
                  <a:lnTo>
                    <a:pt x="646647" y="122107"/>
                  </a:lnTo>
                  <a:lnTo>
                    <a:pt x="596623" y="114685"/>
                  </a:lnTo>
                  <a:lnTo>
                    <a:pt x="546693" y="106199"/>
                  </a:lnTo>
                  <a:lnTo>
                    <a:pt x="496875" y="96649"/>
                  </a:lnTo>
                  <a:lnTo>
                    <a:pt x="447188" y="86033"/>
                  </a:lnTo>
                  <a:lnTo>
                    <a:pt x="397652" y="74354"/>
                  </a:lnTo>
                  <a:lnTo>
                    <a:pt x="348286" y="61611"/>
                  </a:lnTo>
                  <a:lnTo>
                    <a:pt x="299109" y="47803"/>
                  </a:lnTo>
                  <a:lnTo>
                    <a:pt x="250141" y="32932"/>
                  </a:lnTo>
                  <a:lnTo>
                    <a:pt x="201401" y="16997"/>
                  </a:lnTo>
                  <a:lnTo>
                    <a:pt x="152908" y="0"/>
                  </a:lnTo>
                  <a:close/>
                </a:path>
              </a:pathLst>
            </a:custGeom>
            <a:solidFill>
              <a:srgbClr val="45818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81983" y="4767071"/>
              <a:ext cx="1726691" cy="1632204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3754627" y="4830698"/>
              <a:ext cx="1586230" cy="1491615"/>
            </a:xfrm>
            <a:custGeom>
              <a:avLst/>
              <a:gdLst/>
              <a:ahLst/>
              <a:cxnLst/>
              <a:rect l="l" t="t" r="r" b="b"/>
              <a:pathLst>
                <a:path w="1586229" h="1491614">
                  <a:moveTo>
                    <a:pt x="403479" y="0"/>
                  </a:moveTo>
                  <a:lnTo>
                    <a:pt x="0" y="214249"/>
                  </a:lnTo>
                  <a:lnTo>
                    <a:pt x="23787" y="258199"/>
                  </a:lnTo>
                  <a:lnTo>
                    <a:pt x="48320" y="301639"/>
                  </a:lnTo>
                  <a:lnTo>
                    <a:pt x="73587" y="344560"/>
                  </a:lnTo>
                  <a:lnTo>
                    <a:pt x="99580" y="386952"/>
                  </a:lnTo>
                  <a:lnTo>
                    <a:pt x="126289" y="428809"/>
                  </a:lnTo>
                  <a:lnTo>
                    <a:pt x="153705" y="470121"/>
                  </a:lnTo>
                  <a:lnTo>
                    <a:pt x="181819" y="510880"/>
                  </a:lnTo>
                  <a:lnTo>
                    <a:pt x="210620" y="551078"/>
                  </a:lnTo>
                  <a:lnTo>
                    <a:pt x="240100" y="590706"/>
                  </a:lnTo>
                  <a:lnTo>
                    <a:pt x="270250" y="629756"/>
                  </a:lnTo>
                  <a:lnTo>
                    <a:pt x="301058" y="668220"/>
                  </a:lnTo>
                  <a:lnTo>
                    <a:pt x="332518" y="706089"/>
                  </a:lnTo>
                  <a:lnTo>
                    <a:pt x="364618" y="743355"/>
                  </a:lnTo>
                  <a:lnTo>
                    <a:pt x="397349" y="780010"/>
                  </a:lnTo>
                  <a:lnTo>
                    <a:pt x="430703" y="816045"/>
                  </a:lnTo>
                  <a:lnTo>
                    <a:pt x="464669" y="851452"/>
                  </a:lnTo>
                  <a:lnTo>
                    <a:pt x="499239" y="886222"/>
                  </a:lnTo>
                  <a:lnTo>
                    <a:pt x="534402" y="920347"/>
                  </a:lnTo>
                  <a:lnTo>
                    <a:pt x="570150" y="953819"/>
                  </a:lnTo>
                  <a:lnTo>
                    <a:pt x="606472" y="986629"/>
                  </a:lnTo>
                  <a:lnTo>
                    <a:pt x="643360" y="1018769"/>
                  </a:lnTo>
                  <a:lnTo>
                    <a:pt x="680805" y="1050231"/>
                  </a:lnTo>
                  <a:lnTo>
                    <a:pt x="718796" y="1081006"/>
                  </a:lnTo>
                  <a:lnTo>
                    <a:pt x="757324" y="1111087"/>
                  </a:lnTo>
                  <a:lnTo>
                    <a:pt x="796380" y="1140463"/>
                  </a:lnTo>
                  <a:lnTo>
                    <a:pt x="835955" y="1169128"/>
                  </a:lnTo>
                  <a:lnTo>
                    <a:pt x="876038" y="1197072"/>
                  </a:lnTo>
                  <a:lnTo>
                    <a:pt x="916622" y="1224288"/>
                  </a:lnTo>
                  <a:lnTo>
                    <a:pt x="957695" y="1250767"/>
                  </a:lnTo>
                  <a:lnTo>
                    <a:pt x="999249" y="1276501"/>
                  </a:lnTo>
                  <a:lnTo>
                    <a:pt x="1041275" y="1301481"/>
                  </a:lnTo>
                  <a:lnTo>
                    <a:pt x="1083763" y="1325699"/>
                  </a:lnTo>
                  <a:lnTo>
                    <a:pt x="1126703" y="1349146"/>
                  </a:lnTo>
                  <a:lnTo>
                    <a:pt x="1170086" y="1371815"/>
                  </a:lnTo>
                  <a:lnTo>
                    <a:pt x="1213903" y="1393697"/>
                  </a:lnTo>
                  <a:lnTo>
                    <a:pt x="1258144" y="1414783"/>
                  </a:lnTo>
                  <a:lnTo>
                    <a:pt x="1302800" y="1435065"/>
                  </a:lnTo>
                  <a:lnTo>
                    <a:pt x="1347862" y="1454535"/>
                  </a:lnTo>
                  <a:lnTo>
                    <a:pt x="1393319" y="1473184"/>
                  </a:lnTo>
                  <a:lnTo>
                    <a:pt x="1439164" y="1491005"/>
                  </a:lnTo>
                  <a:lnTo>
                    <a:pt x="1585722" y="1057948"/>
                  </a:lnTo>
                  <a:lnTo>
                    <a:pt x="1540184" y="1039759"/>
                  </a:lnTo>
                  <a:lnTo>
                    <a:pt x="1495113" y="1020577"/>
                  </a:lnTo>
                  <a:lnTo>
                    <a:pt x="1450521" y="1000414"/>
                  </a:lnTo>
                  <a:lnTo>
                    <a:pt x="1406424" y="979282"/>
                  </a:lnTo>
                  <a:lnTo>
                    <a:pt x="1362833" y="957193"/>
                  </a:lnTo>
                  <a:lnTo>
                    <a:pt x="1319763" y="934160"/>
                  </a:lnTo>
                  <a:lnTo>
                    <a:pt x="1277228" y="910194"/>
                  </a:lnTo>
                  <a:lnTo>
                    <a:pt x="1235241" y="885309"/>
                  </a:lnTo>
                  <a:lnTo>
                    <a:pt x="1193815" y="859516"/>
                  </a:lnTo>
                  <a:lnTo>
                    <a:pt x="1152965" y="832827"/>
                  </a:lnTo>
                  <a:lnTo>
                    <a:pt x="1112703" y="805255"/>
                  </a:lnTo>
                  <a:lnTo>
                    <a:pt x="1073044" y="776812"/>
                  </a:lnTo>
                  <a:lnTo>
                    <a:pt x="1034001" y="747510"/>
                  </a:lnTo>
                  <a:lnTo>
                    <a:pt x="995587" y="717362"/>
                  </a:lnTo>
                  <a:lnTo>
                    <a:pt x="957817" y="686379"/>
                  </a:lnTo>
                  <a:lnTo>
                    <a:pt x="920704" y="654575"/>
                  </a:lnTo>
                  <a:lnTo>
                    <a:pt x="884261" y="621961"/>
                  </a:lnTo>
                  <a:lnTo>
                    <a:pt x="848503" y="588549"/>
                  </a:lnTo>
                  <a:lnTo>
                    <a:pt x="813442" y="554352"/>
                  </a:lnTo>
                  <a:lnTo>
                    <a:pt x="779093" y="519382"/>
                  </a:lnTo>
                  <a:lnTo>
                    <a:pt x="745468" y="483651"/>
                  </a:lnTo>
                  <a:lnTo>
                    <a:pt x="712582" y="447172"/>
                  </a:lnTo>
                  <a:lnTo>
                    <a:pt x="680449" y="409956"/>
                  </a:lnTo>
                  <a:lnTo>
                    <a:pt x="649081" y="372016"/>
                  </a:lnTo>
                  <a:lnTo>
                    <a:pt x="618493" y="333365"/>
                  </a:lnTo>
                  <a:lnTo>
                    <a:pt x="588697" y="294014"/>
                  </a:lnTo>
                  <a:lnTo>
                    <a:pt x="559709" y="253976"/>
                  </a:lnTo>
                  <a:lnTo>
                    <a:pt x="531540" y="213263"/>
                  </a:lnTo>
                  <a:lnTo>
                    <a:pt x="504206" y="171887"/>
                  </a:lnTo>
                  <a:lnTo>
                    <a:pt x="477719" y="129860"/>
                  </a:lnTo>
                  <a:lnTo>
                    <a:pt x="452093" y="87195"/>
                  </a:lnTo>
                  <a:lnTo>
                    <a:pt x="427341" y="43904"/>
                  </a:lnTo>
                  <a:lnTo>
                    <a:pt x="403479" y="0"/>
                  </a:lnTo>
                  <a:close/>
                </a:path>
              </a:pathLst>
            </a:custGeom>
            <a:solidFill>
              <a:srgbClr val="0A52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39667" y="2948939"/>
              <a:ext cx="806208" cy="2063495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3513264" y="3013329"/>
              <a:ext cx="664845" cy="1921510"/>
            </a:xfrm>
            <a:custGeom>
              <a:avLst/>
              <a:gdLst/>
              <a:ahLst/>
              <a:cxnLst/>
              <a:rect l="l" t="t" r="r" b="b"/>
              <a:pathLst>
                <a:path w="664845" h="1921510">
                  <a:moveTo>
                    <a:pt x="111314" y="0"/>
                  </a:moveTo>
                  <a:lnTo>
                    <a:pt x="97657" y="48126"/>
                  </a:lnTo>
                  <a:lnTo>
                    <a:pt x="84898" y="96408"/>
                  </a:lnTo>
                  <a:lnTo>
                    <a:pt x="73035" y="144833"/>
                  </a:lnTo>
                  <a:lnTo>
                    <a:pt x="62068" y="193389"/>
                  </a:lnTo>
                  <a:lnTo>
                    <a:pt x="51996" y="242063"/>
                  </a:lnTo>
                  <a:lnTo>
                    <a:pt x="42818" y="290842"/>
                  </a:lnTo>
                  <a:lnTo>
                    <a:pt x="34533" y="339713"/>
                  </a:lnTo>
                  <a:lnTo>
                    <a:pt x="27140" y="388664"/>
                  </a:lnTo>
                  <a:lnTo>
                    <a:pt x="20638" y="437682"/>
                  </a:lnTo>
                  <a:lnTo>
                    <a:pt x="15027" y="486755"/>
                  </a:lnTo>
                  <a:lnTo>
                    <a:pt x="10304" y="535869"/>
                  </a:lnTo>
                  <a:lnTo>
                    <a:pt x="6471" y="585012"/>
                  </a:lnTo>
                  <a:lnTo>
                    <a:pt x="3524" y="634171"/>
                  </a:lnTo>
                  <a:lnTo>
                    <a:pt x="1464" y="683334"/>
                  </a:lnTo>
                  <a:lnTo>
                    <a:pt x="289" y="732488"/>
                  </a:lnTo>
                  <a:lnTo>
                    <a:pt x="0" y="781620"/>
                  </a:lnTo>
                  <a:lnTo>
                    <a:pt x="593" y="830718"/>
                  </a:lnTo>
                  <a:lnTo>
                    <a:pt x="2070" y="879769"/>
                  </a:lnTo>
                  <a:lnTo>
                    <a:pt x="4428" y="928759"/>
                  </a:lnTo>
                  <a:lnTo>
                    <a:pt x="7667" y="977677"/>
                  </a:lnTo>
                  <a:lnTo>
                    <a:pt x="11785" y="1026510"/>
                  </a:lnTo>
                  <a:lnTo>
                    <a:pt x="16783" y="1075245"/>
                  </a:lnTo>
                  <a:lnTo>
                    <a:pt x="22659" y="1123869"/>
                  </a:lnTo>
                  <a:lnTo>
                    <a:pt x="29412" y="1172370"/>
                  </a:lnTo>
                  <a:lnTo>
                    <a:pt x="37041" y="1220735"/>
                  </a:lnTo>
                  <a:lnTo>
                    <a:pt x="45545" y="1268951"/>
                  </a:lnTo>
                  <a:lnTo>
                    <a:pt x="54923" y="1317006"/>
                  </a:lnTo>
                  <a:lnTo>
                    <a:pt x="65175" y="1364887"/>
                  </a:lnTo>
                  <a:lnTo>
                    <a:pt x="76298" y="1412580"/>
                  </a:lnTo>
                  <a:lnTo>
                    <a:pt x="88294" y="1460075"/>
                  </a:lnTo>
                  <a:lnTo>
                    <a:pt x="101160" y="1507357"/>
                  </a:lnTo>
                  <a:lnTo>
                    <a:pt x="114895" y="1554414"/>
                  </a:lnTo>
                  <a:lnTo>
                    <a:pt x="129499" y="1601234"/>
                  </a:lnTo>
                  <a:lnTo>
                    <a:pt x="144970" y="1647804"/>
                  </a:lnTo>
                  <a:lnTo>
                    <a:pt x="161309" y="1694111"/>
                  </a:lnTo>
                  <a:lnTo>
                    <a:pt x="178513" y="1740142"/>
                  </a:lnTo>
                  <a:lnTo>
                    <a:pt x="196581" y="1785884"/>
                  </a:lnTo>
                  <a:lnTo>
                    <a:pt x="215514" y="1831326"/>
                  </a:lnTo>
                  <a:lnTo>
                    <a:pt x="235310" y="1876454"/>
                  </a:lnTo>
                  <a:lnTo>
                    <a:pt x="255967" y="1921256"/>
                  </a:lnTo>
                  <a:lnTo>
                    <a:pt x="664272" y="1712976"/>
                  </a:lnTo>
                  <a:lnTo>
                    <a:pt x="644054" y="1668140"/>
                  </a:lnTo>
                  <a:lnTo>
                    <a:pt x="624871" y="1622915"/>
                  </a:lnTo>
                  <a:lnTo>
                    <a:pt x="606725" y="1577319"/>
                  </a:lnTo>
                  <a:lnTo>
                    <a:pt x="589618" y="1531370"/>
                  </a:lnTo>
                  <a:lnTo>
                    <a:pt x="573549" y="1485088"/>
                  </a:lnTo>
                  <a:lnTo>
                    <a:pt x="558521" y="1438490"/>
                  </a:lnTo>
                  <a:lnTo>
                    <a:pt x="544536" y="1391595"/>
                  </a:lnTo>
                  <a:lnTo>
                    <a:pt x="531594" y="1344421"/>
                  </a:lnTo>
                  <a:lnTo>
                    <a:pt x="519696" y="1296988"/>
                  </a:lnTo>
                  <a:lnTo>
                    <a:pt x="508845" y="1249313"/>
                  </a:lnTo>
                  <a:lnTo>
                    <a:pt x="499041" y="1201415"/>
                  </a:lnTo>
                  <a:lnTo>
                    <a:pt x="490285" y="1153312"/>
                  </a:lnTo>
                  <a:lnTo>
                    <a:pt x="482580" y="1105023"/>
                  </a:lnTo>
                  <a:lnTo>
                    <a:pt x="475926" y="1056567"/>
                  </a:lnTo>
                  <a:lnTo>
                    <a:pt x="470324" y="1007962"/>
                  </a:lnTo>
                  <a:lnTo>
                    <a:pt x="465776" y="959226"/>
                  </a:lnTo>
                  <a:lnTo>
                    <a:pt x="462284" y="910378"/>
                  </a:lnTo>
                  <a:lnTo>
                    <a:pt x="459848" y="861436"/>
                  </a:lnTo>
                  <a:lnTo>
                    <a:pt x="458470" y="812419"/>
                  </a:lnTo>
                  <a:lnTo>
                    <a:pt x="458151" y="763346"/>
                  </a:lnTo>
                  <a:lnTo>
                    <a:pt x="458893" y="714234"/>
                  </a:lnTo>
                  <a:lnTo>
                    <a:pt x="460696" y="665103"/>
                  </a:lnTo>
                  <a:lnTo>
                    <a:pt x="463563" y="615971"/>
                  </a:lnTo>
                  <a:lnTo>
                    <a:pt x="467494" y="566856"/>
                  </a:lnTo>
                  <a:lnTo>
                    <a:pt x="472490" y="517776"/>
                  </a:lnTo>
                  <a:lnTo>
                    <a:pt x="478554" y="468752"/>
                  </a:lnTo>
                  <a:lnTo>
                    <a:pt x="485686" y="419799"/>
                  </a:lnTo>
                  <a:lnTo>
                    <a:pt x="493888" y="370939"/>
                  </a:lnTo>
                  <a:lnTo>
                    <a:pt x="503161" y="322187"/>
                  </a:lnTo>
                  <a:lnTo>
                    <a:pt x="513506" y="273565"/>
                  </a:lnTo>
                  <a:lnTo>
                    <a:pt x="524925" y="225088"/>
                  </a:lnTo>
                  <a:lnTo>
                    <a:pt x="537419" y="176778"/>
                  </a:lnTo>
                  <a:lnTo>
                    <a:pt x="550988" y="128650"/>
                  </a:lnTo>
                  <a:lnTo>
                    <a:pt x="111314" y="0"/>
                  </a:lnTo>
                  <a:close/>
                </a:path>
              </a:pathLst>
            </a:custGeom>
            <a:solidFill>
              <a:srgbClr val="674EA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42359" y="1495043"/>
              <a:ext cx="1656588" cy="1690116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6685660" y="1263650"/>
              <a:ext cx="650875" cy="939165"/>
            </a:xfrm>
            <a:custGeom>
              <a:avLst/>
              <a:gdLst/>
              <a:ahLst/>
              <a:cxnLst/>
              <a:rect l="l" t="t" r="r" b="b"/>
              <a:pathLst>
                <a:path w="650875" h="939164">
                  <a:moveTo>
                    <a:pt x="351409" y="0"/>
                  </a:moveTo>
                  <a:lnTo>
                    <a:pt x="0" y="939038"/>
                  </a:lnTo>
                  <a:lnTo>
                    <a:pt x="650621" y="630047"/>
                  </a:lnTo>
                  <a:lnTo>
                    <a:pt x="351409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5007355" y="5710186"/>
              <a:ext cx="638175" cy="952500"/>
            </a:xfrm>
            <a:custGeom>
              <a:avLst/>
              <a:gdLst/>
              <a:ahLst/>
              <a:cxnLst/>
              <a:rect l="l" t="t" r="r" b="b"/>
              <a:pathLst>
                <a:path w="638175" h="952500">
                  <a:moveTo>
                    <a:pt x="637794" y="0"/>
                  </a:moveTo>
                  <a:lnTo>
                    <a:pt x="0" y="333959"/>
                  </a:lnTo>
                  <a:lnTo>
                    <a:pt x="323596" y="951953"/>
                  </a:lnTo>
                  <a:lnTo>
                    <a:pt x="637794" y="0"/>
                  </a:lnTo>
                  <a:close/>
                </a:path>
              </a:pathLst>
            </a:custGeom>
            <a:solidFill>
              <a:srgbClr val="4581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898132" y="5540502"/>
              <a:ext cx="654685" cy="924560"/>
            </a:xfrm>
            <a:custGeom>
              <a:avLst/>
              <a:gdLst/>
              <a:ahLst/>
              <a:cxnLst/>
              <a:rect l="l" t="t" r="r" b="b"/>
              <a:pathLst>
                <a:path w="654684" h="924560">
                  <a:moveTo>
                    <a:pt x="266573" y="0"/>
                  </a:moveTo>
                  <a:lnTo>
                    <a:pt x="0" y="660133"/>
                  </a:lnTo>
                  <a:lnTo>
                    <a:pt x="654685" y="924534"/>
                  </a:lnTo>
                  <a:lnTo>
                    <a:pt x="266573" y="0"/>
                  </a:lnTo>
                  <a:close/>
                </a:path>
              </a:pathLst>
            </a:custGeom>
            <a:solidFill>
              <a:srgbClr val="64B3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7969376" y="4435348"/>
              <a:ext cx="936625" cy="647065"/>
            </a:xfrm>
            <a:custGeom>
              <a:avLst/>
              <a:gdLst/>
              <a:ahLst/>
              <a:cxnLst/>
              <a:rect l="l" t="t" r="r" b="b"/>
              <a:pathLst>
                <a:path w="936625" h="647064">
                  <a:moveTo>
                    <a:pt x="0" y="0"/>
                  </a:moveTo>
                  <a:lnTo>
                    <a:pt x="293624" y="646938"/>
                  </a:lnTo>
                  <a:lnTo>
                    <a:pt x="936117" y="355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70850" y="2107819"/>
              <a:ext cx="1087247" cy="1161033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3570858" y="4538217"/>
              <a:ext cx="939800" cy="638175"/>
            </a:xfrm>
            <a:custGeom>
              <a:avLst/>
              <a:gdLst/>
              <a:ahLst/>
              <a:cxnLst/>
              <a:rect l="l" t="t" r="r" b="b"/>
              <a:pathLst>
                <a:path w="939800" h="638175">
                  <a:moveTo>
                    <a:pt x="280415" y="0"/>
                  </a:moveTo>
                  <a:lnTo>
                    <a:pt x="0" y="638047"/>
                  </a:lnTo>
                  <a:lnTo>
                    <a:pt x="939545" y="289686"/>
                  </a:lnTo>
                  <a:lnTo>
                    <a:pt x="280415" y="0"/>
                  </a:lnTo>
                  <a:close/>
                </a:path>
              </a:pathLst>
            </a:custGeom>
            <a:solidFill>
              <a:srgbClr val="0A52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90127" y="3628770"/>
              <a:ext cx="127126" cy="666115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22794" y="5428831"/>
              <a:ext cx="465454" cy="406285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11722" y="6208496"/>
              <a:ext cx="402971" cy="128193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59198" y="5346001"/>
              <a:ext cx="569595" cy="574040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49878" y="1322323"/>
              <a:ext cx="3788537" cy="3554476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03954" y="3521455"/>
              <a:ext cx="145271" cy="713740"/>
            </a:xfrm>
            <a:prstGeom prst="rect">
              <a:avLst/>
            </a:prstGeom>
          </p:spPr>
        </p:pic>
      </p:grpSp>
      <p:sp>
        <p:nvSpPr>
          <p:cNvPr id="31" name="object 31" descr=""/>
          <p:cNvSpPr txBox="1"/>
          <p:nvPr/>
        </p:nvSpPr>
        <p:spPr>
          <a:xfrm>
            <a:off x="5569458" y="3497326"/>
            <a:ext cx="110490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</a:pPr>
            <a:r>
              <a:rPr dirty="0" sz="2400" spc="-20">
                <a:latin typeface="Calibri"/>
                <a:cs typeface="Calibri"/>
              </a:rPr>
              <a:t>Strategic Plan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5428234" y="1493012"/>
            <a:ext cx="1522095" cy="2489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Products</a:t>
            </a:r>
            <a:r>
              <a:rPr dirty="0" sz="14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4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229" y="177749"/>
            <a:ext cx="1167701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523105" algn="l"/>
              </a:tabLst>
            </a:pPr>
            <a:r>
              <a:rPr dirty="0" sz="4400"/>
              <a:t>Create</a:t>
            </a:r>
            <a:r>
              <a:rPr dirty="0" sz="4400" spc="-40"/>
              <a:t> </a:t>
            </a:r>
            <a:r>
              <a:rPr dirty="0" sz="4400"/>
              <a:t>a</a:t>
            </a:r>
            <a:r>
              <a:rPr dirty="0" sz="4400" spc="-5"/>
              <a:t> </a:t>
            </a:r>
            <a:r>
              <a:rPr dirty="0" sz="4400" spc="-10"/>
              <a:t>Draft</a:t>
            </a:r>
            <a:r>
              <a:rPr dirty="0" sz="4400"/>
              <a:t>	Plan</a:t>
            </a:r>
            <a:r>
              <a:rPr dirty="0" sz="4400" spc="-40"/>
              <a:t> </a:t>
            </a:r>
            <a:r>
              <a:rPr dirty="0" sz="4400"/>
              <a:t>within</a:t>
            </a:r>
            <a:r>
              <a:rPr dirty="0" sz="4400" spc="-25"/>
              <a:t> </a:t>
            </a:r>
            <a:r>
              <a:rPr dirty="0" sz="4400"/>
              <a:t>3</a:t>
            </a:r>
            <a:r>
              <a:rPr dirty="0" sz="4400" spc="-20"/>
              <a:t> </a:t>
            </a:r>
            <a:r>
              <a:rPr dirty="0" sz="4400" spc="-10"/>
              <a:t>Meetings!</a:t>
            </a:r>
            <a:endParaRPr sz="4400"/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38645" y="2601531"/>
          <a:ext cx="11991340" cy="2559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5900"/>
                <a:gridCol w="1485900"/>
                <a:gridCol w="1485900"/>
                <a:gridCol w="1485900"/>
                <a:gridCol w="1485900"/>
                <a:gridCol w="1485900"/>
                <a:gridCol w="1485900"/>
                <a:gridCol w="1485900"/>
              </a:tblGrid>
              <a:tr h="609600">
                <a:tc gridSpan="3"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Meeting</a:t>
                      </a:r>
                      <a:r>
                        <a:rPr dirty="0" sz="24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0" b="1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0287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84455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Meeting</a:t>
                      </a:r>
                      <a:r>
                        <a:rPr dirty="0" sz="24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0" b="1">
                          <a:latin typeface="Calibri"/>
                          <a:cs typeface="Calibri"/>
                        </a:rPr>
                        <a:t>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0287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Meeting</a:t>
                      </a:r>
                      <a:r>
                        <a:rPr dirty="0" sz="24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0" b="1">
                          <a:latin typeface="Calibri"/>
                          <a:cs typeface="Calibri"/>
                        </a:rPr>
                        <a:t>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0287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40485">
                <a:tc>
                  <a:txBody>
                    <a:bodyPr/>
                    <a:lstStyle/>
                    <a:p>
                      <a:pPr algn="ctr" marL="198120" marR="19050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24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Products </a:t>
                      </a:r>
                      <a:r>
                        <a:rPr dirty="0" sz="24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2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Services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0287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683260" marR="135255" indent="-541020">
                        <a:lnSpc>
                          <a:spcPct val="100000"/>
                        </a:lnSpc>
                      </a:pPr>
                      <a:r>
                        <a:rPr dirty="0" sz="24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Customer </a:t>
                      </a:r>
                      <a:r>
                        <a:rPr dirty="0" sz="2400" spc="-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6913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662940" marR="190500" indent="-464820">
                        <a:lnSpc>
                          <a:spcPct val="100000"/>
                        </a:lnSpc>
                      </a:pPr>
                      <a:r>
                        <a:rPr dirty="0" sz="2400" spc="-10">
                          <a:latin typeface="Calibri"/>
                          <a:cs typeface="Calibri"/>
                        </a:rPr>
                        <a:t>Reflectio </a:t>
                      </a:r>
                      <a:r>
                        <a:rPr dirty="0" sz="2400" spc="-50">
                          <a:latin typeface="Calibri"/>
                          <a:cs typeface="Calibri"/>
                        </a:rPr>
                        <a:t>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234950">
                        <a:lnSpc>
                          <a:spcPct val="100000"/>
                        </a:lnSpc>
                      </a:pPr>
                      <a:r>
                        <a:rPr dirty="0" sz="2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Purpose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64B34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400050">
                        <a:lnSpc>
                          <a:spcPct val="100000"/>
                        </a:lnSpc>
                      </a:pPr>
                      <a:r>
                        <a:rPr dirty="0" sz="2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Goals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4581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131445">
                        <a:lnSpc>
                          <a:spcPct val="100000"/>
                        </a:lnSpc>
                      </a:pPr>
                      <a:r>
                        <a:rPr dirty="0" sz="2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Strategies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A529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144145">
                        <a:lnSpc>
                          <a:spcPct val="100000"/>
                        </a:lnSpc>
                      </a:pPr>
                      <a:r>
                        <a:rPr dirty="0" sz="2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Initiatives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674EA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138430">
                        <a:lnSpc>
                          <a:spcPct val="100000"/>
                        </a:lnSpc>
                      </a:pPr>
                      <a:r>
                        <a:rPr dirty="0" sz="24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Measures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A64D79"/>
                    </a:solidFill>
                  </a:tcPr>
                </a:tc>
              </a:tr>
              <a:tr h="608965">
                <a:tc gridSpan="3">
                  <a:txBody>
                    <a:bodyPr/>
                    <a:lstStyle/>
                    <a:p>
                      <a:pPr marL="145986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2400">
                          <a:latin typeface="Calibri"/>
                          <a:cs typeface="Calibri"/>
                        </a:rPr>
                        <a:t>2.5</a:t>
                      </a:r>
                      <a:r>
                        <a:rPr dirty="0" sz="2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2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2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20">
                          <a:latin typeface="Calibri"/>
                          <a:cs typeface="Calibri"/>
                        </a:rPr>
                        <a:t>hours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0287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71691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2400">
                          <a:latin typeface="Calibri"/>
                          <a:cs typeface="Calibri"/>
                        </a:rPr>
                        <a:t>2.5</a:t>
                      </a:r>
                      <a:r>
                        <a:rPr dirty="0" sz="2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2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2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20">
                          <a:latin typeface="Calibri"/>
                          <a:cs typeface="Calibri"/>
                        </a:rPr>
                        <a:t>hours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0287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146050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2400">
                          <a:latin typeface="Calibri"/>
                          <a:cs typeface="Calibri"/>
                        </a:rPr>
                        <a:t>2.5</a:t>
                      </a:r>
                      <a:r>
                        <a:rPr dirty="0" sz="2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2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2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20">
                          <a:latin typeface="Calibri"/>
                          <a:cs typeface="Calibri"/>
                        </a:rPr>
                        <a:t>hours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02870">
                    <a:lnL w="2857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397256" y="6266179"/>
            <a:ext cx="50526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Presentation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Adria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Finch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presented at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ELGL </a:t>
            </a:r>
            <a:r>
              <a:rPr dirty="0" sz="1800" spc="-20">
                <a:latin typeface="Calibri"/>
                <a:cs typeface="Calibri"/>
              </a:rPr>
              <a:t>2022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300" y="239648"/>
            <a:ext cx="110236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68830" algn="l"/>
              </a:tabLst>
            </a:pPr>
            <a:r>
              <a:rPr dirty="0"/>
              <a:t>Step</a:t>
            </a:r>
            <a:r>
              <a:rPr dirty="0" spc="-20"/>
              <a:t> </a:t>
            </a:r>
            <a:r>
              <a:rPr dirty="0" spc="-25"/>
              <a:t>1:</a:t>
            </a:r>
            <a:r>
              <a:rPr dirty="0"/>
              <a:t>	Identify</a:t>
            </a:r>
            <a:r>
              <a:rPr dirty="0" spc="-10"/>
              <a:t> </a:t>
            </a:r>
            <a:r>
              <a:rPr dirty="0"/>
              <a:t>your</a:t>
            </a:r>
            <a:r>
              <a:rPr dirty="0" spc="-5"/>
              <a:t> </a:t>
            </a:r>
            <a:r>
              <a:rPr dirty="0"/>
              <a:t>Products</a:t>
            </a:r>
            <a:r>
              <a:rPr dirty="0" spc="-20"/>
              <a:t> </a:t>
            </a:r>
            <a:r>
              <a:rPr dirty="0"/>
              <a:t>and</a:t>
            </a:r>
            <a:r>
              <a:rPr dirty="0" spc="-20"/>
              <a:t> </a:t>
            </a:r>
            <a:r>
              <a:rPr dirty="0" spc="-10"/>
              <a:t>Services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29895" y="1462786"/>
            <a:ext cx="11236960" cy="8356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9265" indent="-456565">
              <a:lnSpc>
                <a:spcPts val="3190"/>
              </a:lnSpc>
              <a:spcBef>
                <a:spcPts val="95"/>
              </a:spcBef>
              <a:buSzPct val="64285"/>
              <a:buAutoNum type="arabicPeriod"/>
              <a:tabLst>
                <a:tab pos="469265" algn="l"/>
                <a:tab pos="469900" algn="l"/>
              </a:tabLst>
            </a:pPr>
            <a:r>
              <a:rPr dirty="0" sz="2800" spc="-10">
                <a:latin typeface="Segoe UI"/>
                <a:cs typeface="Segoe UI"/>
              </a:rPr>
              <a:t>Brainstorm</a:t>
            </a:r>
            <a:r>
              <a:rPr dirty="0" sz="2800" spc="-85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all</a:t>
            </a:r>
            <a:r>
              <a:rPr dirty="0" sz="2800" spc="-75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of</a:t>
            </a:r>
            <a:r>
              <a:rPr dirty="0" sz="2800" spc="-85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your</a:t>
            </a:r>
            <a:r>
              <a:rPr dirty="0" sz="2800" spc="-95">
                <a:latin typeface="Segoe UI"/>
                <a:cs typeface="Segoe UI"/>
              </a:rPr>
              <a:t> </a:t>
            </a:r>
            <a:r>
              <a:rPr dirty="0" sz="2800" spc="-10">
                <a:latin typeface="Segoe UI"/>
                <a:cs typeface="Segoe UI"/>
              </a:rPr>
              <a:t>department’s</a:t>
            </a:r>
            <a:r>
              <a:rPr dirty="0" sz="2800" spc="-65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products</a:t>
            </a:r>
            <a:r>
              <a:rPr dirty="0" sz="2800" spc="-55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-</a:t>
            </a:r>
            <a:r>
              <a:rPr dirty="0" sz="2800" spc="-80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things</a:t>
            </a:r>
            <a:r>
              <a:rPr dirty="0" sz="2800" spc="-70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that</a:t>
            </a:r>
            <a:r>
              <a:rPr dirty="0" sz="2800" spc="-70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you</a:t>
            </a:r>
            <a:r>
              <a:rPr dirty="0" sz="2800" spc="-80">
                <a:latin typeface="Segoe UI"/>
                <a:cs typeface="Segoe UI"/>
              </a:rPr>
              <a:t> </a:t>
            </a:r>
            <a:r>
              <a:rPr dirty="0" sz="2800" spc="-10">
                <a:latin typeface="Segoe UI"/>
                <a:cs typeface="Segoe UI"/>
              </a:rPr>
              <a:t>create</a:t>
            </a:r>
            <a:endParaRPr sz="2800">
              <a:latin typeface="Segoe UI"/>
              <a:cs typeface="Segoe UI"/>
            </a:endParaRPr>
          </a:p>
          <a:p>
            <a:pPr marL="469265" indent="-456565">
              <a:lnSpc>
                <a:spcPts val="3190"/>
              </a:lnSpc>
              <a:buSzPct val="64285"/>
              <a:buAutoNum type="arabicPeriod"/>
              <a:tabLst>
                <a:tab pos="469265" algn="l"/>
                <a:tab pos="469900" algn="l"/>
              </a:tabLst>
            </a:pPr>
            <a:r>
              <a:rPr dirty="0" sz="2800" spc="-10">
                <a:latin typeface="Segoe UI"/>
                <a:cs typeface="Segoe UI"/>
              </a:rPr>
              <a:t>Brainstorm</a:t>
            </a:r>
            <a:r>
              <a:rPr dirty="0" sz="2800" spc="-70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all</a:t>
            </a:r>
            <a:r>
              <a:rPr dirty="0" sz="2800" spc="-65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of</a:t>
            </a:r>
            <a:r>
              <a:rPr dirty="0" sz="2800" spc="-70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your</a:t>
            </a:r>
            <a:r>
              <a:rPr dirty="0" sz="2800" spc="-75">
                <a:latin typeface="Segoe UI"/>
                <a:cs typeface="Segoe UI"/>
              </a:rPr>
              <a:t> </a:t>
            </a:r>
            <a:r>
              <a:rPr dirty="0" sz="2800" spc="-10">
                <a:latin typeface="Segoe UI"/>
                <a:cs typeface="Segoe UI"/>
              </a:rPr>
              <a:t>department’s</a:t>
            </a:r>
            <a:r>
              <a:rPr dirty="0" sz="2800" spc="-55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services</a:t>
            </a:r>
            <a:r>
              <a:rPr dirty="0" sz="2800" spc="-40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-</a:t>
            </a:r>
            <a:r>
              <a:rPr dirty="0" sz="2800" spc="-65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things</a:t>
            </a:r>
            <a:r>
              <a:rPr dirty="0" sz="2800" spc="-55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that</a:t>
            </a:r>
            <a:r>
              <a:rPr dirty="0" sz="2800" spc="-60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you</a:t>
            </a:r>
            <a:r>
              <a:rPr dirty="0" sz="2800" spc="-70">
                <a:latin typeface="Segoe UI"/>
                <a:cs typeface="Segoe UI"/>
              </a:rPr>
              <a:t> </a:t>
            </a:r>
            <a:r>
              <a:rPr dirty="0" sz="2800" spc="-10">
                <a:latin typeface="Segoe UI"/>
                <a:cs typeface="Segoe UI"/>
              </a:rPr>
              <a:t>deliver</a:t>
            </a:r>
            <a:endParaRPr sz="2800">
              <a:latin typeface="Segoe UI"/>
              <a:cs typeface="Segoe UI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186867" y="3322510"/>
          <a:ext cx="5822950" cy="2764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6590"/>
              </a:tblGrid>
              <a:tr h="681355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dirty="0" sz="2400">
                          <a:latin typeface="Segoe UI"/>
                          <a:cs typeface="Segoe UI"/>
                        </a:rPr>
                        <a:t>Administrative</a:t>
                      </a:r>
                      <a:r>
                        <a:rPr dirty="0" sz="2400" spc="-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400">
                          <a:latin typeface="Segoe UI"/>
                          <a:cs typeface="Segoe UI"/>
                        </a:rPr>
                        <a:t>Department </a:t>
                      </a:r>
                      <a:r>
                        <a:rPr dirty="0" sz="2400" spc="-10">
                          <a:latin typeface="Segoe UI"/>
                          <a:cs typeface="Segoe UI"/>
                        </a:rPr>
                        <a:t>(Budget)</a:t>
                      </a:r>
                      <a:endParaRPr sz="2400">
                        <a:latin typeface="Segoe UI"/>
                        <a:cs typeface="Segoe UI"/>
                      </a:endParaRPr>
                    </a:p>
                  </a:txBody>
                  <a:tcPr marL="0" marR="0" marB="0" marT="11493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2082800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910"/>
                        </a:spcBef>
                        <a:tabLst>
                          <a:tab pos="1405890" algn="l"/>
                        </a:tabLst>
                      </a:pPr>
                      <a:r>
                        <a:rPr dirty="0" sz="2400" spc="-10">
                          <a:latin typeface="Segoe UI"/>
                          <a:cs typeface="Segoe UI"/>
                        </a:rPr>
                        <a:t>Product:</a:t>
                      </a:r>
                      <a:r>
                        <a:rPr dirty="0" sz="2400">
                          <a:latin typeface="Segoe UI"/>
                          <a:cs typeface="Segoe UI"/>
                        </a:rPr>
                        <a:t>	Line</a:t>
                      </a:r>
                      <a:r>
                        <a:rPr dirty="0" sz="2400" spc="-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400">
                          <a:latin typeface="Segoe UI"/>
                          <a:cs typeface="Segoe UI"/>
                        </a:rPr>
                        <a:t>item</a:t>
                      </a:r>
                      <a:r>
                        <a:rPr dirty="0" sz="2400" spc="-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400">
                          <a:latin typeface="Segoe UI"/>
                          <a:cs typeface="Segoe UI"/>
                        </a:rPr>
                        <a:t>budget</a:t>
                      </a:r>
                      <a:r>
                        <a:rPr dirty="0" sz="2400" spc="-10">
                          <a:latin typeface="Segoe UI"/>
                          <a:cs typeface="Segoe UI"/>
                        </a:rPr>
                        <a:t> allocations</a:t>
                      </a:r>
                      <a:endParaRPr sz="2400">
                        <a:latin typeface="Segoe UI"/>
                        <a:cs typeface="Segoe UI"/>
                      </a:endParaRPr>
                    </a:p>
                    <a:p>
                      <a:pPr marL="121920">
                        <a:lnSpc>
                          <a:spcPct val="100000"/>
                        </a:lnSpc>
                        <a:spcBef>
                          <a:spcPts val="2875"/>
                        </a:spcBef>
                        <a:tabLst>
                          <a:tab pos="1315720" algn="l"/>
                        </a:tabLst>
                      </a:pPr>
                      <a:r>
                        <a:rPr dirty="0" sz="2400" spc="-10">
                          <a:latin typeface="Segoe UI"/>
                          <a:cs typeface="Segoe UI"/>
                        </a:rPr>
                        <a:t>Service:</a:t>
                      </a:r>
                      <a:r>
                        <a:rPr dirty="0" sz="2400">
                          <a:latin typeface="Segoe UI"/>
                          <a:cs typeface="Segoe UI"/>
                        </a:rPr>
                        <a:t>	Oversee</a:t>
                      </a:r>
                      <a:r>
                        <a:rPr dirty="0" sz="2400" spc="-5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400">
                          <a:latin typeface="Segoe UI"/>
                          <a:cs typeface="Segoe UI"/>
                        </a:rPr>
                        <a:t>bidding</a:t>
                      </a:r>
                      <a:r>
                        <a:rPr dirty="0" sz="2400" spc="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400" spc="-10">
                          <a:latin typeface="Segoe UI"/>
                          <a:cs typeface="Segoe UI"/>
                        </a:rPr>
                        <a:t>process</a:t>
                      </a:r>
                      <a:endParaRPr sz="2400">
                        <a:latin typeface="Segoe UI"/>
                        <a:cs typeface="Segoe UI"/>
                      </a:endParaRPr>
                    </a:p>
                  </a:txBody>
                  <a:tcPr marL="0" marR="0" marB="0" marT="11557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6265989" y="3322510"/>
          <a:ext cx="5727065" cy="2837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40705"/>
              </a:tblGrid>
              <a:tr h="974725">
                <a:tc>
                  <a:txBody>
                    <a:bodyPr/>
                    <a:lstStyle/>
                    <a:p>
                      <a:pPr marL="122555" marR="1107440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dirty="0" sz="2400">
                          <a:latin typeface="Segoe UI"/>
                          <a:cs typeface="Segoe UI"/>
                        </a:rPr>
                        <a:t>Operational</a:t>
                      </a:r>
                      <a:r>
                        <a:rPr dirty="0" sz="2400" spc="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400">
                          <a:latin typeface="Segoe UI"/>
                          <a:cs typeface="Segoe UI"/>
                        </a:rPr>
                        <a:t>Department</a:t>
                      </a:r>
                      <a:r>
                        <a:rPr dirty="0" sz="2400" spc="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400" spc="-10">
                          <a:latin typeface="Segoe UI"/>
                          <a:cs typeface="Segoe UI"/>
                        </a:rPr>
                        <a:t>(Animal Services)</a:t>
                      </a:r>
                      <a:endParaRPr sz="2400">
                        <a:latin typeface="Segoe UI"/>
                        <a:cs typeface="Segoe UI"/>
                      </a:endParaRPr>
                    </a:p>
                  </a:txBody>
                  <a:tcPr marL="0" marR="0" marB="0" marT="11493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1862455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910"/>
                        </a:spcBef>
                        <a:tabLst>
                          <a:tab pos="1406525" algn="l"/>
                        </a:tabLst>
                      </a:pPr>
                      <a:r>
                        <a:rPr dirty="0" sz="2400" spc="-10">
                          <a:latin typeface="Segoe UI"/>
                          <a:cs typeface="Segoe UI"/>
                        </a:rPr>
                        <a:t>Product:</a:t>
                      </a:r>
                      <a:r>
                        <a:rPr dirty="0" sz="2400">
                          <a:latin typeface="Segoe UI"/>
                          <a:cs typeface="Segoe UI"/>
                        </a:rPr>
                        <a:t>	Update</a:t>
                      </a:r>
                      <a:r>
                        <a:rPr dirty="0" sz="24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400">
                          <a:latin typeface="Segoe UI"/>
                          <a:cs typeface="Segoe UI"/>
                        </a:rPr>
                        <a:t>SOPs</a:t>
                      </a:r>
                      <a:r>
                        <a:rPr dirty="0" sz="2400" spc="-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400">
                          <a:latin typeface="Segoe UI"/>
                          <a:cs typeface="Segoe UI"/>
                        </a:rPr>
                        <a:t>&amp; </a:t>
                      </a:r>
                      <a:r>
                        <a:rPr dirty="0" sz="2400" spc="-10">
                          <a:latin typeface="Segoe UI"/>
                          <a:cs typeface="Segoe UI"/>
                        </a:rPr>
                        <a:t>Ordinances</a:t>
                      </a:r>
                      <a:endParaRPr sz="2400">
                        <a:latin typeface="Segoe UI"/>
                        <a:cs typeface="Segoe U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  <a:tabLst>
                          <a:tab pos="1316355" algn="l"/>
                        </a:tabLst>
                      </a:pPr>
                      <a:r>
                        <a:rPr dirty="0" sz="2400" spc="-10">
                          <a:latin typeface="Segoe UI"/>
                          <a:cs typeface="Segoe UI"/>
                        </a:rPr>
                        <a:t>Service:</a:t>
                      </a:r>
                      <a:r>
                        <a:rPr dirty="0" sz="2400">
                          <a:latin typeface="Segoe UI"/>
                          <a:cs typeface="Segoe UI"/>
                        </a:rPr>
                        <a:t>	Reunite</a:t>
                      </a:r>
                      <a:r>
                        <a:rPr dirty="0" sz="24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400">
                          <a:latin typeface="Segoe UI"/>
                          <a:cs typeface="Segoe UI"/>
                        </a:rPr>
                        <a:t>lost</a:t>
                      </a:r>
                      <a:r>
                        <a:rPr dirty="0" sz="24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400">
                          <a:latin typeface="Segoe UI"/>
                          <a:cs typeface="Segoe UI"/>
                        </a:rPr>
                        <a:t>pets</a:t>
                      </a:r>
                      <a:r>
                        <a:rPr dirty="0" sz="2400" spc="-5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400">
                          <a:latin typeface="Segoe UI"/>
                          <a:cs typeface="Segoe UI"/>
                        </a:rPr>
                        <a:t>with</a:t>
                      </a:r>
                      <a:r>
                        <a:rPr dirty="0" sz="24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400" spc="-10">
                          <a:latin typeface="Segoe UI"/>
                          <a:cs typeface="Segoe UI"/>
                        </a:rPr>
                        <a:t>owners</a:t>
                      </a:r>
                      <a:endParaRPr sz="2400">
                        <a:latin typeface="Segoe UI"/>
                        <a:cs typeface="Segoe UI"/>
                      </a:endParaRPr>
                    </a:p>
                  </a:txBody>
                  <a:tcPr marL="0" marR="0" marB="0" marT="11557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2308" y="187578"/>
            <a:ext cx="950087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68830" algn="l"/>
              </a:tabLst>
            </a:pPr>
            <a:r>
              <a:rPr dirty="0"/>
              <a:t>Step</a:t>
            </a:r>
            <a:r>
              <a:rPr dirty="0" spc="-20"/>
              <a:t> </a:t>
            </a:r>
            <a:r>
              <a:rPr dirty="0" spc="-25"/>
              <a:t>2:</a:t>
            </a:r>
            <a:r>
              <a:rPr dirty="0"/>
              <a:t>	Identify</a:t>
            </a:r>
            <a:r>
              <a:rPr dirty="0" spc="-30"/>
              <a:t> </a:t>
            </a:r>
            <a:r>
              <a:rPr dirty="0"/>
              <a:t>all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175"/>
              <a:t> </a:t>
            </a:r>
            <a:r>
              <a:rPr dirty="0"/>
              <a:t>your</a:t>
            </a:r>
            <a:r>
              <a:rPr dirty="0" spc="-25"/>
              <a:t> </a:t>
            </a:r>
            <a:r>
              <a:rPr dirty="0" spc="-10"/>
              <a:t>Customers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93598" y="1188465"/>
            <a:ext cx="10205085" cy="137922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457200" marR="5080" indent="-445134">
              <a:lnSpc>
                <a:spcPts val="2590"/>
              </a:lnSpc>
              <a:spcBef>
                <a:spcPts val="425"/>
              </a:spcBef>
              <a:buAutoNum type="arabicPeriod"/>
              <a:tabLst>
                <a:tab pos="457200" algn="l"/>
                <a:tab pos="457834" algn="l"/>
                <a:tab pos="6146800" algn="l"/>
              </a:tabLst>
            </a:pPr>
            <a:r>
              <a:rPr dirty="0" sz="2400">
                <a:latin typeface="Segoe UI"/>
                <a:cs typeface="Segoe UI"/>
              </a:rPr>
              <a:t>Brainstorm</a:t>
            </a:r>
            <a:r>
              <a:rPr dirty="0" sz="2400" spc="-2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all</a:t>
            </a:r>
            <a:r>
              <a:rPr dirty="0" sz="2400" spc="-1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of</a:t>
            </a:r>
            <a:r>
              <a:rPr dirty="0" sz="2400" spc="-1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your</a:t>
            </a:r>
            <a:r>
              <a:rPr dirty="0" sz="2400" spc="-1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internal</a:t>
            </a:r>
            <a:r>
              <a:rPr dirty="0" sz="2400" spc="-10">
                <a:latin typeface="Segoe UI"/>
                <a:cs typeface="Segoe UI"/>
              </a:rPr>
              <a:t> customers.</a:t>
            </a:r>
            <a:r>
              <a:rPr dirty="0" sz="2400">
                <a:latin typeface="Segoe UI"/>
                <a:cs typeface="Segoe UI"/>
              </a:rPr>
              <a:t>	Who</a:t>
            </a:r>
            <a:r>
              <a:rPr dirty="0" sz="2400" spc="1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do</a:t>
            </a:r>
            <a:r>
              <a:rPr dirty="0" sz="2400" spc="2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you</a:t>
            </a:r>
            <a:r>
              <a:rPr dirty="0" sz="2400" spc="2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serve</a:t>
            </a:r>
            <a:r>
              <a:rPr dirty="0" sz="2400" spc="-2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within</a:t>
            </a:r>
            <a:r>
              <a:rPr dirty="0" sz="2400" spc="40">
                <a:latin typeface="Segoe UI"/>
                <a:cs typeface="Segoe UI"/>
              </a:rPr>
              <a:t> </a:t>
            </a:r>
            <a:r>
              <a:rPr dirty="0" sz="2400" spc="-20">
                <a:latin typeface="Segoe UI"/>
                <a:cs typeface="Segoe UI"/>
              </a:rPr>
              <a:t>your </a:t>
            </a:r>
            <a:r>
              <a:rPr dirty="0" sz="2400" spc="-10">
                <a:latin typeface="Segoe UI"/>
                <a:cs typeface="Segoe UI"/>
              </a:rPr>
              <a:t>organization?</a:t>
            </a:r>
            <a:endParaRPr sz="2400">
              <a:latin typeface="Segoe UI"/>
              <a:cs typeface="Segoe UI"/>
            </a:endParaRPr>
          </a:p>
          <a:p>
            <a:pPr marL="457200" marR="122555" indent="-445134">
              <a:lnSpc>
                <a:spcPts val="2590"/>
              </a:lnSpc>
              <a:spcBef>
                <a:spcPts val="10"/>
              </a:spcBef>
              <a:buAutoNum type="arabicPeriod"/>
              <a:tabLst>
                <a:tab pos="457200" algn="l"/>
                <a:tab pos="457834" algn="l"/>
                <a:tab pos="6196965" algn="l"/>
              </a:tabLst>
            </a:pPr>
            <a:r>
              <a:rPr dirty="0" sz="2400">
                <a:latin typeface="Segoe UI"/>
                <a:cs typeface="Segoe UI"/>
              </a:rPr>
              <a:t>Brainstorm</a:t>
            </a:r>
            <a:r>
              <a:rPr dirty="0" sz="2400" spc="-2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all</a:t>
            </a:r>
            <a:r>
              <a:rPr dirty="0" sz="2400" spc="-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of</a:t>
            </a:r>
            <a:r>
              <a:rPr dirty="0" sz="2400" spc="-1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your</a:t>
            </a:r>
            <a:r>
              <a:rPr dirty="0" sz="2400" spc="-1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external</a:t>
            </a:r>
            <a:r>
              <a:rPr dirty="0" sz="2400" spc="-35">
                <a:latin typeface="Segoe UI"/>
                <a:cs typeface="Segoe UI"/>
              </a:rPr>
              <a:t> </a:t>
            </a:r>
            <a:r>
              <a:rPr dirty="0" sz="2400" spc="-10">
                <a:latin typeface="Segoe UI"/>
                <a:cs typeface="Segoe UI"/>
              </a:rPr>
              <a:t>customers.</a:t>
            </a:r>
            <a:r>
              <a:rPr dirty="0" sz="2400">
                <a:latin typeface="Segoe UI"/>
                <a:cs typeface="Segoe UI"/>
              </a:rPr>
              <a:t>	Who</a:t>
            </a:r>
            <a:r>
              <a:rPr dirty="0" sz="2400" spc="1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do</a:t>
            </a:r>
            <a:r>
              <a:rPr dirty="0" sz="2400" spc="2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you</a:t>
            </a:r>
            <a:r>
              <a:rPr dirty="0" sz="2400" spc="2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serve</a:t>
            </a:r>
            <a:r>
              <a:rPr dirty="0" sz="2400" spc="-1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within</a:t>
            </a:r>
            <a:r>
              <a:rPr dirty="0" sz="2400" spc="30">
                <a:latin typeface="Segoe UI"/>
                <a:cs typeface="Segoe UI"/>
              </a:rPr>
              <a:t> </a:t>
            </a:r>
            <a:r>
              <a:rPr dirty="0" sz="2400" spc="-25">
                <a:latin typeface="Segoe UI"/>
                <a:cs typeface="Segoe UI"/>
              </a:rPr>
              <a:t>the </a:t>
            </a:r>
            <a:r>
              <a:rPr dirty="0" sz="2400" spc="-10">
                <a:latin typeface="Segoe UI"/>
                <a:cs typeface="Segoe UI"/>
              </a:rPr>
              <a:t>community?</a:t>
            </a:r>
            <a:endParaRPr sz="2400">
              <a:latin typeface="Segoe UI"/>
              <a:cs typeface="Segoe UI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318376" y="2861754"/>
          <a:ext cx="5432425" cy="39185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46065"/>
              </a:tblGrid>
              <a:tr h="922019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dirty="0" sz="2000">
                          <a:latin typeface="Segoe UI"/>
                          <a:cs typeface="Segoe UI"/>
                        </a:rPr>
                        <a:t>Administrative</a:t>
                      </a:r>
                      <a:r>
                        <a:rPr dirty="0" sz="20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Department</a:t>
                      </a:r>
                      <a:r>
                        <a:rPr dirty="0" sz="20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 spc="-10">
                          <a:latin typeface="Segoe UI"/>
                          <a:cs typeface="Segoe UI"/>
                        </a:rPr>
                        <a:t>(Finance/Budget)</a:t>
                      </a:r>
                      <a:endParaRPr sz="2000">
                        <a:latin typeface="Segoe UI"/>
                        <a:cs typeface="Segoe UI"/>
                      </a:endParaRPr>
                    </a:p>
                  </a:txBody>
                  <a:tcPr marL="0" marR="0" marB="0" marT="11557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2996565">
                <a:tc>
                  <a:txBody>
                    <a:bodyPr/>
                    <a:lstStyle/>
                    <a:p>
                      <a:pPr marL="121285" marR="309880">
                        <a:lnSpc>
                          <a:spcPct val="100000"/>
                        </a:lnSpc>
                        <a:spcBef>
                          <a:spcPts val="910"/>
                        </a:spcBef>
                        <a:tabLst>
                          <a:tab pos="1169035" algn="l"/>
                        </a:tabLst>
                      </a:pPr>
                      <a:r>
                        <a:rPr dirty="0" sz="2000" spc="-10">
                          <a:latin typeface="Segoe UI"/>
                          <a:cs typeface="Segoe UI"/>
                        </a:rPr>
                        <a:t>Internal: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	Department</a:t>
                      </a:r>
                      <a:r>
                        <a:rPr dirty="0" sz="20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Heads,</a:t>
                      </a:r>
                      <a:r>
                        <a:rPr dirty="0" sz="2000" spc="-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 spc="-10">
                          <a:latin typeface="Segoe UI"/>
                          <a:cs typeface="Segoe UI"/>
                        </a:rPr>
                        <a:t>Administrative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Assistants,</a:t>
                      </a:r>
                      <a:r>
                        <a:rPr dirty="0" sz="20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Project</a:t>
                      </a:r>
                      <a:r>
                        <a:rPr dirty="0" sz="2000" spc="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Supervisors,</a:t>
                      </a:r>
                      <a:r>
                        <a:rPr dirty="0" sz="2000" spc="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 spc="-10">
                          <a:latin typeface="Segoe UI"/>
                          <a:cs typeface="Segoe UI"/>
                        </a:rPr>
                        <a:t>Contract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Managers,</a:t>
                      </a:r>
                      <a:r>
                        <a:rPr dirty="0" sz="2000" spc="-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Departmental</a:t>
                      </a:r>
                      <a:r>
                        <a:rPr dirty="0" sz="2000" spc="-4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Financial</a:t>
                      </a:r>
                      <a:r>
                        <a:rPr dirty="0" sz="2000" spc="-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 spc="-10">
                          <a:latin typeface="Segoe UI"/>
                          <a:cs typeface="Segoe UI"/>
                        </a:rPr>
                        <a:t>Analysts, Legislature/Council</a:t>
                      </a:r>
                      <a:endParaRPr sz="2000">
                        <a:latin typeface="Segoe UI"/>
                        <a:cs typeface="Segoe U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121285">
                        <a:lnSpc>
                          <a:spcPct val="100000"/>
                        </a:lnSpc>
                        <a:tabLst>
                          <a:tab pos="1202055" algn="l"/>
                        </a:tabLst>
                      </a:pPr>
                      <a:r>
                        <a:rPr dirty="0" sz="2000" spc="-10">
                          <a:latin typeface="Segoe UI"/>
                          <a:cs typeface="Segoe UI"/>
                        </a:rPr>
                        <a:t>External: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	Companies</a:t>
                      </a:r>
                      <a:r>
                        <a:rPr dirty="0" sz="20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that</a:t>
                      </a:r>
                      <a:r>
                        <a:rPr dirty="0" sz="2000" spc="-3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bid</a:t>
                      </a:r>
                      <a:r>
                        <a:rPr dirty="0" sz="20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on</a:t>
                      </a:r>
                      <a:r>
                        <a:rPr dirty="0" sz="20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 spc="-10">
                          <a:latin typeface="Segoe UI"/>
                          <a:cs typeface="Segoe UI"/>
                        </a:rPr>
                        <a:t>projects,</a:t>
                      </a:r>
                      <a:endParaRPr sz="2000">
                        <a:latin typeface="Segoe UI"/>
                        <a:cs typeface="Segoe UI"/>
                      </a:endParaRPr>
                    </a:p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Segoe UI"/>
                          <a:cs typeface="Segoe UI"/>
                        </a:rPr>
                        <a:t>residents</a:t>
                      </a:r>
                      <a:r>
                        <a:rPr dirty="0" sz="20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that</a:t>
                      </a:r>
                      <a:r>
                        <a:rPr dirty="0" sz="2000" spc="-4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pay</a:t>
                      </a:r>
                      <a:r>
                        <a:rPr dirty="0" sz="2000" spc="-4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 spc="-10">
                          <a:latin typeface="Segoe UI"/>
                          <a:cs typeface="Segoe UI"/>
                        </a:rPr>
                        <a:t>fees/licenses</a:t>
                      </a:r>
                      <a:endParaRPr sz="2000">
                        <a:latin typeface="Segoe UI"/>
                        <a:cs typeface="Segoe UI"/>
                      </a:endParaRPr>
                    </a:p>
                  </a:txBody>
                  <a:tcPr marL="0" marR="0" marB="0" marT="11557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6245415" y="2861754"/>
          <a:ext cx="5727065" cy="26816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40705"/>
              </a:tblGrid>
              <a:tr h="608965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dirty="0" sz="2000">
                          <a:latin typeface="Segoe UI"/>
                          <a:cs typeface="Segoe UI"/>
                        </a:rPr>
                        <a:t>Operational Department</a:t>
                      </a:r>
                      <a:r>
                        <a:rPr dirty="0" sz="20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(Animal</a:t>
                      </a:r>
                      <a:r>
                        <a:rPr dirty="0" sz="2000" spc="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 spc="-10">
                          <a:latin typeface="Segoe UI"/>
                          <a:cs typeface="Segoe UI"/>
                        </a:rPr>
                        <a:t>Services)</a:t>
                      </a:r>
                      <a:endParaRPr sz="2000">
                        <a:latin typeface="Segoe UI"/>
                        <a:cs typeface="Segoe UI"/>
                      </a:endParaRPr>
                    </a:p>
                  </a:txBody>
                  <a:tcPr marL="0" marR="0" marB="0" marT="11557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2072639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dirty="0" sz="2000">
                          <a:latin typeface="Segoe UI"/>
                          <a:cs typeface="Segoe UI"/>
                        </a:rPr>
                        <a:t>Internal:</a:t>
                      </a:r>
                      <a:r>
                        <a:rPr dirty="0" sz="2000" spc="-5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Police</a:t>
                      </a:r>
                      <a:r>
                        <a:rPr dirty="0" sz="20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Department,</a:t>
                      </a:r>
                      <a:r>
                        <a:rPr dirty="0" sz="2000" spc="-5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 spc="-10">
                          <a:latin typeface="Segoe UI"/>
                          <a:cs typeface="Segoe UI"/>
                        </a:rPr>
                        <a:t>Corrections,</a:t>
                      </a:r>
                      <a:endParaRPr sz="2000">
                        <a:latin typeface="Segoe UI"/>
                        <a:cs typeface="Segoe UI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dirty="0" sz="2000" spc="-10">
                          <a:latin typeface="Segoe UI"/>
                          <a:cs typeface="Segoe UI"/>
                        </a:rPr>
                        <a:t>Attorney’s</a:t>
                      </a:r>
                      <a:r>
                        <a:rPr dirty="0" sz="2000" spc="-8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 spc="-10">
                          <a:latin typeface="Segoe UI"/>
                          <a:cs typeface="Segoe UI"/>
                        </a:rPr>
                        <a:t>Office</a:t>
                      </a:r>
                      <a:endParaRPr sz="2000">
                        <a:latin typeface="Segoe UI"/>
                        <a:cs typeface="Segoe U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  <a:tabLst>
                          <a:tab pos="1202690" algn="l"/>
                        </a:tabLst>
                      </a:pPr>
                      <a:r>
                        <a:rPr dirty="0" sz="2000" spc="-10">
                          <a:latin typeface="Segoe UI"/>
                          <a:cs typeface="Segoe UI"/>
                        </a:rPr>
                        <a:t>External: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	Animals,</a:t>
                      </a:r>
                      <a:r>
                        <a:rPr dirty="0" sz="2000" spc="-6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Residents,</a:t>
                      </a:r>
                      <a:r>
                        <a:rPr dirty="0" sz="20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Non-</a:t>
                      </a:r>
                      <a:r>
                        <a:rPr dirty="0" sz="2000" spc="-10">
                          <a:latin typeface="Segoe UI"/>
                          <a:cs typeface="Segoe UI"/>
                        </a:rPr>
                        <a:t>Profit</a:t>
                      </a:r>
                      <a:endParaRPr sz="2000">
                        <a:latin typeface="Segoe UI"/>
                        <a:cs typeface="Segoe UI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Segoe UI"/>
                          <a:cs typeface="Segoe UI"/>
                        </a:rPr>
                        <a:t>Stakeholders</a:t>
                      </a:r>
                      <a:r>
                        <a:rPr dirty="0" sz="2000" spc="-7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(i.e.</a:t>
                      </a:r>
                      <a:r>
                        <a:rPr dirty="0" sz="2000" spc="-3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Humane</a:t>
                      </a:r>
                      <a:r>
                        <a:rPr dirty="0" sz="2000" spc="-6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 spc="-10">
                          <a:latin typeface="Segoe UI"/>
                          <a:cs typeface="Segoe UI"/>
                        </a:rPr>
                        <a:t>Society)</a:t>
                      </a:r>
                      <a:endParaRPr sz="2000">
                        <a:latin typeface="Segoe UI"/>
                        <a:cs typeface="Segoe UI"/>
                      </a:endParaRPr>
                    </a:p>
                  </a:txBody>
                  <a:tcPr marL="0" marR="0" marB="0" marT="11557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12991" y="342978"/>
            <a:ext cx="5688691" cy="639005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5160" y="79959"/>
            <a:ext cx="4471670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Step</a:t>
            </a:r>
            <a:r>
              <a:rPr dirty="0" spc="-35"/>
              <a:t> </a:t>
            </a:r>
            <a:r>
              <a:rPr dirty="0"/>
              <a:t>3:</a:t>
            </a:r>
            <a:r>
              <a:rPr dirty="0" spc="-10"/>
              <a:t> </a:t>
            </a:r>
            <a:r>
              <a:rPr dirty="0"/>
              <a:t>Conduct</a:t>
            </a:r>
            <a:r>
              <a:rPr dirty="0" spc="-15"/>
              <a:t> </a:t>
            </a:r>
            <a:r>
              <a:rPr dirty="0" spc="-50"/>
              <a:t>a </a:t>
            </a:r>
            <a:r>
              <a:rPr dirty="0" spc="-10"/>
              <a:t>Reflection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89305" y="1457705"/>
            <a:ext cx="5024120" cy="45072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Segoe UI"/>
                <a:cs typeface="Segoe UI"/>
              </a:rPr>
              <a:t>SWOT</a:t>
            </a:r>
            <a:r>
              <a:rPr dirty="0" sz="1800" spc="-95">
                <a:latin typeface="Segoe UI"/>
                <a:cs typeface="Segoe UI"/>
              </a:rPr>
              <a:t> </a:t>
            </a:r>
            <a:r>
              <a:rPr dirty="0" sz="1800" spc="-10">
                <a:latin typeface="Segoe UI"/>
                <a:cs typeface="Segoe UI"/>
              </a:rPr>
              <a:t>Analysis</a:t>
            </a:r>
            <a:endParaRPr sz="1800">
              <a:latin typeface="Segoe UI"/>
              <a:cs typeface="Segoe UI"/>
            </a:endParaRPr>
          </a:p>
          <a:p>
            <a:pPr marL="621665" marR="5080" indent="-423545">
              <a:lnSpc>
                <a:spcPct val="100000"/>
              </a:lnSpc>
              <a:buSzPct val="77777"/>
              <a:buChar char="●"/>
              <a:tabLst>
                <a:tab pos="621665" algn="l"/>
                <a:tab pos="622300" algn="l"/>
              </a:tabLst>
            </a:pPr>
            <a:r>
              <a:rPr dirty="0" sz="1800">
                <a:latin typeface="Segoe UI"/>
                <a:cs typeface="Segoe UI"/>
              </a:rPr>
              <a:t>Internal</a:t>
            </a:r>
            <a:r>
              <a:rPr dirty="0" sz="1800" spc="-10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Strengths</a:t>
            </a:r>
            <a:r>
              <a:rPr dirty="0" sz="1800" spc="-6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-</a:t>
            </a:r>
            <a:r>
              <a:rPr dirty="0" sz="1800" spc="-6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resources</a:t>
            </a:r>
            <a:r>
              <a:rPr dirty="0" sz="1800" spc="-7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of</a:t>
            </a:r>
            <a:r>
              <a:rPr dirty="0" sz="1800" spc="-55">
                <a:latin typeface="Segoe UI"/>
                <a:cs typeface="Segoe UI"/>
              </a:rPr>
              <a:t> </a:t>
            </a:r>
            <a:r>
              <a:rPr dirty="0" sz="1800" spc="-10">
                <a:latin typeface="Segoe UI"/>
                <a:cs typeface="Segoe UI"/>
              </a:rPr>
              <a:t>capabilities </a:t>
            </a:r>
            <a:r>
              <a:rPr dirty="0" sz="1800">
                <a:latin typeface="Segoe UI"/>
                <a:cs typeface="Segoe UI"/>
              </a:rPr>
              <a:t>that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can</a:t>
            </a:r>
            <a:r>
              <a:rPr dirty="0" sz="1800" spc="-1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be</a:t>
            </a:r>
            <a:r>
              <a:rPr dirty="0" sz="1800" spc="-2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used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for</a:t>
            </a:r>
            <a:r>
              <a:rPr dirty="0" sz="1800" spc="-1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accomplishing</a:t>
            </a:r>
            <a:r>
              <a:rPr dirty="0" sz="1800" spc="-10">
                <a:latin typeface="Segoe UI"/>
                <a:cs typeface="Segoe UI"/>
              </a:rPr>
              <a:t> </a:t>
            </a:r>
            <a:r>
              <a:rPr dirty="0" sz="1800" spc="-20">
                <a:latin typeface="Segoe UI"/>
                <a:cs typeface="Segoe UI"/>
              </a:rPr>
              <a:t>your </a:t>
            </a:r>
            <a:r>
              <a:rPr dirty="0" sz="1800">
                <a:latin typeface="Segoe UI"/>
                <a:cs typeface="Segoe UI"/>
              </a:rPr>
              <a:t>purpose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and</a:t>
            </a:r>
            <a:r>
              <a:rPr dirty="0" sz="1800" spc="-15">
                <a:latin typeface="Segoe UI"/>
                <a:cs typeface="Segoe UI"/>
              </a:rPr>
              <a:t> </a:t>
            </a:r>
            <a:r>
              <a:rPr dirty="0" sz="1800" spc="-10">
                <a:latin typeface="Segoe UI"/>
                <a:cs typeface="Segoe UI"/>
              </a:rPr>
              <a:t>objectives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Segoe UI"/>
              <a:buChar char="●"/>
            </a:pPr>
            <a:endParaRPr sz="1600">
              <a:latin typeface="Segoe UI"/>
              <a:cs typeface="Segoe UI"/>
            </a:endParaRPr>
          </a:p>
          <a:p>
            <a:pPr marL="621665" marR="299720" indent="-423545">
              <a:lnSpc>
                <a:spcPct val="100000"/>
              </a:lnSpc>
              <a:buSzPct val="77777"/>
              <a:buChar char="●"/>
              <a:tabLst>
                <a:tab pos="621665" algn="l"/>
                <a:tab pos="622300" algn="l"/>
              </a:tabLst>
            </a:pPr>
            <a:r>
              <a:rPr dirty="0" sz="1800">
                <a:latin typeface="Segoe UI"/>
                <a:cs typeface="Segoe UI"/>
              </a:rPr>
              <a:t>Internal</a:t>
            </a:r>
            <a:r>
              <a:rPr dirty="0" sz="1800" spc="-7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Weaknesses:</a:t>
            </a:r>
            <a:r>
              <a:rPr dirty="0" sz="1800" spc="40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Deficiencies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 spc="-25">
                <a:latin typeface="Segoe UI"/>
                <a:cs typeface="Segoe UI"/>
              </a:rPr>
              <a:t>in </a:t>
            </a:r>
            <a:r>
              <a:rPr dirty="0" sz="1800">
                <a:latin typeface="Segoe UI"/>
                <a:cs typeface="Segoe UI"/>
              </a:rPr>
              <a:t>resources</a:t>
            </a:r>
            <a:r>
              <a:rPr dirty="0" sz="1800" spc="-6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or</a:t>
            </a:r>
            <a:r>
              <a:rPr dirty="0" sz="1800" spc="-5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capabilities</a:t>
            </a:r>
            <a:r>
              <a:rPr dirty="0" sz="1800" spc="-1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that</a:t>
            </a:r>
            <a:r>
              <a:rPr dirty="0" sz="1800" spc="-5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hinder</a:t>
            </a:r>
            <a:r>
              <a:rPr dirty="0" sz="1800" spc="-40">
                <a:latin typeface="Segoe UI"/>
                <a:cs typeface="Segoe UI"/>
              </a:rPr>
              <a:t> </a:t>
            </a:r>
            <a:r>
              <a:rPr dirty="0" sz="1800" spc="-20">
                <a:latin typeface="Segoe UI"/>
                <a:cs typeface="Segoe UI"/>
              </a:rPr>
              <a:t>your </a:t>
            </a:r>
            <a:r>
              <a:rPr dirty="0" sz="1800">
                <a:latin typeface="Segoe UI"/>
                <a:cs typeface="Segoe UI"/>
              </a:rPr>
              <a:t>ability</a:t>
            </a:r>
            <a:r>
              <a:rPr dirty="0" sz="1800" spc="-2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to</a:t>
            </a:r>
            <a:r>
              <a:rPr dirty="0" sz="1800" spc="-35">
                <a:latin typeface="Segoe UI"/>
                <a:cs typeface="Segoe UI"/>
              </a:rPr>
              <a:t> </a:t>
            </a:r>
            <a:r>
              <a:rPr dirty="0" sz="1800" spc="-10">
                <a:latin typeface="Segoe UI"/>
                <a:cs typeface="Segoe UI"/>
              </a:rPr>
              <a:t>succeed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Segoe UI"/>
              <a:buChar char="●"/>
            </a:pPr>
            <a:endParaRPr sz="1600">
              <a:latin typeface="Segoe UI"/>
              <a:cs typeface="Segoe UI"/>
            </a:endParaRPr>
          </a:p>
          <a:p>
            <a:pPr marL="621665" marR="182245" indent="-423545">
              <a:lnSpc>
                <a:spcPct val="100000"/>
              </a:lnSpc>
              <a:buSzPct val="77777"/>
              <a:buChar char="●"/>
              <a:tabLst>
                <a:tab pos="621665" algn="l"/>
                <a:tab pos="622300" algn="l"/>
              </a:tabLst>
            </a:pPr>
            <a:r>
              <a:rPr dirty="0" sz="1800">
                <a:latin typeface="Segoe UI"/>
                <a:cs typeface="Segoe UI"/>
              </a:rPr>
              <a:t>External</a:t>
            </a:r>
            <a:r>
              <a:rPr dirty="0" sz="1800" spc="-4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Opportunities</a:t>
            </a:r>
            <a:r>
              <a:rPr dirty="0" sz="1800" spc="-1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-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Factors</a:t>
            </a:r>
            <a:r>
              <a:rPr dirty="0" sz="1800" spc="-25">
                <a:latin typeface="Segoe UI"/>
                <a:cs typeface="Segoe UI"/>
              </a:rPr>
              <a:t> or </a:t>
            </a:r>
            <a:r>
              <a:rPr dirty="0" sz="1800">
                <a:latin typeface="Segoe UI"/>
                <a:cs typeface="Segoe UI"/>
              </a:rPr>
              <a:t>situations</a:t>
            </a:r>
            <a:r>
              <a:rPr dirty="0" sz="1800" spc="-4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that</a:t>
            </a:r>
            <a:r>
              <a:rPr dirty="0" sz="1800" spc="-4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exist</a:t>
            </a:r>
            <a:r>
              <a:rPr dirty="0" sz="1800" spc="-2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beyond</a:t>
            </a:r>
            <a:r>
              <a:rPr dirty="0" sz="1800" spc="-20">
                <a:latin typeface="Segoe UI"/>
                <a:cs typeface="Segoe UI"/>
              </a:rPr>
              <a:t> your </a:t>
            </a:r>
            <a:r>
              <a:rPr dirty="0" sz="1800">
                <a:latin typeface="Segoe UI"/>
                <a:cs typeface="Segoe UI"/>
              </a:rPr>
              <a:t>department,</a:t>
            </a:r>
            <a:r>
              <a:rPr dirty="0" sz="1800" spc="-3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but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could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positively</a:t>
            </a:r>
            <a:r>
              <a:rPr dirty="0" sz="1800" spc="-1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impact</a:t>
            </a:r>
            <a:r>
              <a:rPr dirty="0" sz="1800" spc="-5">
                <a:latin typeface="Segoe UI"/>
                <a:cs typeface="Segoe UI"/>
              </a:rPr>
              <a:t> </a:t>
            </a:r>
            <a:r>
              <a:rPr dirty="0" sz="1800" spc="-25">
                <a:latin typeface="Segoe UI"/>
                <a:cs typeface="Segoe UI"/>
              </a:rPr>
              <a:t>it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Segoe UI"/>
              <a:buChar char="●"/>
            </a:pPr>
            <a:endParaRPr sz="2150">
              <a:latin typeface="Segoe UI"/>
              <a:cs typeface="Segoe UI"/>
            </a:endParaRPr>
          </a:p>
          <a:p>
            <a:pPr marL="621665" marR="54610" indent="-423545">
              <a:lnSpc>
                <a:spcPct val="100000"/>
              </a:lnSpc>
              <a:buSzPct val="77777"/>
              <a:buChar char="●"/>
              <a:tabLst>
                <a:tab pos="621665" algn="l"/>
                <a:tab pos="622300" algn="l"/>
              </a:tabLst>
            </a:pPr>
            <a:r>
              <a:rPr dirty="0" sz="1800">
                <a:latin typeface="Segoe UI"/>
                <a:cs typeface="Segoe UI"/>
              </a:rPr>
              <a:t>External</a:t>
            </a:r>
            <a:r>
              <a:rPr dirty="0" sz="1800" spc="-7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Threats/Challenges</a:t>
            </a:r>
            <a:r>
              <a:rPr dirty="0" sz="1800" spc="-7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-</a:t>
            </a:r>
            <a:r>
              <a:rPr dirty="0" sz="1800" spc="-5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Factors</a:t>
            </a:r>
            <a:r>
              <a:rPr dirty="0" sz="1800" spc="-50">
                <a:latin typeface="Segoe UI"/>
                <a:cs typeface="Segoe UI"/>
              </a:rPr>
              <a:t> </a:t>
            </a:r>
            <a:r>
              <a:rPr dirty="0" sz="1800" spc="-25">
                <a:latin typeface="Segoe UI"/>
                <a:cs typeface="Segoe UI"/>
              </a:rPr>
              <a:t>or </a:t>
            </a:r>
            <a:r>
              <a:rPr dirty="0" sz="1800">
                <a:latin typeface="Segoe UI"/>
                <a:cs typeface="Segoe UI"/>
              </a:rPr>
              <a:t>situations</a:t>
            </a:r>
            <a:r>
              <a:rPr dirty="0" sz="1800" spc="-5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that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exist</a:t>
            </a:r>
            <a:r>
              <a:rPr dirty="0" sz="1800" spc="-2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beyond</a:t>
            </a:r>
            <a:r>
              <a:rPr dirty="0" sz="1800" spc="-15">
                <a:latin typeface="Segoe UI"/>
                <a:cs typeface="Segoe UI"/>
              </a:rPr>
              <a:t> </a:t>
            </a:r>
            <a:r>
              <a:rPr dirty="0" sz="1800" spc="-20">
                <a:latin typeface="Segoe UI"/>
                <a:cs typeface="Segoe UI"/>
              </a:rPr>
              <a:t>your </a:t>
            </a:r>
            <a:r>
              <a:rPr dirty="0" sz="1800">
                <a:latin typeface="Segoe UI"/>
                <a:cs typeface="Segoe UI"/>
              </a:rPr>
              <a:t>department,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but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could</a:t>
            </a:r>
            <a:r>
              <a:rPr dirty="0" sz="1800" spc="-2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negatively</a:t>
            </a:r>
            <a:r>
              <a:rPr dirty="0" sz="1800" spc="-1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impact</a:t>
            </a:r>
            <a:r>
              <a:rPr dirty="0" sz="1800" spc="-5">
                <a:latin typeface="Segoe UI"/>
                <a:cs typeface="Segoe UI"/>
              </a:rPr>
              <a:t> </a:t>
            </a:r>
            <a:r>
              <a:rPr dirty="0" sz="1800" spc="-25">
                <a:latin typeface="Segoe UI"/>
                <a:cs typeface="Segoe UI"/>
              </a:rPr>
              <a:t>it.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90930" rIns="0" bIns="0" rtlCol="0" vert="horz">
            <a:spAutoFit/>
          </a:bodyPr>
          <a:lstStyle/>
          <a:p>
            <a:pPr marL="419734">
              <a:lnSpc>
                <a:spcPct val="100000"/>
              </a:lnSpc>
              <a:spcBef>
                <a:spcPts val="100"/>
              </a:spcBef>
            </a:pPr>
            <a:r>
              <a:rPr dirty="0"/>
              <a:t>Step</a:t>
            </a:r>
            <a:r>
              <a:rPr dirty="0" spc="-10"/>
              <a:t> </a:t>
            </a:r>
            <a:r>
              <a:rPr dirty="0"/>
              <a:t>3:</a:t>
            </a:r>
            <a:r>
              <a:rPr dirty="0" spc="-10"/>
              <a:t> </a:t>
            </a:r>
            <a:r>
              <a:rPr dirty="0"/>
              <a:t>Conduct</a:t>
            </a:r>
            <a:r>
              <a:rPr dirty="0" spc="-10"/>
              <a:t> </a:t>
            </a:r>
            <a:r>
              <a:rPr dirty="0"/>
              <a:t>a </a:t>
            </a:r>
            <a:r>
              <a:rPr dirty="0" spc="-10"/>
              <a:t>Reflection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96900" y="1421407"/>
            <a:ext cx="9361170" cy="4297680"/>
          </a:xfrm>
          <a:prstGeom prst="rect">
            <a:avLst/>
          </a:prstGeom>
        </p:spPr>
        <p:txBody>
          <a:bodyPr wrap="square" lIns="0" tIns="1746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dirty="0" sz="2800">
                <a:latin typeface="Segoe UI"/>
                <a:cs typeface="Segoe UI"/>
              </a:rPr>
              <a:t>Think</a:t>
            </a:r>
            <a:r>
              <a:rPr dirty="0" sz="2800" spc="-80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about</a:t>
            </a:r>
            <a:r>
              <a:rPr dirty="0" sz="2800" spc="-75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the</a:t>
            </a:r>
            <a:r>
              <a:rPr dirty="0" sz="2800" spc="-90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current</a:t>
            </a:r>
            <a:r>
              <a:rPr dirty="0" sz="2800" spc="-75">
                <a:latin typeface="Segoe UI"/>
                <a:cs typeface="Segoe UI"/>
              </a:rPr>
              <a:t> </a:t>
            </a:r>
            <a:r>
              <a:rPr dirty="0" sz="2800" spc="-10">
                <a:latin typeface="Segoe UI"/>
                <a:cs typeface="Segoe UI"/>
              </a:rPr>
              <a:t>state:</a:t>
            </a:r>
            <a:endParaRPr sz="2800">
              <a:latin typeface="Segoe UI"/>
              <a:cs typeface="Segoe UI"/>
            </a:endParaRPr>
          </a:p>
          <a:p>
            <a:pPr marL="621665" indent="-452120">
              <a:lnSpc>
                <a:spcPts val="3190"/>
              </a:lnSpc>
              <a:spcBef>
                <a:spcPts val="1275"/>
              </a:spcBef>
              <a:buSzPct val="64285"/>
              <a:buAutoNum type="arabicPeriod"/>
              <a:tabLst>
                <a:tab pos="621665" algn="l"/>
                <a:tab pos="622300" algn="l"/>
              </a:tabLst>
            </a:pPr>
            <a:r>
              <a:rPr dirty="0" sz="2800">
                <a:latin typeface="Segoe UI"/>
                <a:cs typeface="Segoe UI"/>
              </a:rPr>
              <a:t>Reflect</a:t>
            </a:r>
            <a:r>
              <a:rPr dirty="0" sz="2800" spc="-105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on</a:t>
            </a:r>
            <a:r>
              <a:rPr dirty="0" sz="2800" spc="-105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what</a:t>
            </a:r>
            <a:r>
              <a:rPr dirty="0" sz="2800" spc="-85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your</a:t>
            </a:r>
            <a:r>
              <a:rPr dirty="0" sz="2800" spc="-100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community</a:t>
            </a:r>
            <a:r>
              <a:rPr dirty="0" sz="2800" spc="-105">
                <a:latin typeface="Segoe UI"/>
                <a:cs typeface="Segoe UI"/>
              </a:rPr>
              <a:t> </a:t>
            </a:r>
            <a:r>
              <a:rPr dirty="0" sz="2800" spc="-10">
                <a:latin typeface="Segoe UI"/>
                <a:cs typeface="Segoe UI"/>
              </a:rPr>
              <a:t>needs</a:t>
            </a:r>
            <a:endParaRPr sz="2800">
              <a:latin typeface="Segoe UI"/>
              <a:cs typeface="Segoe UI"/>
            </a:endParaRPr>
          </a:p>
          <a:p>
            <a:pPr marL="621665" indent="-452120">
              <a:lnSpc>
                <a:spcPts val="3025"/>
              </a:lnSpc>
              <a:buSzPct val="64285"/>
              <a:buAutoNum type="arabicPeriod"/>
              <a:tabLst>
                <a:tab pos="621665" algn="l"/>
                <a:tab pos="622300" algn="l"/>
              </a:tabLst>
            </a:pPr>
            <a:r>
              <a:rPr dirty="0" sz="2800">
                <a:latin typeface="Segoe UI"/>
                <a:cs typeface="Segoe UI"/>
              </a:rPr>
              <a:t>Reflect</a:t>
            </a:r>
            <a:r>
              <a:rPr dirty="0" sz="2800" spc="-105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on</a:t>
            </a:r>
            <a:r>
              <a:rPr dirty="0" sz="2800" spc="-105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what</a:t>
            </a:r>
            <a:r>
              <a:rPr dirty="0" sz="2800" spc="-85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your</a:t>
            </a:r>
            <a:r>
              <a:rPr dirty="0" sz="2800" spc="-100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community</a:t>
            </a:r>
            <a:r>
              <a:rPr dirty="0" sz="2800" spc="-105">
                <a:latin typeface="Segoe UI"/>
                <a:cs typeface="Segoe UI"/>
              </a:rPr>
              <a:t> </a:t>
            </a:r>
            <a:r>
              <a:rPr dirty="0" sz="2800" spc="-10">
                <a:latin typeface="Segoe UI"/>
                <a:cs typeface="Segoe UI"/>
              </a:rPr>
              <a:t>wants</a:t>
            </a:r>
            <a:endParaRPr sz="2800">
              <a:latin typeface="Segoe UI"/>
              <a:cs typeface="Segoe UI"/>
            </a:endParaRPr>
          </a:p>
          <a:p>
            <a:pPr marL="621665" indent="-452120">
              <a:lnSpc>
                <a:spcPts val="3025"/>
              </a:lnSpc>
              <a:buSzPct val="64285"/>
              <a:buAutoNum type="arabicPeriod"/>
              <a:tabLst>
                <a:tab pos="621665" algn="l"/>
                <a:tab pos="622300" algn="l"/>
              </a:tabLst>
            </a:pPr>
            <a:r>
              <a:rPr dirty="0" sz="2800">
                <a:latin typeface="Segoe UI"/>
                <a:cs typeface="Segoe UI"/>
              </a:rPr>
              <a:t>Reflect</a:t>
            </a:r>
            <a:r>
              <a:rPr dirty="0" sz="2800" spc="-105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on</a:t>
            </a:r>
            <a:r>
              <a:rPr dirty="0" sz="2800" spc="-85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what</a:t>
            </a:r>
            <a:r>
              <a:rPr dirty="0" sz="2800" spc="-80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your</a:t>
            </a:r>
            <a:r>
              <a:rPr dirty="0" sz="2800" spc="-85">
                <a:latin typeface="Segoe UI"/>
                <a:cs typeface="Segoe UI"/>
              </a:rPr>
              <a:t> </a:t>
            </a:r>
            <a:r>
              <a:rPr dirty="0" sz="2800" spc="-10">
                <a:latin typeface="Segoe UI"/>
                <a:cs typeface="Segoe UI"/>
              </a:rPr>
              <a:t>organization</a:t>
            </a:r>
            <a:r>
              <a:rPr dirty="0" sz="2800" spc="-90">
                <a:latin typeface="Segoe UI"/>
                <a:cs typeface="Segoe UI"/>
              </a:rPr>
              <a:t> </a:t>
            </a:r>
            <a:r>
              <a:rPr dirty="0" sz="2800" spc="-10">
                <a:latin typeface="Segoe UI"/>
                <a:cs typeface="Segoe UI"/>
              </a:rPr>
              <a:t>needs</a:t>
            </a:r>
            <a:endParaRPr sz="2800">
              <a:latin typeface="Segoe UI"/>
              <a:cs typeface="Segoe UI"/>
            </a:endParaRPr>
          </a:p>
          <a:p>
            <a:pPr marL="621665" indent="-452120">
              <a:lnSpc>
                <a:spcPts val="3195"/>
              </a:lnSpc>
              <a:buSzPct val="64285"/>
              <a:buAutoNum type="arabicPeriod"/>
              <a:tabLst>
                <a:tab pos="621665" algn="l"/>
                <a:tab pos="622300" algn="l"/>
              </a:tabLst>
            </a:pPr>
            <a:r>
              <a:rPr dirty="0" sz="2800">
                <a:latin typeface="Segoe UI"/>
                <a:cs typeface="Segoe UI"/>
              </a:rPr>
              <a:t>Reflect</a:t>
            </a:r>
            <a:r>
              <a:rPr dirty="0" sz="2800" spc="-85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on</a:t>
            </a:r>
            <a:r>
              <a:rPr dirty="0" sz="2800" spc="-90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what</a:t>
            </a:r>
            <a:r>
              <a:rPr dirty="0" sz="2800" spc="-70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your</a:t>
            </a:r>
            <a:r>
              <a:rPr dirty="0" sz="2800" spc="-85">
                <a:latin typeface="Segoe UI"/>
                <a:cs typeface="Segoe UI"/>
              </a:rPr>
              <a:t> </a:t>
            </a:r>
            <a:r>
              <a:rPr dirty="0" sz="2800" spc="-10">
                <a:latin typeface="Segoe UI"/>
                <a:cs typeface="Segoe UI"/>
              </a:rPr>
              <a:t>organization</a:t>
            </a:r>
            <a:r>
              <a:rPr dirty="0" sz="2800" spc="-85">
                <a:latin typeface="Segoe UI"/>
                <a:cs typeface="Segoe UI"/>
              </a:rPr>
              <a:t> </a:t>
            </a:r>
            <a:r>
              <a:rPr dirty="0" sz="2800" spc="-10">
                <a:latin typeface="Segoe UI"/>
                <a:cs typeface="Segoe UI"/>
              </a:rPr>
              <a:t>wants</a:t>
            </a:r>
            <a:endParaRPr sz="28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dirty="0" sz="2800">
                <a:latin typeface="Segoe UI"/>
                <a:cs typeface="Segoe UI"/>
              </a:rPr>
              <a:t>Using</a:t>
            </a:r>
            <a:r>
              <a:rPr dirty="0" sz="2800" spc="-75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the</a:t>
            </a:r>
            <a:r>
              <a:rPr dirty="0" sz="2800" spc="-80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wants</a:t>
            </a:r>
            <a:r>
              <a:rPr dirty="0" sz="2800" spc="-75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and</a:t>
            </a:r>
            <a:r>
              <a:rPr dirty="0" sz="2800" spc="-75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needs,</a:t>
            </a:r>
            <a:r>
              <a:rPr dirty="0" sz="2800" spc="-70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conduct</a:t>
            </a:r>
            <a:r>
              <a:rPr dirty="0" sz="2800" spc="-80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a</a:t>
            </a:r>
            <a:r>
              <a:rPr dirty="0" sz="2800" spc="-75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Start,</a:t>
            </a:r>
            <a:r>
              <a:rPr dirty="0" sz="2800" spc="-75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Stop,</a:t>
            </a:r>
            <a:r>
              <a:rPr dirty="0" sz="2800" spc="-80">
                <a:latin typeface="Segoe UI"/>
                <a:cs typeface="Segoe UI"/>
              </a:rPr>
              <a:t> </a:t>
            </a:r>
            <a:r>
              <a:rPr dirty="0" sz="2800" spc="-10">
                <a:latin typeface="Segoe UI"/>
                <a:cs typeface="Segoe UI"/>
              </a:rPr>
              <a:t>Continue:</a:t>
            </a:r>
            <a:endParaRPr sz="2800">
              <a:latin typeface="Segoe UI"/>
              <a:cs typeface="Segoe UI"/>
            </a:endParaRPr>
          </a:p>
          <a:p>
            <a:pPr marL="621665" indent="-452120">
              <a:lnSpc>
                <a:spcPts val="3190"/>
              </a:lnSpc>
              <a:spcBef>
                <a:spcPts val="1265"/>
              </a:spcBef>
              <a:buSzPct val="64285"/>
              <a:buAutoNum type="arabicPeriod" startAt="5"/>
              <a:tabLst>
                <a:tab pos="621665" algn="l"/>
                <a:tab pos="622300" algn="l"/>
              </a:tabLst>
            </a:pPr>
            <a:r>
              <a:rPr dirty="0" sz="2800">
                <a:latin typeface="Segoe UI"/>
                <a:cs typeface="Segoe UI"/>
              </a:rPr>
              <a:t>Identify</a:t>
            </a:r>
            <a:r>
              <a:rPr dirty="0" sz="2800" spc="-70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things</a:t>
            </a:r>
            <a:r>
              <a:rPr dirty="0" sz="2800" spc="-50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you</a:t>
            </a:r>
            <a:r>
              <a:rPr dirty="0" sz="2800" spc="-70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should</a:t>
            </a:r>
            <a:r>
              <a:rPr dirty="0" sz="2800" spc="-65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start</a:t>
            </a:r>
            <a:r>
              <a:rPr dirty="0" sz="2800" spc="-65">
                <a:latin typeface="Segoe UI"/>
                <a:cs typeface="Segoe UI"/>
              </a:rPr>
              <a:t> </a:t>
            </a:r>
            <a:r>
              <a:rPr dirty="0" sz="2800" spc="-10">
                <a:latin typeface="Segoe UI"/>
                <a:cs typeface="Segoe UI"/>
              </a:rPr>
              <a:t>doing</a:t>
            </a:r>
            <a:endParaRPr sz="2800">
              <a:latin typeface="Segoe UI"/>
              <a:cs typeface="Segoe UI"/>
            </a:endParaRPr>
          </a:p>
          <a:p>
            <a:pPr marL="621665" indent="-452120">
              <a:lnSpc>
                <a:spcPts val="3025"/>
              </a:lnSpc>
              <a:buSzPct val="64285"/>
              <a:buAutoNum type="arabicPeriod" startAt="5"/>
              <a:tabLst>
                <a:tab pos="621665" algn="l"/>
                <a:tab pos="622300" algn="l"/>
              </a:tabLst>
            </a:pPr>
            <a:r>
              <a:rPr dirty="0" sz="2800">
                <a:latin typeface="Segoe UI"/>
                <a:cs typeface="Segoe UI"/>
              </a:rPr>
              <a:t>Identify</a:t>
            </a:r>
            <a:r>
              <a:rPr dirty="0" sz="2800" spc="-90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things</a:t>
            </a:r>
            <a:r>
              <a:rPr dirty="0" sz="2800" spc="-70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you</a:t>
            </a:r>
            <a:r>
              <a:rPr dirty="0" sz="2800" spc="-90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should</a:t>
            </a:r>
            <a:r>
              <a:rPr dirty="0" sz="2800" spc="-85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stop</a:t>
            </a:r>
            <a:r>
              <a:rPr dirty="0" sz="2800" spc="-85">
                <a:latin typeface="Segoe UI"/>
                <a:cs typeface="Segoe UI"/>
              </a:rPr>
              <a:t> </a:t>
            </a:r>
            <a:r>
              <a:rPr dirty="0" sz="2800" spc="-10">
                <a:latin typeface="Segoe UI"/>
                <a:cs typeface="Segoe UI"/>
              </a:rPr>
              <a:t>doing</a:t>
            </a:r>
            <a:endParaRPr sz="2800">
              <a:latin typeface="Segoe UI"/>
              <a:cs typeface="Segoe UI"/>
            </a:endParaRPr>
          </a:p>
          <a:p>
            <a:pPr marL="621665" indent="-452120">
              <a:lnSpc>
                <a:spcPts val="3190"/>
              </a:lnSpc>
              <a:buSzPct val="64285"/>
              <a:buAutoNum type="arabicPeriod" startAt="5"/>
              <a:tabLst>
                <a:tab pos="621665" algn="l"/>
                <a:tab pos="622300" algn="l"/>
              </a:tabLst>
            </a:pPr>
            <a:r>
              <a:rPr dirty="0" sz="2800">
                <a:latin typeface="Segoe UI"/>
                <a:cs typeface="Segoe UI"/>
              </a:rPr>
              <a:t>Identify</a:t>
            </a:r>
            <a:r>
              <a:rPr dirty="0" sz="2800" spc="-90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things</a:t>
            </a:r>
            <a:r>
              <a:rPr dirty="0" sz="2800" spc="-85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you</a:t>
            </a:r>
            <a:r>
              <a:rPr dirty="0" sz="2800" spc="-95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should</a:t>
            </a:r>
            <a:r>
              <a:rPr dirty="0" sz="2800" spc="-90">
                <a:latin typeface="Segoe UI"/>
                <a:cs typeface="Segoe UI"/>
              </a:rPr>
              <a:t> </a:t>
            </a:r>
            <a:r>
              <a:rPr dirty="0" sz="2800">
                <a:latin typeface="Segoe UI"/>
                <a:cs typeface="Segoe UI"/>
              </a:rPr>
              <a:t>continue</a:t>
            </a:r>
            <a:r>
              <a:rPr dirty="0" sz="2800" spc="-90">
                <a:latin typeface="Segoe UI"/>
                <a:cs typeface="Segoe UI"/>
              </a:rPr>
              <a:t> </a:t>
            </a:r>
            <a:r>
              <a:rPr dirty="0" sz="2800" spc="-10">
                <a:latin typeface="Segoe UI"/>
                <a:cs typeface="Segoe UI"/>
              </a:rPr>
              <a:t>doing</a:t>
            </a:r>
            <a:endParaRPr sz="2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90042" rIns="0" bIns="0" rtlCol="0" vert="horz">
            <a:spAutoFit/>
          </a:bodyPr>
          <a:lstStyle/>
          <a:p>
            <a:pPr marL="3265170">
              <a:lnSpc>
                <a:spcPct val="100000"/>
              </a:lnSpc>
              <a:spcBef>
                <a:spcPts val="100"/>
              </a:spcBef>
            </a:pPr>
            <a:r>
              <a:rPr dirty="0" sz="5400"/>
              <a:t>Key</a:t>
            </a:r>
            <a:r>
              <a:rPr dirty="0" sz="5400" spc="-185"/>
              <a:t> </a:t>
            </a:r>
            <a:r>
              <a:rPr dirty="0" sz="5400" spc="-10"/>
              <a:t>Questions</a:t>
            </a:r>
            <a:endParaRPr sz="5400"/>
          </a:p>
        </p:txBody>
      </p:sp>
      <p:sp>
        <p:nvSpPr>
          <p:cNvPr id="3" name="object 3" descr=""/>
          <p:cNvSpPr txBox="1"/>
          <p:nvPr/>
        </p:nvSpPr>
        <p:spPr>
          <a:xfrm>
            <a:off x="1008075" y="1713102"/>
            <a:ext cx="10391140" cy="421576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41300" marR="525145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  <a:tab pos="2726690" algn="l"/>
              </a:tabLst>
            </a:pP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Why</a:t>
            </a:r>
            <a:r>
              <a:rPr dirty="0" sz="2800" spc="-9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are</a:t>
            </a:r>
            <a:r>
              <a:rPr dirty="0" sz="2800" spc="-8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52%</a:t>
            </a:r>
            <a:r>
              <a:rPr dirty="0" sz="2800" spc="-8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of</a:t>
            </a:r>
            <a:r>
              <a:rPr dirty="0" sz="2800" spc="-10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local</a:t>
            </a:r>
            <a:r>
              <a:rPr dirty="0" sz="2800" spc="-9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and</a:t>
            </a:r>
            <a:r>
              <a:rPr dirty="0" sz="2800" spc="-7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state</a:t>
            </a:r>
            <a:r>
              <a:rPr dirty="0" sz="2800" spc="-8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employees</a:t>
            </a:r>
            <a:r>
              <a:rPr dirty="0" sz="2800" spc="-9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thinking</a:t>
            </a:r>
            <a:r>
              <a:rPr dirty="0" sz="2800" spc="-6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of</a:t>
            </a:r>
            <a:r>
              <a:rPr dirty="0" sz="2800" spc="-10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 spc="-10">
                <a:solidFill>
                  <a:srgbClr val="1A5F6D"/>
                </a:solidFill>
                <a:latin typeface="Segoe UI"/>
                <a:cs typeface="Segoe UI"/>
              </a:rPr>
              <a:t>leaving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public</a:t>
            </a:r>
            <a:r>
              <a:rPr dirty="0" sz="2800" spc="-8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 spc="-10">
                <a:solidFill>
                  <a:srgbClr val="1A5F6D"/>
                </a:solidFill>
                <a:latin typeface="Segoe UI"/>
                <a:cs typeface="Segoe UI"/>
              </a:rPr>
              <a:t>service?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	</a:t>
            </a:r>
            <a:r>
              <a:rPr dirty="0" sz="1800">
                <a:solidFill>
                  <a:srgbClr val="1A5F6D"/>
                </a:solidFill>
                <a:latin typeface="Segoe UI"/>
                <a:cs typeface="Segoe UI"/>
              </a:rPr>
              <a:t>(MissionSquare</a:t>
            </a:r>
            <a:r>
              <a:rPr dirty="0" sz="1800" spc="-10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1800" spc="-10">
                <a:solidFill>
                  <a:srgbClr val="1A5F6D"/>
                </a:solidFill>
                <a:latin typeface="Segoe UI"/>
                <a:cs typeface="Segoe UI"/>
              </a:rPr>
              <a:t>Research</a:t>
            </a:r>
            <a:r>
              <a:rPr dirty="0" sz="1800" spc="-5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1800" spc="-10">
                <a:solidFill>
                  <a:srgbClr val="1A5F6D"/>
                </a:solidFill>
                <a:latin typeface="Segoe UI"/>
                <a:cs typeface="Segoe UI"/>
              </a:rPr>
              <a:t>Institute)</a:t>
            </a:r>
            <a:endParaRPr sz="18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1A5F6D"/>
              </a:buClr>
              <a:buFont typeface="Arial"/>
              <a:buChar char="•"/>
            </a:pPr>
            <a:endParaRPr sz="3750">
              <a:latin typeface="Segoe UI"/>
              <a:cs typeface="Segoe UI"/>
            </a:endParaRPr>
          </a:p>
          <a:p>
            <a:pPr marL="241300" marR="5080" indent="-228600">
              <a:lnSpc>
                <a:spcPts val="303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How</a:t>
            </a:r>
            <a:r>
              <a:rPr dirty="0" sz="2800" spc="-9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are</a:t>
            </a:r>
            <a:r>
              <a:rPr dirty="0" sz="2800" spc="-8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you</a:t>
            </a:r>
            <a:r>
              <a:rPr dirty="0" sz="2800" spc="-9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transferring</a:t>
            </a:r>
            <a:r>
              <a:rPr dirty="0" sz="2800" spc="-7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the</a:t>
            </a:r>
            <a:r>
              <a:rPr dirty="0" sz="2800" spc="-8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knowledge</a:t>
            </a:r>
            <a:r>
              <a:rPr dirty="0" sz="2800" spc="-8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of</a:t>
            </a:r>
            <a:r>
              <a:rPr dirty="0" sz="2800" spc="-9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long</a:t>
            </a:r>
            <a:r>
              <a:rPr dirty="0" sz="2800" spc="-8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term</a:t>
            </a:r>
            <a:r>
              <a:rPr dirty="0" sz="2800" spc="-8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 spc="-10">
                <a:solidFill>
                  <a:srgbClr val="1A5F6D"/>
                </a:solidFill>
                <a:latin typeface="Segoe UI"/>
                <a:cs typeface="Segoe UI"/>
              </a:rPr>
              <a:t>employees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to</a:t>
            </a:r>
            <a:r>
              <a:rPr dirty="0" sz="2800" spc="-6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the</a:t>
            </a:r>
            <a:r>
              <a:rPr dirty="0" sz="2800" spc="-5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many</a:t>
            </a:r>
            <a:r>
              <a:rPr dirty="0" sz="2800" spc="-6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new</a:t>
            </a:r>
            <a:r>
              <a:rPr dirty="0" sz="2800" spc="-4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 spc="-10">
                <a:solidFill>
                  <a:srgbClr val="1A5F6D"/>
                </a:solidFill>
                <a:latin typeface="Segoe UI"/>
                <a:cs typeface="Segoe UI"/>
              </a:rPr>
              <a:t>ones?</a:t>
            </a:r>
            <a:endParaRPr sz="2800">
              <a:latin typeface="Segoe UI"/>
              <a:cs typeface="Segoe UI"/>
            </a:endParaRPr>
          </a:p>
          <a:p>
            <a:pPr marL="179705">
              <a:lnSpc>
                <a:spcPct val="100000"/>
              </a:lnSpc>
              <a:spcBef>
                <a:spcPts val="675"/>
              </a:spcBef>
            </a:pP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(12%</a:t>
            </a:r>
            <a:r>
              <a:rPr dirty="0" sz="2400" spc="-2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of</a:t>
            </a:r>
            <a:r>
              <a:rPr dirty="0" sz="2400" spc="-1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all</a:t>
            </a:r>
            <a:r>
              <a:rPr dirty="0" sz="2400" spc="-1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GA</a:t>
            </a:r>
            <a:r>
              <a:rPr dirty="0" sz="2400" spc="-2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municipal</a:t>
            </a:r>
            <a:r>
              <a:rPr dirty="0" sz="2400" spc="2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employees</a:t>
            </a:r>
            <a:r>
              <a:rPr dirty="0" sz="2400" spc="-5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are</a:t>
            </a:r>
            <a:r>
              <a:rPr dirty="0" sz="2400" spc="-3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eligible</a:t>
            </a:r>
            <a:r>
              <a:rPr dirty="0" sz="2400" spc="-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to</a:t>
            </a:r>
            <a:r>
              <a:rPr dirty="0" sz="2400" spc="-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retire</a:t>
            </a:r>
            <a:r>
              <a:rPr dirty="0" sz="2400" spc="-2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 spc="-20">
                <a:solidFill>
                  <a:srgbClr val="1A5F6D"/>
                </a:solidFill>
                <a:latin typeface="Segoe UI"/>
                <a:cs typeface="Segoe UI"/>
              </a:rPr>
              <a:t>GMA)</a:t>
            </a:r>
            <a:endParaRPr sz="2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450">
              <a:latin typeface="Segoe UI"/>
              <a:cs typeface="Segoe UI"/>
            </a:endParaRPr>
          </a:p>
          <a:p>
            <a:pPr marL="241300" marR="872490" indent="-228600">
              <a:lnSpc>
                <a:spcPts val="302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How</a:t>
            </a:r>
            <a:r>
              <a:rPr dirty="0" sz="2800" spc="-8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do</a:t>
            </a:r>
            <a:r>
              <a:rPr dirty="0" sz="2800" spc="-8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you</a:t>
            </a:r>
            <a:r>
              <a:rPr dirty="0" sz="2800" spc="-9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empower</a:t>
            </a:r>
            <a:r>
              <a:rPr dirty="0" sz="2800" spc="-8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employees</a:t>
            </a:r>
            <a:r>
              <a:rPr dirty="0" sz="2800" spc="-9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when</a:t>
            </a:r>
            <a:r>
              <a:rPr dirty="0" sz="2800" spc="-7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they</a:t>
            </a:r>
            <a:r>
              <a:rPr dirty="0" sz="2800" spc="-7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are</a:t>
            </a:r>
            <a:r>
              <a:rPr dirty="0" sz="2800" spc="-8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 spc="-10">
                <a:solidFill>
                  <a:srgbClr val="1A5F6D"/>
                </a:solidFill>
                <a:latin typeface="Segoe UI"/>
                <a:cs typeface="Segoe UI"/>
              </a:rPr>
              <a:t>constantly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questioned</a:t>
            </a:r>
            <a:r>
              <a:rPr dirty="0" sz="2800" spc="-8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by</a:t>
            </a:r>
            <a:r>
              <a:rPr dirty="0" sz="2800" spc="-9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outside</a:t>
            </a:r>
            <a:r>
              <a:rPr dirty="0" sz="2800" spc="-9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 spc="-10">
                <a:solidFill>
                  <a:srgbClr val="1A5F6D"/>
                </a:solidFill>
                <a:latin typeface="Segoe UI"/>
                <a:cs typeface="Segoe UI"/>
              </a:rPr>
              <a:t>“Experts?</a:t>
            </a:r>
            <a:endParaRPr sz="2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6390" rIns="0" bIns="0" rtlCol="0" vert="horz">
            <a:spAutoFit/>
          </a:bodyPr>
          <a:lstStyle/>
          <a:p>
            <a:pPr marL="396875">
              <a:lnSpc>
                <a:spcPct val="100000"/>
              </a:lnSpc>
              <a:spcBef>
                <a:spcPts val="100"/>
              </a:spcBef>
            </a:pPr>
            <a:r>
              <a:rPr dirty="0"/>
              <a:t>Step</a:t>
            </a:r>
            <a:r>
              <a:rPr dirty="0" spc="-15"/>
              <a:t> </a:t>
            </a:r>
            <a:r>
              <a:rPr dirty="0"/>
              <a:t>3:</a:t>
            </a:r>
            <a:r>
              <a:rPr dirty="0" spc="-10"/>
              <a:t> </a:t>
            </a:r>
            <a:r>
              <a:rPr dirty="0"/>
              <a:t>Conduct</a:t>
            </a:r>
            <a:r>
              <a:rPr dirty="0" spc="5"/>
              <a:t> </a:t>
            </a:r>
            <a:r>
              <a:rPr dirty="0"/>
              <a:t>a</a:t>
            </a:r>
            <a:r>
              <a:rPr dirty="0" spc="-5"/>
              <a:t> </a:t>
            </a:r>
            <a:r>
              <a:rPr dirty="0" spc="-10"/>
              <a:t>Reflection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692" y="1123188"/>
            <a:ext cx="11786616" cy="509625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4208" y="197865"/>
            <a:ext cx="740219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68830" algn="l"/>
              </a:tabLst>
            </a:pPr>
            <a:r>
              <a:rPr dirty="0"/>
              <a:t>Step</a:t>
            </a:r>
            <a:r>
              <a:rPr dirty="0" spc="-20"/>
              <a:t> </a:t>
            </a:r>
            <a:r>
              <a:rPr dirty="0" spc="-25"/>
              <a:t>4:</a:t>
            </a:r>
            <a:r>
              <a:rPr dirty="0"/>
              <a:t>	Identify</a:t>
            </a:r>
            <a:r>
              <a:rPr dirty="0" spc="-55"/>
              <a:t> </a:t>
            </a:r>
            <a:r>
              <a:rPr dirty="0"/>
              <a:t>your</a:t>
            </a:r>
            <a:r>
              <a:rPr dirty="0" spc="-55"/>
              <a:t> </a:t>
            </a:r>
            <a:r>
              <a:rPr dirty="0" spc="-10"/>
              <a:t>purpose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12419" y="1204721"/>
            <a:ext cx="52901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4340" algn="l"/>
              </a:tabLst>
            </a:pPr>
            <a:r>
              <a:rPr dirty="0" sz="2400" spc="-25">
                <a:latin typeface="Segoe UI"/>
                <a:cs typeface="Segoe UI"/>
              </a:rPr>
              <a:t>1.</a:t>
            </a:r>
            <a:r>
              <a:rPr dirty="0" sz="2400">
                <a:latin typeface="Segoe UI"/>
                <a:cs typeface="Segoe UI"/>
              </a:rPr>
              <a:t>	Identify</a:t>
            </a:r>
            <a:r>
              <a:rPr dirty="0" sz="2400" spc="20">
                <a:latin typeface="Segoe UI"/>
                <a:cs typeface="Segoe UI"/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what</a:t>
            </a:r>
            <a:r>
              <a:rPr dirty="0" sz="2400" spc="1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your</a:t>
            </a:r>
            <a:r>
              <a:rPr dirty="0" sz="2400" spc="3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department</a:t>
            </a:r>
            <a:r>
              <a:rPr dirty="0" sz="2400" spc="-20">
                <a:latin typeface="Segoe UI"/>
                <a:cs typeface="Segoe UI"/>
              </a:rPr>
              <a:t> does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12419" y="1460753"/>
            <a:ext cx="67913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4340" algn="l"/>
              </a:tabLst>
            </a:pPr>
            <a:r>
              <a:rPr dirty="0" sz="2400" spc="-25">
                <a:latin typeface="Segoe UI"/>
                <a:cs typeface="Segoe UI"/>
              </a:rPr>
              <a:t>2.</a:t>
            </a:r>
            <a:r>
              <a:rPr dirty="0" sz="2400">
                <a:latin typeface="Segoe UI"/>
                <a:cs typeface="Segoe UI"/>
              </a:rPr>
              <a:t>	Identify</a:t>
            </a:r>
            <a:r>
              <a:rPr dirty="0" sz="2400" spc="15">
                <a:latin typeface="Segoe UI"/>
                <a:cs typeface="Segoe UI"/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why</a:t>
            </a:r>
            <a:r>
              <a:rPr dirty="0" sz="2400" spc="1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your</a:t>
            </a:r>
            <a:r>
              <a:rPr dirty="0" sz="2400" spc="3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department</a:t>
            </a:r>
            <a:r>
              <a:rPr dirty="0" sz="2400" spc="-2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does</a:t>
            </a:r>
            <a:r>
              <a:rPr dirty="0" sz="2400" spc="1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the</a:t>
            </a:r>
            <a:r>
              <a:rPr dirty="0" sz="2400" spc="5">
                <a:latin typeface="Segoe UI"/>
                <a:cs typeface="Segoe UI"/>
              </a:rPr>
              <a:t> </a:t>
            </a:r>
            <a:r>
              <a:rPr dirty="0" sz="2400" spc="-10">
                <a:latin typeface="Segoe UI"/>
                <a:cs typeface="Segoe UI"/>
              </a:rPr>
              <a:t>“whats”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12419" y="1716481"/>
            <a:ext cx="665480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4340" algn="l"/>
              </a:tabLst>
            </a:pPr>
            <a:r>
              <a:rPr dirty="0" sz="2400" spc="-25">
                <a:latin typeface="Segoe UI"/>
                <a:cs typeface="Segoe UI"/>
              </a:rPr>
              <a:t>3.</a:t>
            </a:r>
            <a:r>
              <a:rPr dirty="0" sz="2400">
                <a:latin typeface="Segoe UI"/>
                <a:cs typeface="Segoe UI"/>
              </a:rPr>
              <a:t>	Identify</a:t>
            </a:r>
            <a:r>
              <a:rPr dirty="0" sz="2400" spc="10">
                <a:latin typeface="Segoe UI"/>
                <a:cs typeface="Segoe UI"/>
              </a:rPr>
              <a:t> </a:t>
            </a:r>
            <a:r>
              <a:rPr dirty="0" u="sng" sz="2400">
                <a:uFill>
                  <a:solidFill>
                    <a:srgbClr val="000000"/>
                  </a:solidFill>
                </a:uFill>
                <a:latin typeface="Segoe UI"/>
                <a:cs typeface="Segoe UI"/>
              </a:rPr>
              <a:t>how</a:t>
            </a:r>
            <a:r>
              <a:rPr dirty="0" sz="2400" spc="2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the</a:t>
            </a:r>
            <a:r>
              <a:rPr dirty="0" sz="2400" spc="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department</a:t>
            </a:r>
            <a:r>
              <a:rPr dirty="0" sz="2400" spc="-2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does</a:t>
            </a:r>
            <a:r>
              <a:rPr dirty="0" sz="2400" spc="-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the </a:t>
            </a:r>
            <a:r>
              <a:rPr dirty="0" sz="2400" spc="-10">
                <a:latin typeface="Segoe UI"/>
                <a:cs typeface="Segoe UI"/>
              </a:rPr>
              <a:t>“whats”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12419" y="1973071"/>
            <a:ext cx="10500360" cy="647700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434340" marR="5080" indent="-422275">
              <a:lnSpc>
                <a:spcPct val="70000"/>
              </a:lnSpc>
              <a:spcBef>
                <a:spcPts val="960"/>
              </a:spcBef>
              <a:tabLst>
                <a:tab pos="434340" algn="l"/>
              </a:tabLst>
            </a:pPr>
            <a:r>
              <a:rPr dirty="0" sz="2400" spc="-25">
                <a:latin typeface="Segoe UI"/>
                <a:cs typeface="Segoe UI"/>
              </a:rPr>
              <a:t>4.</a:t>
            </a:r>
            <a:r>
              <a:rPr dirty="0" sz="2400">
                <a:latin typeface="Segoe UI"/>
                <a:cs typeface="Segoe UI"/>
              </a:rPr>
              <a:t>	Use</a:t>
            </a:r>
            <a:r>
              <a:rPr dirty="0" sz="2400" spc="-3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these</a:t>
            </a:r>
            <a:r>
              <a:rPr dirty="0" sz="2400" spc="-2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to</a:t>
            </a:r>
            <a:r>
              <a:rPr dirty="0" sz="2400" spc="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draft</a:t>
            </a:r>
            <a:r>
              <a:rPr dirty="0" sz="2400" spc="-1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statements</a:t>
            </a:r>
            <a:r>
              <a:rPr dirty="0" sz="2400" spc="-3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that</a:t>
            </a:r>
            <a:r>
              <a:rPr dirty="0" sz="2400" spc="1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describe</a:t>
            </a:r>
            <a:r>
              <a:rPr dirty="0" sz="2400" spc="-2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the</a:t>
            </a:r>
            <a:r>
              <a:rPr dirty="0" sz="2400" spc="-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fundamental</a:t>
            </a:r>
            <a:r>
              <a:rPr dirty="0" sz="2400" spc="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reason</a:t>
            </a:r>
            <a:r>
              <a:rPr dirty="0" sz="2400" spc="-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for </a:t>
            </a:r>
            <a:r>
              <a:rPr dirty="0" sz="2400" spc="-25">
                <a:latin typeface="Segoe UI"/>
                <a:cs typeface="Segoe UI"/>
              </a:rPr>
              <a:t>the </a:t>
            </a:r>
            <a:r>
              <a:rPr dirty="0" sz="2400">
                <a:latin typeface="Segoe UI"/>
                <a:cs typeface="Segoe UI"/>
              </a:rPr>
              <a:t>department’s</a:t>
            </a:r>
            <a:r>
              <a:rPr dirty="0" sz="2400" spc="-105">
                <a:latin typeface="Segoe UI"/>
                <a:cs typeface="Segoe UI"/>
              </a:rPr>
              <a:t> </a:t>
            </a:r>
            <a:r>
              <a:rPr dirty="0" sz="2400" spc="-10">
                <a:latin typeface="Segoe UI"/>
                <a:cs typeface="Segoe UI"/>
              </a:rPr>
              <a:t>existence.</a:t>
            </a:r>
            <a:endParaRPr sz="2400">
              <a:latin typeface="Segoe UI"/>
              <a:cs typeface="Segoe UI"/>
            </a:endParaRPr>
          </a:p>
        </p:txBody>
      </p:sp>
      <p:graphicFrame>
        <p:nvGraphicFramePr>
          <p:cNvPr id="7" name="object 7" descr=""/>
          <p:cNvGraphicFramePr>
            <a:graphicFrameLocks noGrp="1"/>
          </p:cNvGraphicFramePr>
          <p:nvPr/>
        </p:nvGraphicFramePr>
        <p:xfrm>
          <a:off x="207416" y="3020631"/>
          <a:ext cx="5727065" cy="3413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40705"/>
              </a:tblGrid>
              <a:tr h="608965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dirty="0" sz="2200">
                          <a:latin typeface="Segoe UI"/>
                          <a:cs typeface="Segoe UI"/>
                        </a:rPr>
                        <a:t>Administrative</a:t>
                      </a:r>
                      <a:r>
                        <a:rPr dirty="0" sz="2200" spc="-7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Department</a:t>
                      </a:r>
                      <a:r>
                        <a:rPr dirty="0" sz="2200" spc="-1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 spc="-10">
                          <a:latin typeface="Segoe UI"/>
                          <a:cs typeface="Segoe UI"/>
                        </a:rPr>
                        <a:t>(Budget)</a:t>
                      </a:r>
                      <a:endParaRPr sz="2200">
                        <a:latin typeface="Segoe UI"/>
                        <a:cs typeface="Segoe UI"/>
                      </a:endParaRPr>
                    </a:p>
                  </a:txBody>
                  <a:tcPr marL="0" marR="0" marB="0" marT="11557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2804160">
                <a:tc>
                  <a:txBody>
                    <a:bodyPr/>
                    <a:lstStyle/>
                    <a:p>
                      <a:pPr marL="121285" marR="271780">
                        <a:lnSpc>
                          <a:spcPct val="100000"/>
                        </a:lnSpc>
                        <a:spcBef>
                          <a:spcPts val="915"/>
                        </a:spcBef>
                        <a:tabLst>
                          <a:tab pos="2207260" algn="l"/>
                        </a:tabLst>
                      </a:pPr>
                      <a:r>
                        <a:rPr dirty="0" sz="2200">
                          <a:latin typeface="Segoe UI"/>
                          <a:cs typeface="Segoe UI"/>
                        </a:rPr>
                        <a:t>Develop</a:t>
                      </a:r>
                      <a:r>
                        <a:rPr dirty="0" sz="2200" spc="-7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and</a:t>
                      </a:r>
                      <a:r>
                        <a:rPr dirty="0" sz="2200" spc="-5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oversee</a:t>
                      </a:r>
                      <a:r>
                        <a:rPr dirty="0" sz="2200" spc="-7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the</a:t>
                      </a:r>
                      <a:r>
                        <a:rPr dirty="0" sz="2200" spc="-5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annual</a:t>
                      </a:r>
                      <a:r>
                        <a:rPr dirty="0" sz="2200" spc="-3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 spc="-10">
                          <a:latin typeface="Segoe UI"/>
                          <a:cs typeface="Segoe UI"/>
                        </a:rPr>
                        <a:t>operating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budget</a:t>
                      </a:r>
                      <a:r>
                        <a:rPr dirty="0" sz="2200" spc="-5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and</a:t>
                      </a:r>
                      <a:r>
                        <a:rPr dirty="0" sz="2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 spc="-20">
                          <a:latin typeface="Segoe UI"/>
                          <a:cs typeface="Segoe UI"/>
                        </a:rPr>
                        <a:t>CIP.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	Serve</a:t>
                      </a:r>
                      <a:r>
                        <a:rPr dirty="0" sz="2200" spc="-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as</a:t>
                      </a:r>
                      <a:r>
                        <a:rPr dirty="0" sz="2200" spc="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 spc="-10">
                          <a:latin typeface="Segoe UI"/>
                          <a:cs typeface="Segoe UI"/>
                        </a:rPr>
                        <a:t>internal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consultants</a:t>
                      </a:r>
                      <a:r>
                        <a:rPr dirty="0" sz="2200" spc="-6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supporting</a:t>
                      </a:r>
                      <a:r>
                        <a:rPr dirty="0" sz="2200" spc="-7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departments</a:t>
                      </a:r>
                      <a:r>
                        <a:rPr dirty="0" sz="2200" spc="-7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 spc="-25">
                          <a:latin typeface="Segoe UI"/>
                          <a:cs typeface="Segoe UI"/>
                        </a:rPr>
                        <a:t>in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achieving</a:t>
                      </a:r>
                      <a:r>
                        <a:rPr dirty="0" sz="2200" spc="-5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their</a:t>
                      </a:r>
                      <a:r>
                        <a:rPr dirty="0" sz="2200" spc="-6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goals</a:t>
                      </a:r>
                      <a:r>
                        <a:rPr dirty="0" sz="2200" spc="-6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while</a:t>
                      </a:r>
                      <a:r>
                        <a:rPr dirty="0" sz="2200" spc="-5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being</a:t>
                      </a:r>
                      <a:r>
                        <a:rPr dirty="0" sz="2200" spc="-5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 spc="-10">
                          <a:latin typeface="Segoe UI"/>
                          <a:cs typeface="Segoe UI"/>
                        </a:rPr>
                        <a:t>focused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on</a:t>
                      </a:r>
                      <a:r>
                        <a:rPr dirty="0" sz="2200" spc="-9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financial</a:t>
                      </a:r>
                      <a:r>
                        <a:rPr dirty="0" sz="2200" spc="-5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sustainability</a:t>
                      </a:r>
                      <a:r>
                        <a:rPr dirty="0" sz="2200" spc="-4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of</a:t>
                      </a:r>
                      <a:r>
                        <a:rPr dirty="0" sz="2200" spc="-8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 spc="-25">
                          <a:latin typeface="Segoe UI"/>
                          <a:cs typeface="Segoe UI"/>
                        </a:rPr>
                        <a:t>the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organization</a:t>
                      </a:r>
                      <a:r>
                        <a:rPr dirty="0" sz="2200" spc="-9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through</a:t>
                      </a:r>
                      <a:r>
                        <a:rPr dirty="0" sz="2200" spc="-10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 spc="-10">
                          <a:latin typeface="Segoe UI"/>
                          <a:cs typeface="Segoe UI"/>
                        </a:rPr>
                        <a:t>process improvements.</a:t>
                      </a:r>
                      <a:endParaRPr sz="2200">
                        <a:latin typeface="Segoe UI"/>
                        <a:cs typeface="Segoe UI"/>
                      </a:endParaRPr>
                    </a:p>
                  </a:txBody>
                  <a:tcPr marL="0" marR="0" marB="0" marT="11620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6265989" y="3020631"/>
          <a:ext cx="5727065" cy="3413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40705"/>
              </a:tblGrid>
              <a:tr h="608965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dirty="0" sz="2200">
                          <a:latin typeface="Segoe UI"/>
                          <a:cs typeface="Segoe UI"/>
                        </a:rPr>
                        <a:t>Operational</a:t>
                      </a:r>
                      <a:r>
                        <a:rPr dirty="0" sz="2200" spc="-8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Department</a:t>
                      </a:r>
                      <a:r>
                        <a:rPr dirty="0" sz="2200" spc="-9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(Animal</a:t>
                      </a:r>
                      <a:r>
                        <a:rPr dirty="0" sz="2200" spc="-7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 spc="-10">
                          <a:latin typeface="Segoe UI"/>
                          <a:cs typeface="Segoe UI"/>
                        </a:rPr>
                        <a:t>Services)</a:t>
                      </a:r>
                      <a:endParaRPr sz="2200">
                        <a:latin typeface="Segoe UI"/>
                        <a:cs typeface="Segoe UI"/>
                      </a:endParaRPr>
                    </a:p>
                  </a:txBody>
                  <a:tcPr marL="0" marR="0" marB="0" marT="11557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2804160">
                <a:tc>
                  <a:txBody>
                    <a:bodyPr/>
                    <a:lstStyle/>
                    <a:p>
                      <a:pPr marL="122555" marR="89090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dirty="0" sz="2200">
                          <a:latin typeface="Segoe UI"/>
                          <a:cs typeface="Segoe UI"/>
                        </a:rPr>
                        <a:t>Provide</a:t>
                      </a:r>
                      <a:r>
                        <a:rPr dirty="0" sz="2200" spc="-6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quality</a:t>
                      </a:r>
                      <a:r>
                        <a:rPr dirty="0" sz="2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care</a:t>
                      </a:r>
                      <a:r>
                        <a:rPr dirty="0" sz="2200" spc="-8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and</a:t>
                      </a:r>
                      <a:r>
                        <a:rPr dirty="0" sz="2200" spc="-5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seek</a:t>
                      </a:r>
                      <a:r>
                        <a:rPr dirty="0" sz="2200" spc="-6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 spc="-10">
                          <a:latin typeface="Segoe UI"/>
                          <a:cs typeface="Segoe UI"/>
                        </a:rPr>
                        <a:t>positive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outcomes</a:t>
                      </a:r>
                      <a:r>
                        <a:rPr dirty="0" sz="2200" spc="-5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for</a:t>
                      </a:r>
                      <a:r>
                        <a:rPr dirty="0" sz="2200" spc="-4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all</a:t>
                      </a:r>
                      <a:r>
                        <a:rPr dirty="0" sz="2200" spc="-4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animals</a:t>
                      </a:r>
                      <a:r>
                        <a:rPr dirty="0" sz="22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that</a:t>
                      </a:r>
                      <a:r>
                        <a:rPr dirty="0" sz="2200" spc="-4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 spc="-20">
                          <a:latin typeface="Segoe UI"/>
                          <a:cs typeface="Segoe UI"/>
                        </a:rPr>
                        <a:t>come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through</a:t>
                      </a:r>
                      <a:r>
                        <a:rPr dirty="0" sz="2200" spc="-6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our</a:t>
                      </a:r>
                      <a:r>
                        <a:rPr dirty="0" sz="2200" spc="-6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 spc="-20">
                          <a:latin typeface="Segoe UI"/>
                          <a:cs typeface="Segoe UI"/>
                        </a:rPr>
                        <a:t>doors</a:t>
                      </a:r>
                      <a:endParaRPr sz="2200">
                        <a:latin typeface="Segoe UI"/>
                        <a:cs typeface="Segoe U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122555" marR="509270">
                        <a:lnSpc>
                          <a:spcPct val="100000"/>
                        </a:lnSpc>
                      </a:pPr>
                      <a:r>
                        <a:rPr dirty="0" sz="2200">
                          <a:latin typeface="Segoe UI"/>
                          <a:cs typeface="Segoe UI"/>
                        </a:rPr>
                        <a:t>Protect</a:t>
                      </a:r>
                      <a:r>
                        <a:rPr dirty="0" sz="2200" spc="-1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community</a:t>
                      </a:r>
                      <a:r>
                        <a:rPr dirty="0" sz="2200" spc="-8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members</a:t>
                      </a:r>
                      <a:r>
                        <a:rPr dirty="0" sz="2200" spc="-1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 spc="-25">
                          <a:latin typeface="Segoe UI"/>
                          <a:cs typeface="Segoe UI"/>
                        </a:rPr>
                        <a:t>and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neglected</a:t>
                      </a:r>
                      <a:r>
                        <a:rPr dirty="0" sz="2200" spc="-7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animals</a:t>
                      </a:r>
                      <a:r>
                        <a:rPr dirty="0" sz="2200" spc="-4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by</a:t>
                      </a:r>
                      <a:r>
                        <a:rPr dirty="0" sz="2200" spc="-8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enforcing</a:t>
                      </a:r>
                      <a:r>
                        <a:rPr dirty="0" sz="2200" spc="-6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laws</a:t>
                      </a:r>
                      <a:r>
                        <a:rPr dirty="0" sz="2200" spc="-6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 spc="-25">
                          <a:latin typeface="Segoe UI"/>
                          <a:cs typeface="Segoe UI"/>
                        </a:rPr>
                        <a:t>and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educating</a:t>
                      </a:r>
                      <a:r>
                        <a:rPr dirty="0" sz="2200" spc="-5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the</a:t>
                      </a:r>
                      <a:r>
                        <a:rPr dirty="0" sz="2200" spc="-5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 spc="-10">
                          <a:latin typeface="Segoe UI"/>
                          <a:cs typeface="Segoe UI"/>
                        </a:rPr>
                        <a:t>public.</a:t>
                      </a:r>
                      <a:endParaRPr sz="2200">
                        <a:latin typeface="Segoe UI"/>
                        <a:cs typeface="Segoe UI"/>
                      </a:endParaRPr>
                    </a:p>
                  </a:txBody>
                  <a:tcPr marL="0" marR="0" marB="0" marT="11620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1886" y="353695"/>
            <a:ext cx="805370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68830" algn="l"/>
              </a:tabLst>
            </a:pPr>
            <a:r>
              <a:rPr dirty="0"/>
              <a:t>Step</a:t>
            </a:r>
            <a:r>
              <a:rPr dirty="0" spc="-20"/>
              <a:t> </a:t>
            </a:r>
            <a:r>
              <a:rPr dirty="0" spc="-25"/>
              <a:t>5:</a:t>
            </a:r>
            <a:r>
              <a:rPr dirty="0"/>
              <a:t>	Clarify</a:t>
            </a:r>
            <a:r>
              <a:rPr dirty="0" spc="-65"/>
              <a:t> </a:t>
            </a:r>
            <a:r>
              <a:rPr dirty="0"/>
              <a:t>High</a:t>
            </a:r>
            <a:r>
              <a:rPr dirty="0" spc="-75"/>
              <a:t> </a:t>
            </a:r>
            <a:r>
              <a:rPr dirty="0"/>
              <a:t>Level</a:t>
            </a:r>
            <a:r>
              <a:rPr dirty="0" spc="-60"/>
              <a:t> </a:t>
            </a:r>
            <a:r>
              <a:rPr dirty="0" spc="-10"/>
              <a:t>Goals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10006" y="1324736"/>
            <a:ext cx="10911205" cy="22847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7365" indent="-494665">
              <a:lnSpc>
                <a:spcPts val="2780"/>
              </a:lnSpc>
              <a:spcBef>
                <a:spcPts val="100"/>
              </a:spcBef>
              <a:buAutoNum type="arabicPeriod"/>
              <a:tabLst>
                <a:tab pos="507365" algn="l"/>
                <a:tab pos="508000" algn="l"/>
              </a:tabLst>
            </a:pPr>
            <a:r>
              <a:rPr dirty="0" sz="2400">
                <a:latin typeface="Segoe UI"/>
                <a:cs typeface="Segoe UI"/>
              </a:rPr>
              <a:t>If</a:t>
            </a:r>
            <a:r>
              <a:rPr dirty="0" sz="2400" spc="-4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they</a:t>
            </a:r>
            <a:r>
              <a:rPr dirty="0" sz="2400" spc="-2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exist,</a:t>
            </a:r>
            <a:r>
              <a:rPr dirty="0" sz="2400" spc="-4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review</a:t>
            </a:r>
            <a:r>
              <a:rPr dirty="0" sz="2400" spc="-2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broad</a:t>
            </a:r>
            <a:r>
              <a:rPr dirty="0" sz="2400" spc="-1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organizational</a:t>
            </a:r>
            <a:r>
              <a:rPr dirty="0" sz="2400" spc="4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objectives,</a:t>
            </a:r>
            <a:r>
              <a:rPr dirty="0" sz="2400" spc="-1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vision, mision,</a:t>
            </a:r>
            <a:r>
              <a:rPr dirty="0" sz="2400" spc="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and</a:t>
            </a:r>
            <a:r>
              <a:rPr dirty="0" sz="2400" spc="-5">
                <a:latin typeface="Segoe UI"/>
                <a:cs typeface="Segoe UI"/>
              </a:rPr>
              <a:t> </a:t>
            </a:r>
            <a:r>
              <a:rPr dirty="0" sz="2400" spc="-10">
                <a:latin typeface="Segoe UI"/>
                <a:cs typeface="Segoe UI"/>
              </a:rPr>
              <a:t>values</a:t>
            </a:r>
            <a:endParaRPr sz="2400">
              <a:latin typeface="Segoe UI"/>
              <a:cs typeface="Segoe UI"/>
            </a:endParaRPr>
          </a:p>
          <a:p>
            <a:pPr lvl="1" marL="1033144" indent="-388620">
              <a:lnSpc>
                <a:spcPts val="1910"/>
              </a:lnSpc>
              <a:buAutoNum type="alphaLcPeriod"/>
              <a:tabLst>
                <a:tab pos="1033144" algn="l"/>
                <a:tab pos="1033780" algn="l"/>
              </a:tabLst>
            </a:pPr>
            <a:r>
              <a:rPr dirty="0" sz="1800">
                <a:latin typeface="Segoe UI"/>
                <a:cs typeface="Segoe UI"/>
              </a:rPr>
              <a:t>Cascade</a:t>
            </a:r>
            <a:r>
              <a:rPr dirty="0" sz="1800" spc="-4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your</a:t>
            </a:r>
            <a:r>
              <a:rPr dirty="0" sz="1800" spc="-35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goals</a:t>
            </a:r>
            <a:r>
              <a:rPr dirty="0" sz="1800" spc="-3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down</a:t>
            </a:r>
            <a:r>
              <a:rPr dirty="0" sz="1800" spc="-40">
                <a:latin typeface="Segoe UI"/>
                <a:cs typeface="Segoe UI"/>
              </a:rPr>
              <a:t> </a:t>
            </a:r>
            <a:r>
              <a:rPr dirty="0" sz="1800">
                <a:latin typeface="Segoe UI"/>
                <a:cs typeface="Segoe UI"/>
              </a:rPr>
              <a:t>from</a:t>
            </a:r>
            <a:r>
              <a:rPr dirty="0" sz="1800" spc="-20">
                <a:latin typeface="Segoe UI"/>
                <a:cs typeface="Segoe UI"/>
              </a:rPr>
              <a:t> </a:t>
            </a:r>
            <a:r>
              <a:rPr dirty="0" sz="1800" spc="-10">
                <a:latin typeface="Segoe UI"/>
                <a:cs typeface="Segoe UI"/>
              </a:rPr>
              <a:t>these.</a:t>
            </a:r>
            <a:endParaRPr sz="1800">
              <a:latin typeface="Segoe UI"/>
              <a:cs typeface="Segoe UI"/>
            </a:endParaRPr>
          </a:p>
          <a:p>
            <a:pPr marL="423545" indent="-410845">
              <a:lnSpc>
                <a:spcPts val="2585"/>
              </a:lnSpc>
              <a:buAutoNum type="arabicPeriod"/>
              <a:tabLst>
                <a:tab pos="423545" algn="l"/>
                <a:tab pos="424180" algn="l"/>
              </a:tabLst>
            </a:pPr>
            <a:r>
              <a:rPr dirty="0" sz="2400">
                <a:latin typeface="Segoe UI"/>
                <a:cs typeface="Segoe UI"/>
              </a:rPr>
              <a:t>Review</a:t>
            </a:r>
            <a:r>
              <a:rPr dirty="0" sz="2400" spc="-6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the</a:t>
            </a:r>
            <a:r>
              <a:rPr dirty="0" sz="2400" spc="-4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customers</a:t>
            </a:r>
            <a:r>
              <a:rPr dirty="0" sz="2400" spc="-4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identified</a:t>
            </a:r>
            <a:r>
              <a:rPr dirty="0" sz="2400" spc="-2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in</a:t>
            </a:r>
            <a:r>
              <a:rPr dirty="0" sz="2400" spc="-2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Step</a:t>
            </a:r>
            <a:r>
              <a:rPr dirty="0" sz="2400" spc="-45">
                <a:latin typeface="Segoe UI"/>
                <a:cs typeface="Segoe UI"/>
              </a:rPr>
              <a:t> </a:t>
            </a:r>
            <a:r>
              <a:rPr dirty="0" sz="2400" spc="-25">
                <a:latin typeface="Segoe UI"/>
                <a:cs typeface="Segoe UI"/>
              </a:rPr>
              <a:t>2.</a:t>
            </a:r>
            <a:endParaRPr sz="2400">
              <a:latin typeface="Segoe UI"/>
              <a:cs typeface="Segoe UI"/>
            </a:endParaRPr>
          </a:p>
          <a:p>
            <a:pPr marL="423545" indent="-410845">
              <a:lnSpc>
                <a:spcPts val="2595"/>
              </a:lnSpc>
              <a:buAutoNum type="arabicPeriod"/>
              <a:tabLst>
                <a:tab pos="423545" algn="l"/>
                <a:tab pos="424180" algn="l"/>
              </a:tabLst>
            </a:pPr>
            <a:r>
              <a:rPr dirty="0" sz="2400">
                <a:latin typeface="Segoe UI"/>
                <a:cs typeface="Segoe UI"/>
              </a:rPr>
              <a:t>Review</a:t>
            </a:r>
            <a:r>
              <a:rPr dirty="0" sz="2400" spc="-5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the</a:t>
            </a:r>
            <a:r>
              <a:rPr dirty="0" sz="2400" spc="-4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reflection</a:t>
            </a:r>
            <a:r>
              <a:rPr dirty="0" sz="2400" spc="-2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information</a:t>
            </a:r>
            <a:r>
              <a:rPr dirty="0" sz="2400" spc="-2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identified</a:t>
            </a:r>
            <a:r>
              <a:rPr dirty="0" sz="2400" spc="-3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in</a:t>
            </a:r>
            <a:r>
              <a:rPr dirty="0" sz="2400" spc="-4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Step</a:t>
            </a:r>
            <a:r>
              <a:rPr dirty="0" sz="2400" spc="-40">
                <a:latin typeface="Segoe UI"/>
                <a:cs typeface="Segoe UI"/>
              </a:rPr>
              <a:t> </a:t>
            </a:r>
            <a:r>
              <a:rPr dirty="0" sz="2400" spc="-25">
                <a:latin typeface="Segoe UI"/>
                <a:cs typeface="Segoe UI"/>
              </a:rPr>
              <a:t>3.</a:t>
            </a:r>
            <a:endParaRPr sz="2400">
              <a:latin typeface="Segoe UI"/>
              <a:cs typeface="Segoe UI"/>
            </a:endParaRPr>
          </a:p>
          <a:p>
            <a:pPr marL="423545" indent="-410845">
              <a:lnSpc>
                <a:spcPts val="2595"/>
              </a:lnSpc>
              <a:buAutoNum type="arabicPeriod"/>
              <a:tabLst>
                <a:tab pos="423545" algn="l"/>
                <a:tab pos="424180" algn="l"/>
              </a:tabLst>
            </a:pPr>
            <a:r>
              <a:rPr dirty="0" sz="2400">
                <a:latin typeface="Segoe UI"/>
                <a:cs typeface="Segoe UI"/>
              </a:rPr>
              <a:t>Identify</a:t>
            </a:r>
            <a:r>
              <a:rPr dirty="0" sz="2400" spc="-2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themes</a:t>
            </a:r>
            <a:r>
              <a:rPr dirty="0" sz="2400" spc="-3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from</a:t>
            </a:r>
            <a:r>
              <a:rPr dirty="0" sz="2400" spc="-1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the</a:t>
            </a:r>
            <a:r>
              <a:rPr dirty="0" sz="2400" spc="-1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research</a:t>
            </a:r>
            <a:r>
              <a:rPr dirty="0" sz="2400" spc="-2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that</a:t>
            </a:r>
            <a:r>
              <a:rPr dirty="0" sz="2400" spc="-1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you’ve</a:t>
            </a:r>
            <a:r>
              <a:rPr dirty="0" sz="2400" spc="-15">
                <a:latin typeface="Segoe UI"/>
                <a:cs typeface="Segoe UI"/>
              </a:rPr>
              <a:t> </a:t>
            </a:r>
            <a:r>
              <a:rPr dirty="0" sz="2400" spc="-10">
                <a:latin typeface="Segoe UI"/>
                <a:cs typeface="Segoe UI"/>
              </a:rPr>
              <a:t>completed.</a:t>
            </a:r>
            <a:endParaRPr sz="2400">
              <a:latin typeface="Segoe UI"/>
              <a:cs typeface="Segoe UI"/>
            </a:endParaRPr>
          </a:p>
          <a:p>
            <a:pPr marL="423545" marR="218440" indent="-410845">
              <a:lnSpc>
                <a:spcPts val="2590"/>
              </a:lnSpc>
              <a:spcBef>
                <a:spcPts val="180"/>
              </a:spcBef>
              <a:buAutoNum type="arabicPeriod"/>
              <a:tabLst>
                <a:tab pos="423545" algn="l"/>
                <a:tab pos="424180" algn="l"/>
              </a:tabLst>
            </a:pPr>
            <a:r>
              <a:rPr dirty="0" sz="2400">
                <a:latin typeface="Segoe UI"/>
                <a:cs typeface="Segoe UI"/>
              </a:rPr>
              <a:t>Create</a:t>
            </a:r>
            <a:r>
              <a:rPr dirty="0" sz="2400" spc="-4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broad</a:t>
            </a:r>
            <a:r>
              <a:rPr dirty="0" sz="2400" spc="-2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statements</a:t>
            </a:r>
            <a:r>
              <a:rPr dirty="0" sz="2400" spc="-5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of</a:t>
            </a:r>
            <a:r>
              <a:rPr dirty="0" sz="2400" spc="-1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things</a:t>
            </a:r>
            <a:r>
              <a:rPr dirty="0" sz="2400" spc="-2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you</a:t>
            </a:r>
            <a:r>
              <a:rPr dirty="0" sz="2400" spc="-2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would</a:t>
            </a:r>
            <a:r>
              <a:rPr dirty="0" sz="2400" spc="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like</a:t>
            </a:r>
            <a:r>
              <a:rPr dirty="0" sz="2400" spc="-1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to</a:t>
            </a:r>
            <a:r>
              <a:rPr dirty="0" sz="2400" spc="-2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accomplish</a:t>
            </a:r>
            <a:r>
              <a:rPr dirty="0" sz="2400" spc="1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on</a:t>
            </a:r>
            <a:r>
              <a:rPr dirty="0" sz="2400" spc="-3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behalf</a:t>
            </a:r>
            <a:r>
              <a:rPr dirty="0" sz="2400" spc="-25">
                <a:latin typeface="Segoe UI"/>
                <a:cs typeface="Segoe UI"/>
              </a:rPr>
              <a:t> of </a:t>
            </a:r>
            <a:r>
              <a:rPr dirty="0" sz="2400">
                <a:latin typeface="Segoe UI"/>
                <a:cs typeface="Segoe UI"/>
              </a:rPr>
              <a:t>the</a:t>
            </a:r>
            <a:r>
              <a:rPr dirty="0" sz="2400" spc="5">
                <a:latin typeface="Segoe UI"/>
                <a:cs typeface="Segoe UI"/>
              </a:rPr>
              <a:t> </a:t>
            </a:r>
            <a:r>
              <a:rPr dirty="0" sz="2400" spc="-10">
                <a:latin typeface="Segoe UI"/>
                <a:cs typeface="Segoe UI"/>
              </a:rPr>
              <a:t>customers.</a:t>
            </a:r>
            <a:endParaRPr sz="2400">
              <a:latin typeface="Segoe UI"/>
              <a:cs typeface="Segoe UI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297827" y="4123880"/>
          <a:ext cx="5727065" cy="2471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40705"/>
              </a:tblGrid>
              <a:tr h="608965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dirty="0" sz="2200">
                          <a:latin typeface="Segoe UI"/>
                          <a:cs typeface="Segoe UI"/>
                        </a:rPr>
                        <a:t>Administrative</a:t>
                      </a:r>
                      <a:r>
                        <a:rPr dirty="0" sz="2200" spc="-9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Department</a:t>
                      </a:r>
                      <a:r>
                        <a:rPr dirty="0" sz="2200" spc="-14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 spc="-10">
                          <a:latin typeface="Segoe UI"/>
                          <a:cs typeface="Segoe UI"/>
                        </a:rPr>
                        <a:t>(Budget)</a:t>
                      </a:r>
                      <a:endParaRPr sz="2200">
                        <a:latin typeface="Segoe UI"/>
                        <a:cs typeface="Segoe UI"/>
                      </a:endParaRPr>
                    </a:p>
                  </a:txBody>
                  <a:tcPr marL="0" marR="0" marB="0" marT="11620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1862455">
                <a:tc>
                  <a:txBody>
                    <a:bodyPr/>
                    <a:lstStyle/>
                    <a:p>
                      <a:pPr marL="121920" marR="26987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dirty="0" sz="2200">
                          <a:latin typeface="Segoe UI"/>
                          <a:cs typeface="Segoe UI"/>
                        </a:rPr>
                        <a:t>Ensure</a:t>
                      </a:r>
                      <a:r>
                        <a:rPr dirty="0" sz="2200" spc="-6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that</a:t>
                      </a:r>
                      <a:r>
                        <a:rPr dirty="0" sz="2200" spc="-4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the</a:t>
                      </a:r>
                      <a:r>
                        <a:rPr dirty="0" sz="2200" spc="-4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city</a:t>
                      </a:r>
                      <a:r>
                        <a:rPr dirty="0" sz="2200" spc="-5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delivers</a:t>
                      </a:r>
                      <a:r>
                        <a:rPr dirty="0" sz="2200" spc="-4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the</a:t>
                      </a:r>
                      <a:r>
                        <a:rPr dirty="0" sz="2200" spc="-5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 spc="-10">
                          <a:latin typeface="Segoe UI"/>
                          <a:cs typeface="Segoe UI"/>
                        </a:rPr>
                        <a:t>services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and</a:t>
                      </a:r>
                      <a:r>
                        <a:rPr dirty="0" sz="2200" spc="-6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programs</a:t>
                      </a:r>
                      <a:r>
                        <a:rPr dirty="0" sz="2200" spc="-7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that</a:t>
                      </a:r>
                      <a:r>
                        <a:rPr dirty="0" sz="2200" spc="-5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residents</a:t>
                      </a:r>
                      <a:r>
                        <a:rPr dirty="0" sz="2200" spc="-6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need</a:t>
                      </a:r>
                      <a:r>
                        <a:rPr dirty="0" sz="2200" spc="-7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 spc="-10">
                          <a:latin typeface="Segoe UI"/>
                          <a:cs typeface="Segoe UI"/>
                        </a:rPr>
                        <a:t>through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effective</a:t>
                      </a:r>
                      <a:r>
                        <a:rPr dirty="0" sz="2200" spc="-9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budgeting</a:t>
                      </a:r>
                      <a:r>
                        <a:rPr dirty="0" sz="2200" spc="-7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 spc="-10">
                          <a:latin typeface="Segoe UI"/>
                          <a:cs typeface="Segoe UI"/>
                        </a:rPr>
                        <a:t>practices.</a:t>
                      </a:r>
                      <a:endParaRPr sz="2200">
                        <a:latin typeface="Segoe UI"/>
                        <a:cs typeface="Segoe UI"/>
                      </a:endParaRPr>
                    </a:p>
                  </a:txBody>
                  <a:tcPr marL="0" marR="0" marB="0" marT="11620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6153086" y="4123880"/>
          <a:ext cx="5726430" cy="2471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40705"/>
              </a:tblGrid>
              <a:tr h="608965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dirty="0" sz="2200">
                          <a:latin typeface="Segoe UI"/>
                          <a:cs typeface="Segoe UI"/>
                        </a:rPr>
                        <a:t>Operational</a:t>
                      </a:r>
                      <a:r>
                        <a:rPr dirty="0" sz="2200" spc="-7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Department</a:t>
                      </a:r>
                      <a:r>
                        <a:rPr dirty="0" sz="2200" spc="-8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(Animal</a:t>
                      </a:r>
                      <a:r>
                        <a:rPr dirty="0" sz="2200" spc="-5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 spc="-10">
                          <a:latin typeface="Segoe UI"/>
                          <a:cs typeface="Segoe UI"/>
                        </a:rPr>
                        <a:t>Services)</a:t>
                      </a:r>
                      <a:endParaRPr sz="2200">
                        <a:latin typeface="Segoe UI"/>
                        <a:cs typeface="Segoe UI"/>
                      </a:endParaRPr>
                    </a:p>
                  </a:txBody>
                  <a:tcPr marL="0" marR="0" marB="0" marT="11620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1862455">
                <a:tc>
                  <a:txBody>
                    <a:bodyPr/>
                    <a:lstStyle/>
                    <a:p>
                      <a:pPr marL="121920" marR="20129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dirty="0" sz="2200">
                          <a:latin typeface="Segoe UI"/>
                          <a:cs typeface="Segoe UI"/>
                        </a:rPr>
                        <a:t>Protect</a:t>
                      </a:r>
                      <a:r>
                        <a:rPr dirty="0" sz="2200" spc="-7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the</a:t>
                      </a:r>
                      <a:r>
                        <a:rPr dirty="0" sz="2200" spc="-6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safety</a:t>
                      </a:r>
                      <a:r>
                        <a:rPr dirty="0" sz="2200" spc="-5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of</a:t>
                      </a:r>
                      <a:r>
                        <a:rPr dirty="0" sz="2200" spc="-7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both</a:t>
                      </a:r>
                      <a:r>
                        <a:rPr dirty="0" sz="2200" spc="-7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animals</a:t>
                      </a:r>
                      <a:r>
                        <a:rPr dirty="0" sz="22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 spc="-25">
                          <a:latin typeface="Segoe UI"/>
                          <a:cs typeface="Segoe UI"/>
                        </a:rPr>
                        <a:t>and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residents</a:t>
                      </a:r>
                      <a:r>
                        <a:rPr dirty="0" sz="2200" spc="-6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by</a:t>
                      </a:r>
                      <a:r>
                        <a:rPr dirty="0" sz="2200" spc="-7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reducing</a:t>
                      </a:r>
                      <a:r>
                        <a:rPr dirty="0" sz="2200" spc="-7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the</a:t>
                      </a:r>
                      <a:r>
                        <a:rPr dirty="0" sz="2200" spc="-6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number</a:t>
                      </a:r>
                      <a:r>
                        <a:rPr dirty="0" sz="2200" spc="-7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of</a:t>
                      </a:r>
                      <a:r>
                        <a:rPr dirty="0" sz="2200" spc="-7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 spc="-10">
                          <a:latin typeface="Segoe UI"/>
                          <a:cs typeface="Segoe UI"/>
                        </a:rPr>
                        <a:t>needy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and</a:t>
                      </a:r>
                      <a:r>
                        <a:rPr dirty="0" sz="2200" spc="-4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homeless</a:t>
                      </a:r>
                      <a:r>
                        <a:rPr dirty="0" sz="2200" spc="-3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animals</a:t>
                      </a:r>
                      <a:r>
                        <a:rPr dirty="0" sz="22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in</a:t>
                      </a:r>
                      <a:r>
                        <a:rPr dirty="0" sz="2200" spc="-4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the</a:t>
                      </a:r>
                      <a:r>
                        <a:rPr dirty="0" sz="2200" spc="-4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 spc="-10">
                          <a:latin typeface="Segoe UI"/>
                          <a:cs typeface="Segoe UI"/>
                        </a:rPr>
                        <a:t>community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and</a:t>
                      </a:r>
                      <a:r>
                        <a:rPr dirty="0" sz="2200" spc="-7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improving</a:t>
                      </a:r>
                      <a:r>
                        <a:rPr dirty="0" sz="2200" spc="-6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>
                          <a:latin typeface="Segoe UI"/>
                          <a:cs typeface="Segoe UI"/>
                        </a:rPr>
                        <a:t>legal</a:t>
                      </a:r>
                      <a:r>
                        <a:rPr dirty="0" sz="2200" spc="-6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200" spc="-10">
                          <a:latin typeface="Segoe UI"/>
                          <a:cs typeface="Segoe UI"/>
                        </a:rPr>
                        <a:t>compliance</a:t>
                      </a:r>
                      <a:endParaRPr sz="2200">
                        <a:latin typeface="Segoe UI"/>
                        <a:cs typeface="Segoe UI"/>
                      </a:endParaRPr>
                    </a:p>
                  </a:txBody>
                  <a:tcPr marL="0" marR="0" marB="0" marT="11620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4967" y="25095"/>
            <a:ext cx="930910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70100" algn="l"/>
              </a:tabLst>
            </a:pPr>
            <a:r>
              <a:rPr dirty="0"/>
              <a:t>Step</a:t>
            </a:r>
            <a:r>
              <a:rPr dirty="0" spc="-20"/>
              <a:t> </a:t>
            </a:r>
            <a:r>
              <a:rPr dirty="0" spc="-25"/>
              <a:t>6:</a:t>
            </a:r>
            <a:r>
              <a:rPr dirty="0"/>
              <a:t>	Establish</a:t>
            </a:r>
            <a:r>
              <a:rPr dirty="0" spc="20"/>
              <a:t> </a:t>
            </a:r>
            <a:r>
              <a:rPr dirty="0"/>
              <a:t>Strategic</a:t>
            </a:r>
            <a:r>
              <a:rPr dirty="0" spc="20"/>
              <a:t> </a:t>
            </a:r>
            <a:r>
              <a:rPr dirty="0" spc="-10"/>
              <a:t>Priorities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89559" y="999871"/>
            <a:ext cx="10873740" cy="14331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57200" indent="-445134">
              <a:lnSpc>
                <a:spcPts val="2375"/>
              </a:lnSpc>
              <a:spcBef>
                <a:spcPts val="95"/>
              </a:spcBef>
              <a:buAutoNum type="arabicPeriod"/>
              <a:tabLst>
                <a:tab pos="457200" algn="l"/>
                <a:tab pos="457834" algn="l"/>
              </a:tabLst>
            </a:pPr>
            <a:r>
              <a:rPr dirty="0" sz="2200">
                <a:latin typeface="Segoe UI"/>
                <a:cs typeface="Segoe UI"/>
              </a:rPr>
              <a:t>Review</a:t>
            </a:r>
            <a:r>
              <a:rPr dirty="0" sz="2200" spc="-75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the</a:t>
            </a:r>
            <a:r>
              <a:rPr dirty="0" sz="2200" spc="-65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reflection</a:t>
            </a:r>
            <a:r>
              <a:rPr dirty="0" sz="2200" spc="-6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that</a:t>
            </a:r>
            <a:r>
              <a:rPr dirty="0" sz="2200" spc="-55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you</a:t>
            </a:r>
            <a:r>
              <a:rPr dirty="0" sz="2200" spc="-75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completed</a:t>
            </a:r>
            <a:r>
              <a:rPr dirty="0" sz="2200" spc="-75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in</a:t>
            </a:r>
            <a:r>
              <a:rPr dirty="0" sz="2200" spc="-6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step</a:t>
            </a:r>
            <a:r>
              <a:rPr dirty="0" sz="2200" spc="-65">
                <a:latin typeface="Segoe UI"/>
                <a:cs typeface="Segoe UI"/>
              </a:rPr>
              <a:t> </a:t>
            </a:r>
            <a:r>
              <a:rPr dirty="0" sz="2200" spc="-25">
                <a:latin typeface="Segoe UI"/>
                <a:cs typeface="Segoe UI"/>
              </a:rPr>
              <a:t>3.</a:t>
            </a:r>
            <a:endParaRPr sz="2200">
              <a:latin typeface="Segoe UI"/>
              <a:cs typeface="Segoe UI"/>
            </a:endParaRPr>
          </a:p>
          <a:p>
            <a:pPr marL="457200" indent="-445134">
              <a:lnSpc>
                <a:spcPts val="2110"/>
              </a:lnSpc>
              <a:buAutoNum type="arabicPeriod"/>
              <a:tabLst>
                <a:tab pos="457200" algn="l"/>
                <a:tab pos="457834" algn="l"/>
              </a:tabLst>
            </a:pPr>
            <a:r>
              <a:rPr dirty="0" sz="2200">
                <a:latin typeface="Segoe UI"/>
                <a:cs typeface="Segoe UI"/>
              </a:rPr>
              <a:t>Write</a:t>
            </a:r>
            <a:r>
              <a:rPr dirty="0" sz="2200" spc="-6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down</a:t>
            </a:r>
            <a:r>
              <a:rPr dirty="0" sz="2200" spc="-5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things</a:t>
            </a:r>
            <a:r>
              <a:rPr dirty="0" sz="2200" spc="-35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that</a:t>
            </a:r>
            <a:r>
              <a:rPr dirty="0" sz="2200" spc="-35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must</a:t>
            </a:r>
            <a:r>
              <a:rPr dirty="0" sz="2200" spc="-5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happen</a:t>
            </a:r>
            <a:r>
              <a:rPr dirty="0" sz="2200" spc="-55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in</a:t>
            </a:r>
            <a:r>
              <a:rPr dirty="0" sz="2200" spc="-5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order</a:t>
            </a:r>
            <a:r>
              <a:rPr dirty="0" sz="2200" spc="-6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to</a:t>
            </a:r>
            <a:r>
              <a:rPr dirty="0" sz="2200" spc="-6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reach</a:t>
            </a:r>
            <a:r>
              <a:rPr dirty="0" sz="2200" spc="-6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the</a:t>
            </a:r>
            <a:r>
              <a:rPr dirty="0" sz="2200" spc="-6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goal</a:t>
            </a:r>
            <a:r>
              <a:rPr dirty="0" sz="2200" spc="-4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established</a:t>
            </a:r>
            <a:r>
              <a:rPr dirty="0" sz="2200" spc="-4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in</a:t>
            </a:r>
            <a:r>
              <a:rPr dirty="0" sz="2200" spc="-5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step</a:t>
            </a:r>
            <a:r>
              <a:rPr dirty="0" sz="2200" spc="-50">
                <a:latin typeface="Segoe UI"/>
                <a:cs typeface="Segoe UI"/>
              </a:rPr>
              <a:t> </a:t>
            </a:r>
            <a:r>
              <a:rPr dirty="0" sz="2200" spc="-25">
                <a:latin typeface="Segoe UI"/>
                <a:cs typeface="Segoe UI"/>
              </a:rPr>
              <a:t>5:</a:t>
            </a:r>
            <a:endParaRPr sz="2200">
              <a:latin typeface="Segoe UI"/>
              <a:cs typeface="Segoe UI"/>
            </a:endParaRPr>
          </a:p>
          <a:p>
            <a:pPr lvl="1" marL="1066800" indent="-445134">
              <a:lnSpc>
                <a:spcPts val="2110"/>
              </a:lnSpc>
              <a:buAutoNum type="alphaLcPeriod"/>
              <a:tabLst>
                <a:tab pos="1066800" algn="l"/>
                <a:tab pos="1067435" algn="l"/>
              </a:tabLst>
            </a:pPr>
            <a:r>
              <a:rPr dirty="0" sz="2200">
                <a:latin typeface="Segoe UI"/>
                <a:cs typeface="Segoe UI"/>
              </a:rPr>
              <a:t>Things</a:t>
            </a:r>
            <a:r>
              <a:rPr dirty="0" sz="2200" spc="-4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you</a:t>
            </a:r>
            <a:r>
              <a:rPr dirty="0" sz="2200" spc="-35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must</a:t>
            </a:r>
            <a:r>
              <a:rPr dirty="0" sz="2200" spc="-35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do</a:t>
            </a:r>
            <a:r>
              <a:rPr dirty="0" sz="2200" spc="-50">
                <a:latin typeface="Segoe UI"/>
                <a:cs typeface="Segoe UI"/>
              </a:rPr>
              <a:t> </a:t>
            </a:r>
            <a:r>
              <a:rPr dirty="0" sz="2200" spc="-20">
                <a:latin typeface="Segoe UI"/>
                <a:cs typeface="Segoe UI"/>
              </a:rPr>
              <a:t>well</a:t>
            </a:r>
            <a:endParaRPr sz="2200">
              <a:latin typeface="Segoe UI"/>
              <a:cs typeface="Segoe UI"/>
            </a:endParaRPr>
          </a:p>
          <a:p>
            <a:pPr lvl="1" marL="1066800" indent="-445134">
              <a:lnSpc>
                <a:spcPts val="2110"/>
              </a:lnSpc>
              <a:buAutoNum type="alphaLcPeriod"/>
              <a:tabLst>
                <a:tab pos="1066800" algn="l"/>
                <a:tab pos="1067435" algn="l"/>
              </a:tabLst>
            </a:pPr>
            <a:r>
              <a:rPr dirty="0" sz="2200">
                <a:latin typeface="Segoe UI"/>
                <a:cs typeface="Segoe UI"/>
              </a:rPr>
              <a:t>Barriers</a:t>
            </a:r>
            <a:r>
              <a:rPr dirty="0" sz="2200" spc="-5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that</a:t>
            </a:r>
            <a:r>
              <a:rPr dirty="0" sz="2200" spc="-35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you</a:t>
            </a:r>
            <a:r>
              <a:rPr dirty="0" sz="2200" spc="-6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must</a:t>
            </a:r>
            <a:r>
              <a:rPr dirty="0" sz="2200" spc="-50">
                <a:latin typeface="Segoe UI"/>
                <a:cs typeface="Segoe UI"/>
              </a:rPr>
              <a:t> </a:t>
            </a:r>
            <a:r>
              <a:rPr dirty="0" sz="2200" spc="-10">
                <a:latin typeface="Segoe UI"/>
                <a:cs typeface="Segoe UI"/>
              </a:rPr>
              <a:t>overcome</a:t>
            </a:r>
            <a:endParaRPr sz="2200">
              <a:latin typeface="Segoe UI"/>
              <a:cs typeface="Segoe UI"/>
            </a:endParaRPr>
          </a:p>
          <a:p>
            <a:pPr marL="457200" indent="-445134">
              <a:lnSpc>
                <a:spcPts val="2375"/>
              </a:lnSpc>
              <a:buAutoNum type="arabicPeriod"/>
              <a:tabLst>
                <a:tab pos="457200" algn="l"/>
                <a:tab pos="457834" algn="l"/>
              </a:tabLst>
            </a:pPr>
            <a:r>
              <a:rPr dirty="0" sz="2200">
                <a:latin typeface="Segoe UI"/>
                <a:cs typeface="Segoe UI"/>
              </a:rPr>
              <a:t>Develop</a:t>
            </a:r>
            <a:r>
              <a:rPr dirty="0" sz="2200" spc="-55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2</a:t>
            </a:r>
            <a:r>
              <a:rPr dirty="0" sz="2200" spc="-6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-</a:t>
            </a:r>
            <a:r>
              <a:rPr dirty="0" sz="2200" spc="-7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4</a:t>
            </a:r>
            <a:r>
              <a:rPr dirty="0" sz="2200" spc="-55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strategic</a:t>
            </a:r>
            <a:r>
              <a:rPr dirty="0" sz="2200" spc="-30">
                <a:latin typeface="Segoe UI"/>
                <a:cs typeface="Segoe UI"/>
              </a:rPr>
              <a:t> </a:t>
            </a:r>
            <a:r>
              <a:rPr dirty="0" sz="2200" spc="-10">
                <a:latin typeface="Segoe UI"/>
                <a:cs typeface="Segoe UI"/>
              </a:rPr>
              <a:t>priorities</a:t>
            </a:r>
            <a:endParaRPr sz="2200">
              <a:latin typeface="Segoe UI"/>
              <a:cs typeface="Segoe U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9220" y="6083909"/>
            <a:ext cx="10909300" cy="628650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605"/>
              </a:spcBef>
              <a:tabLst>
                <a:tab pos="658495" algn="l"/>
                <a:tab pos="5067300" algn="l"/>
              </a:tabLst>
            </a:pPr>
            <a:r>
              <a:rPr dirty="0" sz="2200" spc="-20" b="1">
                <a:latin typeface="Segoe UI"/>
                <a:cs typeface="Segoe UI"/>
              </a:rPr>
              <a:t>Tip:</a:t>
            </a:r>
            <a:r>
              <a:rPr dirty="0" sz="2200" b="1">
                <a:latin typeface="Segoe UI"/>
                <a:cs typeface="Segoe UI"/>
              </a:rPr>
              <a:t>	</a:t>
            </a:r>
            <a:r>
              <a:rPr dirty="0" sz="2200">
                <a:latin typeface="Segoe UI"/>
                <a:cs typeface="Segoe UI"/>
              </a:rPr>
              <a:t>Make</a:t>
            </a:r>
            <a:r>
              <a:rPr dirty="0" sz="2200" spc="-65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sure</a:t>
            </a:r>
            <a:r>
              <a:rPr dirty="0" sz="2200" spc="-8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these</a:t>
            </a:r>
            <a:r>
              <a:rPr dirty="0" sz="2200" spc="-6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aren’t</a:t>
            </a:r>
            <a:r>
              <a:rPr dirty="0" sz="2200" spc="-75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too</a:t>
            </a:r>
            <a:r>
              <a:rPr dirty="0" sz="2200" spc="-75">
                <a:latin typeface="Segoe UI"/>
                <a:cs typeface="Segoe UI"/>
              </a:rPr>
              <a:t> </a:t>
            </a:r>
            <a:r>
              <a:rPr dirty="0" sz="2200" spc="-10">
                <a:latin typeface="Segoe UI"/>
                <a:cs typeface="Segoe UI"/>
              </a:rPr>
              <a:t>narrow.</a:t>
            </a:r>
            <a:r>
              <a:rPr dirty="0" sz="2200">
                <a:latin typeface="Segoe UI"/>
                <a:cs typeface="Segoe UI"/>
              </a:rPr>
              <a:t>	If</a:t>
            </a:r>
            <a:r>
              <a:rPr dirty="0" sz="2200" spc="-8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the</a:t>
            </a:r>
            <a:r>
              <a:rPr dirty="0" sz="2200" spc="-6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statement</a:t>
            </a:r>
            <a:r>
              <a:rPr dirty="0" sz="2200" spc="-55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sounds</a:t>
            </a:r>
            <a:r>
              <a:rPr dirty="0" sz="2200" spc="-65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like</a:t>
            </a:r>
            <a:r>
              <a:rPr dirty="0" sz="2200" spc="-5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something</a:t>
            </a:r>
            <a:r>
              <a:rPr dirty="0" sz="2200" spc="-55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you</a:t>
            </a:r>
            <a:r>
              <a:rPr dirty="0" sz="2200" spc="-75">
                <a:latin typeface="Segoe UI"/>
                <a:cs typeface="Segoe UI"/>
              </a:rPr>
              <a:t> </a:t>
            </a:r>
            <a:r>
              <a:rPr dirty="0" sz="2200" spc="-25">
                <a:latin typeface="Segoe UI"/>
                <a:cs typeface="Segoe UI"/>
              </a:rPr>
              <a:t>can </a:t>
            </a:r>
            <a:r>
              <a:rPr dirty="0" sz="2200">
                <a:latin typeface="Segoe UI"/>
                <a:cs typeface="Segoe UI"/>
              </a:rPr>
              <a:t>go</a:t>
            </a:r>
            <a:r>
              <a:rPr dirty="0" sz="2200" spc="-55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and</a:t>
            </a:r>
            <a:r>
              <a:rPr dirty="0" sz="2200" spc="-5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do</a:t>
            </a:r>
            <a:r>
              <a:rPr dirty="0" sz="2200" spc="-6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now,</a:t>
            </a:r>
            <a:r>
              <a:rPr dirty="0" sz="2200" spc="-5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it</a:t>
            </a:r>
            <a:r>
              <a:rPr dirty="0" sz="2200" spc="-6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is</a:t>
            </a:r>
            <a:r>
              <a:rPr dirty="0" sz="2200" spc="-5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likely</a:t>
            </a:r>
            <a:r>
              <a:rPr dirty="0" sz="2200" spc="-35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an</a:t>
            </a:r>
            <a:r>
              <a:rPr dirty="0" sz="2200" spc="-50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initiative,</a:t>
            </a:r>
            <a:r>
              <a:rPr dirty="0" sz="2200" spc="-15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not</a:t>
            </a:r>
            <a:r>
              <a:rPr dirty="0" sz="2200" spc="-55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a</a:t>
            </a:r>
            <a:r>
              <a:rPr dirty="0" sz="2200" spc="-55">
                <a:latin typeface="Segoe UI"/>
                <a:cs typeface="Segoe UI"/>
              </a:rPr>
              <a:t> </a:t>
            </a:r>
            <a:r>
              <a:rPr dirty="0" sz="2200">
                <a:latin typeface="Segoe UI"/>
                <a:cs typeface="Segoe UI"/>
              </a:rPr>
              <a:t>strategic</a:t>
            </a:r>
            <a:r>
              <a:rPr dirty="0" sz="2200" spc="-35">
                <a:latin typeface="Segoe UI"/>
                <a:cs typeface="Segoe UI"/>
              </a:rPr>
              <a:t> </a:t>
            </a:r>
            <a:r>
              <a:rPr dirty="0" sz="2200" spc="-10">
                <a:latin typeface="Segoe UI"/>
                <a:cs typeface="Segoe UI"/>
              </a:rPr>
              <a:t>objective.</a:t>
            </a:r>
            <a:endParaRPr sz="2200">
              <a:latin typeface="Segoe UI"/>
              <a:cs typeface="Segoe UI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102015" y="2700464"/>
          <a:ext cx="5629910" cy="3213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44185"/>
              </a:tblGrid>
              <a:tr h="573405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dirty="0" sz="2000">
                          <a:latin typeface="Segoe UI"/>
                          <a:cs typeface="Segoe UI"/>
                        </a:rPr>
                        <a:t>Administrative</a:t>
                      </a:r>
                      <a:r>
                        <a:rPr dirty="0" sz="20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Department</a:t>
                      </a:r>
                      <a:r>
                        <a:rPr dirty="0" sz="20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 spc="-10">
                          <a:latin typeface="Segoe UI"/>
                          <a:cs typeface="Segoe UI"/>
                        </a:rPr>
                        <a:t>(Budget)</a:t>
                      </a:r>
                      <a:endParaRPr sz="2000">
                        <a:latin typeface="Segoe UI"/>
                        <a:cs typeface="Segoe UI"/>
                      </a:endParaRPr>
                    </a:p>
                  </a:txBody>
                  <a:tcPr marL="0" marR="0" marB="0" marT="11557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2640330">
                <a:tc>
                  <a:txBody>
                    <a:bodyPr/>
                    <a:lstStyle/>
                    <a:p>
                      <a:pPr marL="121285" marR="20955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dirty="0" sz="2000">
                          <a:latin typeface="Segoe UI"/>
                          <a:cs typeface="Segoe UI"/>
                        </a:rPr>
                        <a:t>Identify</a:t>
                      </a:r>
                      <a:r>
                        <a:rPr dirty="0" sz="20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the</a:t>
                      </a:r>
                      <a:r>
                        <a:rPr dirty="0" sz="20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effective</a:t>
                      </a:r>
                      <a:r>
                        <a:rPr dirty="0" sz="2000" spc="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programs</a:t>
                      </a:r>
                      <a:r>
                        <a:rPr dirty="0" sz="20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and</a:t>
                      </a:r>
                      <a:r>
                        <a:rPr dirty="0" sz="20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 spc="-10">
                          <a:latin typeface="Segoe UI"/>
                          <a:cs typeface="Segoe UI"/>
                        </a:rPr>
                        <a:t>operations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that</a:t>
                      </a:r>
                      <a:r>
                        <a:rPr dirty="0" sz="2000" spc="-4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are</a:t>
                      </a:r>
                      <a:r>
                        <a:rPr dirty="0" sz="2000" spc="-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most</a:t>
                      </a:r>
                      <a:r>
                        <a:rPr dirty="0" sz="20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needed</a:t>
                      </a:r>
                      <a:r>
                        <a:rPr dirty="0" sz="2000" spc="-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by</a:t>
                      </a:r>
                      <a:r>
                        <a:rPr dirty="0" sz="20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 spc="-10">
                          <a:latin typeface="Segoe UI"/>
                          <a:cs typeface="Segoe UI"/>
                        </a:rPr>
                        <a:t>residents.</a:t>
                      </a:r>
                      <a:endParaRPr sz="2000">
                        <a:latin typeface="Segoe UI"/>
                        <a:cs typeface="Segoe U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just" marL="121285" marR="7861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Segoe UI"/>
                          <a:cs typeface="Segoe UI"/>
                        </a:rPr>
                        <a:t>Reduce</a:t>
                      </a:r>
                      <a:r>
                        <a:rPr dirty="0" sz="20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budget</a:t>
                      </a:r>
                      <a:r>
                        <a:rPr dirty="0" sz="2000" spc="-4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variance</a:t>
                      </a:r>
                      <a:r>
                        <a:rPr dirty="0" sz="2000" spc="-3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to</a:t>
                      </a:r>
                      <a:r>
                        <a:rPr dirty="0" sz="2000" spc="-4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ensure</a:t>
                      </a:r>
                      <a:r>
                        <a:rPr dirty="0" sz="2000" spc="-3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 spc="-10">
                          <a:latin typeface="Segoe UI"/>
                          <a:cs typeface="Segoe UI"/>
                        </a:rPr>
                        <a:t>better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alignment</a:t>
                      </a:r>
                      <a:r>
                        <a:rPr dirty="0" sz="20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with</a:t>
                      </a:r>
                      <a:r>
                        <a:rPr dirty="0" sz="2000" spc="-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spending</a:t>
                      </a:r>
                      <a:r>
                        <a:rPr dirty="0" sz="2000" spc="-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and</a:t>
                      </a:r>
                      <a:r>
                        <a:rPr dirty="0" sz="20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 spc="-10">
                          <a:latin typeface="Segoe UI"/>
                          <a:cs typeface="Segoe UI"/>
                        </a:rPr>
                        <a:t>operational needs.</a:t>
                      </a:r>
                      <a:endParaRPr sz="2000">
                        <a:latin typeface="Segoe UI"/>
                        <a:cs typeface="Segoe UI"/>
                      </a:endParaRPr>
                    </a:p>
                  </a:txBody>
                  <a:tcPr marL="0" marR="0" marB="0" marT="11557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6169977" y="2700464"/>
          <a:ext cx="5715000" cy="3213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29275"/>
              </a:tblGrid>
              <a:tr h="573405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dirty="0" sz="2000">
                          <a:latin typeface="Segoe UI"/>
                          <a:cs typeface="Segoe UI"/>
                        </a:rPr>
                        <a:t>Operational Department</a:t>
                      </a:r>
                      <a:r>
                        <a:rPr dirty="0" sz="20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(Animal</a:t>
                      </a:r>
                      <a:r>
                        <a:rPr dirty="0" sz="2000" spc="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 spc="-10">
                          <a:latin typeface="Segoe UI"/>
                          <a:cs typeface="Segoe UI"/>
                        </a:rPr>
                        <a:t>Services)</a:t>
                      </a:r>
                      <a:endParaRPr sz="2000">
                        <a:latin typeface="Segoe UI"/>
                        <a:cs typeface="Segoe UI"/>
                      </a:endParaRPr>
                    </a:p>
                  </a:txBody>
                  <a:tcPr marL="0" marR="0" marB="0" marT="11557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2640330">
                <a:tc>
                  <a:txBody>
                    <a:bodyPr/>
                    <a:lstStyle/>
                    <a:p>
                      <a:pPr marL="122555" marR="26416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dirty="0" sz="2000">
                          <a:latin typeface="Segoe UI"/>
                          <a:cs typeface="Segoe UI"/>
                        </a:rPr>
                        <a:t>Improve</a:t>
                      </a:r>
                      <a:r>
                        <a:rPr dirty="0" sz="2000" spc="-3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Community</a:t>
                      </a:r>
                      <a:r>
                        <a:rPr dirty="0" sz="2000" spc="-4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Access</a:t>
                      </a:r>
                      <a:r>
                        <a:rPr dirty="0" sz="20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to</a:t>
                      </a:r>
                      <a:r>
                        <a:rPr dirty="0" sz="2000" spc="-4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 spc="-10">
                          <a:latin typeface="Segoe UI"/>
                          <a:cs typeface="Segoe UI"/>
                        </a:rPr>
                        <a:t>Animal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Resources</a:t>
                      </a:r>
                      <a:r>
                        <a:rPr dirty="0" sz="2000" spc="-6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through</a:t>
                      </a:r>
                      <a:r>
                        <a:rPr dirty="0" sz="2000" spc="-7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public/private</a:t>
                      </a:r>
                      <a:r>
                        <a:rPr dirty="0" sz="2000" spc="-5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 spc="-10">
                          <a:latin typeface="Segoe UI"/>
                          <a:cs typeface="Segoe UI"/>
                        </a:rPr>
                        <a:t>partnerships.</a:t>
                      </a:r>
                      <a:endParaRPr sz="2000">
                        <a:latin typeface="Segoe UI"/>
                        <a:cs typeface="Segoe U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122555" marR="3327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Segoe UI"/>
                          <a:cs typeface="Segoe UI"/>
                        </a:rPr>
                        <a:t>Maximize</a:t>
                      </a:r>
                      <a:r>
                        <a:rPr dirty="0" sz="20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efforts</a:t>
                      </a:r>
                      <a:r>
                        <a:rPr dirty="0" sz="2000" spc="-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to</a:t>
                      </a:r>
                      <a:r>
                        <a:rPr dirty="0" sz="20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reunite</a:t>
                      </a:r>
                      <a:r>
                        <a:rPr dirty="0" sz="2000" spc="-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lost</a:t>
                      </a:r>
                      <a:r>
                        <a:rPr dirty="0" sz="2000" spc="-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pets</a:t>
                      </a:r>
                      <a:r>
                        <a:rPr dirty="0" sz="2000" spc="-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 spc="-20">
                          <a:latin typeface="Segoe UI"/>
                          <a:cs typeface="Segoe UI"/>
                        </a:rPr>
                        <a:t>with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owners</a:t>
                      </a:r>
                      <a:r>
                        <a:rPr dirty="0" sz="2000" spc="-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in</a:t>
                      </a:r>
                      <a:r>
                        <a:rPr dirty="0" sz="2000" spc="-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keep them</a:t>
                      </a:r>
                      <a:r>
                        <a:rPr dirty="0" sz="20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in homes</a:t>
                      </a:r>
                      <a:r>
                        <a:rPr dirty="0" sz="20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where</a:t>
                      </a:r>
                      <a:r>
                        <a:rPr dirty="0" sz="2000" spc="-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they</a:t>
                      </a:r>
                      <a:r>
                        <a:rPr dirty="0" sz="20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 spc="-25">
                          <a:latin typeface="Segoe UI"/>
                          <a:cs typeface="Segoe UI"/>
                        </a:rPr>
                        <a:t>are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cared</a:t>
                      </a:r>
                      <a:r>
                        <a:rPr dirty="0" sz="2000" spc="-5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 spc="-20">
                          <a:latin typeface="Segoe UI"/>
                          <a:cs typeface="Segoe UI"/>
                        </a:rPr>
                        <a:t>for.</a:t>
                      </a:r>
                      <a:endParaRPr sz="2000">
                        <a:latin typeface="Segoe UI"/>
                        <a:cs typeface="Segoe UI"/>
                      </a:endParaRPr>
                    </a:p>
                  </a:txBody>
                  <a:tcPr marL="0" marR="0" marB="0" marT="11557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4967" y="76327"/>
            <a:ext cx="747395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68830" algn="l"/>
              </a:tabLst>
            </a:pPr>
            <a:r>
              <a:rPr dirty="0"/>
              <a:t>Step</a:t>
            </a:r>
            <a:r>
              <a:rPr dirty="0" spc="-20"/>
              <a:t> </a:t>
            </a:r>
            <a:r>
              <a:rPr dirty="0" spc="-25"/>
              <a:t>7:</a:t>
            </a:r>
            <a:r>
              <a:rPr dirty="0"/>
              <a:t>	Developing</a:t>
            </a:r>
            <a:r>
              <a:rPr dirty="0" spc="-220"/>
              <a:t> </a:t>
            </a:r>
            <a:r>
              <a:rPr dirty="0" spc="-10"/>
              <a:t>Initiatives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00227" y="885266"/>
            <a:ext cx="10713720" cy="1703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46405" indent="-412750">
              <a:lnSpc>
                <a:spcPts val="2280"/>
              </a:lnSpc>
              <a:spcBef>
                <a:spcPts val="105"/>
              </a:spcBef>
              <a:buSzPct val="82500"/>
              <a:buAutoNum type="arabicPeriod"/>
              <a:tabLst>
                <a:tab pos="446405" algn="l"/>
                <a:tab pos="447040" algn="l"/>
              </a:tabLst>
            </a:pPr>
            <a:r>
              <a:rPr dirty="0" sz="2000">
                <a:latin typeface="Segoe UI"/>
                <a:cs typeface="Segoe UI"/>
              </a:rPr>
              <a:t>Plot</a:t>
            </a:r>
            <a:r>
              <a:rPr dirty="0" sz="2000" spc="-3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your</a:t>
            </a:r>
            <a:r>
              <a:rPr dirty="0" sz="2000" spc="-2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strategic</a:t>
            </a:r>
            <a:r>
              <a:rPr dirty="0" sz="2000" spc="-4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priorities</a:t>
            </a:r>
            <a:r>
              <a:rPr dirty="0" sz="2000" spc="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on</a:t>
            </a:r>
            <a:r>
              <a:rPr dirty="0" sz="2000" spc="-1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the</a:t>
            </a:r>
            <a:r>
              <a:rPr dirty="0" sz="2000" spc="-3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right</a:t>
            </a:r>
            <a:r>
              <a:rPr dirty="0" sz="2000" spc="-1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hand</a:t>
            </a:r>
            <a:r>
              <a:rPr dirty="0" sz="2000" spc="-2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side</a:t>
            </a:r>
            <a:r>
              <a:rPr dirty="0" sz="2000" spc="-2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of</a:t>
            </a:r>
            <a:r>
              <a:rPr dirty="0" sz="2000" spc="-1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a</a:t>
            </a:r>
            <a:r>
              <a:rPr dirty="0" sz="2000" spc="-20">
                <a:latin typeface="Segoe UI"/>
                <a:cs typeface="Segoe UI"/>
              </a:rPr>
              <a:t> </a:t>
            </a:r>
            <a:r>
              <a:rPr dirty="0" sz="2000" spc="-10">
                <a:latin typeface="Segoe UI"/>
                <a:cs typeface="Segoe UI"/>
              </a:rPr>
              <a:t>timeline.</a:t>
            </a:r>
            <a:endParaRPr sz="2000">
              <a:latin typeface="Segoe UI"/>
              <a:cs typeface="Segoe UI"/>
            </a:endParaRPr>
          </a:p>
          <a:p>
            <a:pPr marL="446405" marR="55244" indent="-413384">
              <a:lnSpc>
                <a:spcPts val="2160"/>
              </a:lnSpc>
              <a:spcBef>
                <a:spcPts val="155"/>
              </a:spcBef>
              <a:buSzPct val="82500"/>
              <a:buAutoNum type="arabicPeriod"/>
              <a:tabLst>
                <a:tab pos="446405" algn="l"/>
                <a:tab pos="447040" algn="l"/>
              </a:tabLst>
            </a:pPr>
            <a:r>
              <a:rPr dirty="0" sz="2000">
                <a:latin typeface="Segoe UI"/>
                <a:cs typeface="Segoe UI"/>
              </a:rPr>
              <a:t>Brainstorm</a:t>
            </a:r>
            <a:r>
              <a:rPr dirty="0" sz="2000" spc="-4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projects,</a:t>
            </a:r>
            <a:r>
              <a:rPr dirty="0" sz="2000" spc="-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programs,</a:t>
            </a:r>
            <a:r>
              <a:rPr dirty="0" sz="2000" spc="-2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changes,</a:t>
            </a:r>
            <a:r>
              <a:rPr dirty="0" sz="2000" spc="-1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etc.</a:t>
            </a:r>
            <a:r>
              <a:rPr dirty="0" sz="2000" spc="-1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that</a:t>
            </a:r>
            <a:r>
              <a:rPr dirty="0" sz="2000" spc="-4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need</a:t>
            </a:r>
            <a:r>
              <a:rPr dirty="0" sz="2000" spc="-1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to</a:t>
            </a:r>
            <a:r>
              <a:rPr dirty="0" sz="2000" spc="-2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occur</a:t>
            </a:r>
            <a:r>
              <a:rPr dirty="0" sz="2000" spc="-1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in</a:t>
            </a:r>
            <a:r>
              <a:rPr dirty="0" sz="2000" spc="-1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order</a:t>
            </a:r>
            <a:r>
              <a:rPr dirty="0" sz="2000" spc="-1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for</a:t>
            </a:r>
            <a:r>
              <a:rPr dirty="0" sz="2000" spc="-1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your</a:t>
            </a:r>
            <a:r>
              <a:rPr dirty="0" sz="2000" spc="-2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to</a:t>
            </a:r>
            <a:r>
              <a:rPr dirty="0" sz="2000" spc="-20">
                <a:latin typeface="Segoe UI"/>
                <a:cs typeface="Segoe UI"/>
              </a:rPr>
              <a:t> </a:t>
            </a:r>
            <a:r>
              <a:rPr dirty="0" sz="2000" spc="-10">
                <a:latin typeface="Segoe UI"/>
                <a:cs typeface="Segoe UI"/>
              </a:rPr>
              <a:t>achieve </a:t>
            </a:r>
            <a:r>
              <a:rPr dirty="0" sz="2000">
                <a:latin typeface="Segoe UI"/>
                <a:cs typeface="Segoe UI"/>
              </a:rPr>
              <a:t>strategic</a:t>
            </a:r>
            <a:r>
              <a:rPr dirty="0" sz="2000" spc="-4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priority</a:t>
            </a:r>
            <a:r>
              <a:rPr dirty="0" sz="2000" spc="-1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within</a:t>
            </a:r>
            <a:r>
              <a:rPr dirty="0" sz="2000" spc="-2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three</a:t>
            </a:r>
            <a:r>
              <a:rPr dirty="0" sz="2000" spc="-25">
                <a:latin typeface="Segoe UI"/>
                <a:cs typeface="Segoe UI"/>
              </a:rPr>
              <a:t> </a:t>
            </a:r>
            <a:r>
              <a:rPr dirty="0" sz="2000" spc="-10">
                <a:latin typeface="Segoe UI"/>
                <a:cs typeface="Segoe UI"/>
              </a:rPr>
              <a:t>years.</a:t>
            </a:r>
            <a:endParaRPr sz="2000">
              <a:latin typeface="Segoe UI"/>
              <a:cs typeface="Segoe UI"/>
            </a:endParaRPr>
          </a:p>
          <a:p>
            <a:pPr marL="446405" indent="-412750">
              <a:lnSpc>
                <a:spcPts val="2010"/>
              </a:lnSpc>
              <a:buSzPct val="82500"/>
              <a:buAutoNum type="arabicPeriod"/>
              <a:tabLst>
                <a:tab pos="446405" algn="l"/>
                <a:tab pos="447040" algn="l"/>
              </a:tabLst>
            </a:pPr>
            <a:r>
              <a:rPr dirty="0" sz="2000">
                <a:latin typeface="Segoe UI"/>
                <a:cs typeface="Segoe UI"/>
              </a:rPr>
              <a:t>For</a:t>
            </a:r>
            <a:r>
              <a:rPr dirty="0" sz="2000" spc="-3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each</a:t>
            </a:r>
            <a:r>
              <a:rPr dirty="0" sz="2000" spc="-1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strategy</a:t>
            </a:r>
            <a:r>
              <a:rPr dirty="0" sz="2000" spc="-4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created</a:t>
            </a:r>
            <a:r>
              <a:rPr dirty="0" sz="2000" spc="-3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develop</a:t>
            </a:r>
            <a:r>
              <a:rPr dirty="0" sz="2000" spc="1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3</a:t>
            </a:r>
            <a:r>
              <a:rPr dirty="0" sz="2000" spc="-1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-</a:t>
            </a:r>
            <a:r>
              <a:rPr dirty="0" sz="2000" spc="-1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5</a:t>
            </a:r>
            <a:r>
              <a:rPr dirty="0" sz="2000" spc="-20">
                <a:latin typeface="Segoe UI"/>
                <a:cs typeface="Segoe UI"/>
              </a:rPr>
              <a:t> </a:t>
            </a:r>
            <a:r>
              <a:rPr dirty="0" sz="2000" spc="-10">
                <a:latin typeface="Segoe UI"/>
                <a:cs typeface="Segoe UI"/>
              </a:rPr>
              <a:t>initiatives.</a:t>
            </a:r>
            <a:endParaRPr sz="2000">
              <a:latin typeface="Segoe UI"/>
              <a:cs typeface="Segoe UI"/>
            </a:endParaRPr>
          </a:p>
          <a:p>
            <a:pPr marL="446405" indent="-433705">
              <a:lnSpc>
                <a:spcPts val="2160"/>
              </a:lnSpc>
              <a:buAutoNum type="arabicPeriod"/>
              <a:tabLst>
                <a:tab pos="446405" algn="l"/>
                <a:tab pos="447040" algn="l"/>
              </a:tabLst>
            </a:pPr>
            <a:r>
              <a:rPr dirty="0" sz="2000">
                <a:latin typeface="Segoe UI"/>
                <a:cs typeface="Segoe UI"/>
              </a:rPr>
              <a:t>Plot</a:t>
            </a:r>
            <a:r>
              <a:rPr dirty="0" sz="2000" spc="-3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these</a:t>
            </a:r>
            <a:r>
              <a:rPr dirty="0" sz="2000" spc="-1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initiatives on</a:t>
            </a:r>
            <a:r>
              <a:rPr dirty="0" sz="2000" spc="-2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the</a:t>
            </a:r>
            <a:r>
              <a:rPr dirty="0" sz="2000" spc="-1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timeline,</a:t>
            </a:r>
            <a:r>
              <a:rPr dirty="0" sz="2000" spc="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illustrating</a:t>
            </a:r>
            <a:r>
              <a:rPr dirty="0" sz="2000" spc="-2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what</a:t>
            </a:r>
            <a:r>
              <a:rPr dirty="0" sz="2000" spc="-1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needs</a:t>
            </a:r>
            <a:r>
              <a:rPr dirty="0" sz="2000" spc="-1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to</a:t>
            </a:r>
            <a:r>
              <a:rPr dirty="0" sz="2000" spc="-2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occur</a:t>
            </a:r>
            <a:r>
              <a:rPr dirty="0" sz="2000" spc="-1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in</a:t>
            </a:r>
            <a:r>
              <a:rPr dirty="0" sz="2000" spc="-1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order to</a:t>
            </a:r>
            <a:r>
              <a:rPr dirty="0" sz="2000" spc="-3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achieve</a:t>
            </a:r>
            <a:r>
              <a:rPr dirty="0" sz="2000" spc="-5">
                <a:latin typeface="Segoe UI"/>
                <a:cs typeface="Segoe UI"/>
              </a:rPr>
              <a:t> </a:t>
            </a:r>
            <a:r>
              <a:rPr dirty="0" sz="2000" spc="-25">
                <a:latin typeface="Segoe UI"/>
                <a:cs typeface="Segoe UI"/>
              </a:rPr>
              <a:t>the</a:t>
            </a:r>
            <a:endParaRPr sz="2000">
              <a:latin typeface="Segoe UI"/>
              <a:cs typeface="Segoe UI"/>
            </a:endParaRPr>
          </a:p>
          <a:p>
            <a:pPr marL="446405">
              <a:lnSpc>
                <a:spcPts val="2280"/>
              </a:lnSpc>
            </a:pPr>
            <a:r>
              <a:rPr dirty="0" sz="2000">
                <a:latin typeface="Segoe UI"/>
                <a:cs typeface="Segoe UI"/>
              </a:rPr>
              <a:t>strategic</a:t>
            </a:r>
            <a:r>
              <a:rPr dirty="0" sz="2000" spc="-70">
                <a:latin typeface="Segoe UI"/>
                <a:cs typeface="Segoe UI"/>
              </a:rPr>
              <a:t> </a:t>
            </a:r>
            <a:r>
              <a:rPr dirty="0" sz="2000" spc="-10">
                <a:latin typeface="Segoe UI"/>
                <a:cs typeface="Segoe UI"/>
              </a:rPr>
              <a:t>priority.</a:t>
            </a:r>
            <a:endParaRPr sz="2000">
              <a:latin typeface="Segoe UI"/>
              <a:cs typeface="Segoe UI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190449" y="2718371"/>
          <a:ext cx="5527040" cy="41344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40680"/>
              </a:tblGrid>
              <a:tr h="632460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dirty="0" sz="1900" spc="-10">
                          <a:latin typeface="Segoe UI"/>
                          <a:cs typeface="Segoe UI"/>
                        </a:rPr>
                        <a:t>Administrative</a:t>
                      </a:r>
                      <a:r>
                        <a:rPr dirty="0" sz="19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>
                          <a:latin typeface="Segoe UI"/>
                          <a:cs typeface="Segoe UI"/>
                        </a:rPr>
                        <a:t>Department</a:t>
                      </a:r>
                      <a:r>
                        <a:rPr dirty="0" sz="1900" spc="-4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 spc="-10">
                          <a:latin typeface="Segoe UI"/>
                          <a:cs typeface="Segoe UI"/>
                        </a:rPr>
                        <a:t>(Budget)</a:t>
                      </a:r>
                      <a:endParaRPr sz="1900">
                        <a:latin typeface="Segoe UI"/>
                        <a:cs typeface="Segoe UI"/>
                      </a:endParaRPr>
                    </a:p>
                  </a:txBody>
                  <a:tcPr marL="0" marR="0" marB="0" marT="11620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3502025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dirty="0" sz="1900">
                          <a:latin typeface="Segoe UI"/>
                          <a:cs typeface="Segoe UI"/>
                        </a:rPr>
                        <a:t>Effective</a:t>
                      </a:r>
                      <a:r>
                        <a:rPr dirty="0" sz="1900" spc="-5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>
                          <a:latin typeface="Segoe UI"/>
                          <a:cs typeface="Segoe UI"/>
                        </a:rPr>
                        <a:t>City</a:t>
                      </a:r>
                      <a:r>
                        <a:rPr dirty="0" sz="1900" spc="-4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 spc="-10">
                          <a:latin typeface="Segoe UI"/>
                          <a:cs typeface="Segoe UI"/>
                        </a:rPr>
                        <a:t>Operations:</a:t>
                      </a:r>
                      <a:endParaRPr sz="1900">
                        <a:latin typeface="Segoe UI"/>
                        <a:cs typeface="Segoe UI"/>
                      </a:endParaRPr>
                    </a:p>
                    <a:p>
                      <a:pPr marL="579120" indent="-317500">
                        <a:lnSpc>
                          <a:spcPct val="100000"/>
                        </a:lnSpc>
                        <a:buSzPct val="73684"/>
                        <a:buChar char="-"/>
                        <a:tabLst>
                          <a:tab pos="579120" algn="l"/>
                          <a:tab pos="579755" algn="l"/>
                        </a:tabLst>
                      </a:pPr>
                      <a:r>
                        <a:rPr dirty="0" sz="1900">
                          <a:latin typeface="Segoe UI"/>
                          <a:cs typeface="Segoe UI"/>
                        </a:rPr>
                        <a:t>Hire</a:t>
                      </a:r>
                      <a:r>
                        <a:rPr dirty="0" sz="1900" spc="-7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>
                          <a:latin typeface="Segoe UI"/>
                          <a:cs typeface="Segoe UI"/>
                        </a:rPr>
                        <a:t>Budget</a:t>
                      </a:r>
                      <a:r>
                        <a:rPr dirty="0" sz="1900" spc="-5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>
                          <a:latin typeface="Segoe UI"/>
                          <a:cs typeface="Segoe UI"/>
                        </a:rPr>
                        <a:t>performance</a:t>
                      </a:r>
                      <a:r>
                        <a:rPr dirty="0" sz="1900" spc="-7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 spc="-20">
                          <a:latin typeface="Segoe UI"/>
                          <a:cs typeface="Segoe UI"/>
                        </a:rPr>
                        <a:t>team</a:t>
                      </a:r>
                      <a:endParaRPr sz="1900">
                        <a:latin typeface="Segoe UI"/>
                        <a:cs typeface="Segoe UI"/>
                      </a:endParaRPr>
                    </a:p>
                    <a:p>
                      <a:pPr marL="579120" indent="-317500">
                        <a:lnSpc>
                          <a:spcPct val="100000"/>
                        </a:lnSpc>
                        <a:buSzPct val="73684"/>
                        <a:buChar char="-"/>
                        <a:tabLst>
                          <a:tab pos="579120" algn="l"/>
                          <a:tab pos="579755" algn="l"/>
                        </a:tabLst>
                      </a:pPr>
                      <a:r>
                        <a:rPr dirty="0" sz="1900">
                          <a:latin typeface="Segoe UI"/>
                          <a:cs typeface="Segoe UI"/>
                        </a:rPr>
                        <a:t>Framework</a:t>
                      </a:r>
                      <a:r>
                        <a:rPr dirty="0" sz="1900" spc="-5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>
                          <a:latin typeface="Segoe UI"/>
                          <a:cs typeface="Segoe UI"/>
                        </a:rPr>
                        <a:t>to</a:t>
                      </a:r>
                      <a:r>
                        <a:rPr dirty="0" sz="1900" spc="-5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 spc="-10">
                          <a:latin typeface="Segoe UI"/>
                          <a:cs typeface="Segoe UI"/>
                        </a:rPr>
                        <a:t>measure</a:t>
                      </a:r>
                      <a:r>
                        <a:rPr dirty="0" sz="1900" spc="-6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>
                          <a:latin typeface="Segoe UI"/>
                          <a:cs typeface="Segoe UI"/>
                        </a:rPr>
                        <a:t>the</a:t>
                      </a:r>
                      <a:r>
                        <a:rPr dirty="0" sz="1900" spc="-5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 spc="-10">
                          <a:latin typeface="Segoe UI"/>
                          <a:cs typeface="Segoe UI"/>
                        </a:rPr>
                        <a:t>effectiveness</a:t>
                      </a:r>
                      <a:endParaRPr sz="1900">
                        <a:latin typeface="Segoe UI"/>
                        <a:cs typeface="Segoe UI"/>
                      </a:endParaRPr>
                    </a:p>
                    <a:p>
                      <a:pPr marL="579120" indent="-317500">
                        <a:lnSpc>
                          <a:spcPct val="100000"/>
                        </a:lnSpc>
                        <a:buSzPct val="73684"/>
                        <a:buChar char="-"/>
                        <a:tabLst>
                          <a:tab pos="579120" algn="l"/>
                          <a:tab pos="579755" algn="l"/>
                        </a:tabLst>
                      </a:pPr>
                      <a:r>
                        <a:rPr dirty="0" sz="1900">
                          <a:latin typeface="Segoe UI"/>
                          <a:cs typeface="Segoe UI"/>
                        </a:rPr>
                        <a:t>Launch</a:t>
                      </a:r>
                      <a:r>
                        <a:rPr dirty="0" sz="1900" spc="-6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>
                          <a:latin typeface="Segoe UI"/>
                          <a:cs typeface="Segoe UI"/>
                        </a:rPr>
                        <a:t>budgeting</a:t>
                      </a:r>
                      <a:r>
                        <a:rPr dirty="0" sz="1900" spc="-6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>
                          <a:latin typeface="Segoe UI"/>
                          <a:cs typeface="Segoe UI"/>
                        </a:rPr>
                        <a:t>engagement</a:t>
                      </a:r>
                      <a:r>
                        <a:rPr dirty="0" sz="1900" spc="-7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 spc="-10">
                          <a:latin typeface="Segoe UI"/>
                          <a:cs typeface="Segoe UI"/>
                        </a:rPr>
                        <a:t>effort</a:t>
                      </a:r>
                      <a:endParaRPr sz="1900">
                        <a:latin typeface="Segoe UI"/>
                        <a:cs typeface="Segoe U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Segoe UI"/>
                        <a:buChar char="-"/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219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900">
                          <a:latin typeface="Segoe UI"/>
                          <a:cs typeface="Segoe UI"/>
                        </a:rPr>
                        <a:t>Budget</a:t>
                      </a:r>
                      <a:r>
                        <a:rPr dirty="0" sz="1900" spc="-7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 spc="-10">
                          <a:latin typeface="Segoe UI"/>
                          <a:cs typeface="Segoe UI"/>
                        </a:rPr>
                        <a:t>Variance</a:t>
                      </a:r>
                      <a:endParaRPr sz="1900">
                        <a:latin typeface="Segoe UI"/>
                        <a:cs typeface="Segoe UI"/>
                      </a:endParaRPr>
                    </a:p>
                    <a:p>
                      <a:pPr marL="579120" marR="1118870" indent="-317500">
                        <a:lnSpc>
                          <a:spcPct val="100000"/>
                        </a:lnSpc>
                        <a:buSzPct val="73684"/>
                        <a:buChar char="-"/>
                        <a:tabLst>
                          <a:tab pos="579120" algn="l"/>
                          <a:tab pos="579755" algn="l"/>
                        </a:tabLst>
                      </a:pPr>
                      <a:r>
                        <a:rPr dirty="0" sz="1900">
                          <a:latin typeface="Segoe UI"/>
                          <a:cs typeface="Segoe UI"/>
                        </a:rPr>
                        <a:t>Spending</a:t>
                      </a:r>
                      <a:r>
                        <a:rPr dirty="0" sz="19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>
                          <a:latin typeface="Segoe UI"/>
                          <a:cs typeface="Segoe UI"/>
                        </a:rPr>
                        <a:t>history</a:t>
                      </a:r>
                      <a:r>
                        <a:rPr dirty="0" sz="1900" spc="-3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>
                          <a:latin typeface="Segoe UI"/>
                          <a:cs typeface="Segoe UI"/>
                        </a:rPr>
                        <a:t>to</a:t>
                      </a:r>
                      <a:r>
                        <a:rPr dirty="0" sz="1900" spc="-4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>
                          <a:latin typeface="Segoe UI"/>
                          <a:cs typeface="Segoe UI"/>
                        </a:rPr>
                        <a:t>drives</a:t>
                      </a:r>
                      <a:r>
                        <a:rPr dirty="0" sz="1900" spc="-4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 spc="-10">
                          <a:latin typeface="Segoe UI"/>
                          <a:cs typeface="Segoe UI"/>
                        </a:rPr>
                        <a:t>monthly allotments</a:t>
                      </a:r>
                      <a:endParaRPr sz="1900">
                        <a:latin typeface="Segoe UI"/>
                        <a:cs typeface="Segoe UI"/>
                      </a:endParaRPr>
                    </a:p>
                    <a:p>
                      <a:pPr marL="579120" indent="-317500">
                        <a:lnSpc>
                          <a:spcPct val="100000"/>
                        </a:lnSpc>
                        <a:buSzPct val="73684"/>
                        <a:buChar char="-"/>
                        <a:tabLst>
                          <a:tab pos="579120" algn="l"/>
                          <a:tab pos="579755" algn="l"/>
                        </a:tabLst>
                      </a:pPr>
                      <a:r>
                        <a:rPr dirty="0" sz="1900">
                          <a:latin typeface="Segoe UI"/>
                          <a:cs typeface="Segoe UI"/>
                        </a:rPr>
                        <a:t>Develop</a:t>
                      </a:r>
                      <a:r>
                        <a:rPr dirty="0" sz="1900" spc="-1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>
                          <a:latin typeface="Segoe UI"/>
                          <a:cs typeface="Segoe UI"/>
                        </a:rPr>
                        <a:t>regular</a:t>
                      </a:r>
                      <a:r>
                        <a:rPr dirty="0" sz="1900" spc="-9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>
                          <a:latin typeface="Segoe UI"/>
                          <a:cs typeface="Segoe UI"/>
                        </a:rPr>
                        <a:t>budget:actuals</a:t>
                      </a:r>
                      <a:r>
                        <a:rPr dirty="0" sz="1900" spc="-7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 spc="-10">
                          <a:latin typeface="Segoe UI"/>
                          <a:cs typeface="Segoe UI"/>
                        </a:rPr>
                        <a:t>review</a:t>
                      </a:r>
                      <a:endParaRPr sz="1900">
                        <a:latin typeface="Segoe UI"/>
                        <a:cs typeface="Segoe UI"/>
                      </a:endParaRPr>
                    </a:p>
                    <a:p>
                      <a:pPr marL="579120">
                        <a:lnSpc>
                          <a:spcPct val="100000"/>
                        </a:lnSpc>
                      </a:pPr>
                      <a:r>
                        <a:rPr dirty="0" sz="1900" spc="-10">
                          <a:latin typeface="Segoe UI"/>
                          <a:cs typeface="Segoe UI"/>
                        </a:rPr>
                        <a:t>system</a:t>
                      </a:r>
                      <a:endParaRPr sz="1900">
                        <a:latin typeface="Segoe UI"/>
                        <a:cs typeface="Segoe UI"/>
                      </a:endParaRPr>
                    </a:p>
                    <a:p>
                      <a:pPr marL="579120" indent="-317500">
                        <a:lnSpc>
                          <a:spcPct val="100000"/>
                        </a:lnSpc>
                        <a:spcBef>
                          <a:spcPts val="5"/>
                        </a:spcBef>
                        <a:buSzPct val="73684"/>
                        <a:buChar char="-"/>
                        <a:tabLst>
                          <a:tab pos="579120" algn="l"/>
                          <a:tab pos="579755" algn="l"/>
                        </a:tabLst>
                      </a:pPr>
                      <a:r>
                        <a:rPr dirty="0" sz="1900">
                          <a:latin typeface="Segoe UI"/>
                          <a:cs typeface="Segoe UI"/>
                        </a:rPr>
                        <a:t>Launch</a:t>
                      </a:r>
                      <a:r>
                        <a:rPr dirty="0" sz="1900" spc="-4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>
                          <a:latin typeface="Segoe UI"/>
                          <a:cs typeface="Segoe UI"/>
                        </a:rPr>
                        <a:t>new</a:t>
                      </a:r>
                      <a:r>
                        <a:rPr dirty="0" sz="1900" spc="-7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>
                          <a:latin typeface="Segoe UI"/>
                          <a:cs typeface="Segoe UI"/>
                        </a:rPr>
                        <a:t>budgeting</a:t>
                      </a:r>
                      <a:r>
                        <a:rPr dirty="0" sz="1900" spc="-3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 spc="-10">
                          <a:latin typeface="Segoe UI"/>
                          <a:cs typeface="Segoe UI"/>
                        </a:rPr>
                        <a:t>software</a:t>
                      </a:r>
                      <a:endParaRPr sz="1900">
                        <a:latin typeface="Segoe UI"/>
                        <a:cs typeface="Segoe UI"/>
                      </a:endParaRPr>
                    </a:p>
                  </a:txBody>
                  <a:tcPr marL="0" marR="0" marB="0" marT="11620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6456235" y="2718371"/>
          <a:ext cx="5401310" cy="4134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15585"/>
              </a:tblGrid>
              <a:tr h="535940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dirty="0" sz="1900">
                          <a:latin typeface="Segoe UI"/>
                          <a:cs typeface="Segoe UI"/>
                        </a:rPr>
                        <a:t>Operational</a:t>
                      </a:r>
                      <a:r>
                        <a:rPr dirty="0" sz="1900" spc="-6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>
                          <a:latin typeface="Segoe UI"/>
                          <a:cs typeface="Segoe UI"/>
                        </a:rPr>
                        <a:t>Department</a:t>
                      </a:r>
                      <a:r>
                        <a:rPr dirty="0" sz="1900" spc="-9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>
                          <a:latin typeface="Segoe UI"/>
                          <a:cs typeface="Segoe UI"/>
                        </a:rPr>
                        <a:t>(Animal</a:t>
                      </a:r>
                      <a:r>
                        <a:rPr dirty="0" sz="1900" spc="-6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 spc="-10">
                          <a:latin typeface="Segoe UI"/>
                          <a:cs typeface="Segoe UI"/>
                        </a:rPr>
                        <a:t>Services)</a:t>
                      </a:r>
                      <a:endParaRPr sz="1900">
                        <a:latin typeface="Segoe UI"/>
                        <a:cs typeface="Segoe UI"/>
                      </a:endParaRPr>
                    </a:p>
                  </a:txBody>
                  <a:tcPr marL="0" marR="0" marB="0" marT="11620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3598545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dirty="0" sz="1900">
                          <a:latin typeface="Segoe UI"/>
                          <a:cs typeface="Segoe UI"/>
                        </a:rPr>
                        <a:t>Improve</a:t>
                      </a:r>
                      <a:r>
                        <a:rPr dirty="0" sz="1900" spc="-1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>
                          <a:latin typeface="Segoe UI"/>
                          <a:cs typeface="Segoe UI"/>
                        </a:rPr>
                        <a:t>Community</a:t>
                      </a:r>
                      <a:r>
                        <a:rPr dirty="0" sz="1900" spc="-9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 spc="-10">
                          <a:latin typeface="Segoe UI"/>
                          <a:cs typeface="Segoe UI"/>
                        </a:rPr>
                        <a:t>Access:</a:t>
                      </a:r>
                      <a:endParaRPr sz="1900">
                        <a:latin typeface="Segoe UI"/>
                        <a:cs typeface="Segoe UI"/>
                      </a:endParaRPr>
                    </a:p>
                    <a:p>
                      <a:pPr marL="579755" indent="-317500">
                        <a:lnSpc>
                          <a:spcPct val="100000"/>
                        </a:lnSpc>
                        <a:buSzPct val="73684"/>
                        <a:buChar char="-"/>
                        <a:tabLst>
                          <a:tab pos="579755" algn="l"/>
                          <a:tab pos="580390" algn="l"/>
                        </a:tabLst>
                      </a:pPr>
                      <a:r>
                        <a:rPr dirty="0" sz="1900">
                          <a:latin typeface="Segoe UI"/>
                          <a:cs typeface="Segoe UI"/>
                        </a:rPr>
                        <a:t>Increase</a:t>
                      </a:r>
                      <a:r>
                        <a:rPr dirty="0" sz="1900" spc="-6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>
                          <a:latin typeface="Segoe UI"/>
                          <a:cs typeface="Segoe UI"/>
                        </a:rPr>
                        <a:t>#</a:t>
                      </a:r>
                      <a:r>
                        <a:rPr dirty="0" sz="1900" spc="-4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>
                          <a:latin typeface="Segoe UI"/>
                          <a:cs typeface="Segoe UI"/>
                        </a:rPr>
                        <a:t>of</a:t>
                      </a:r>
                      <a:r>
                        <a:rPr dirty="0" sz="1900" spc="-4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>
                          <a:latin typeface="Segoe UI"/>
                          <a:cs typeface="Segoe UI"/>
                        </a:rPr>
                        <a:t>low</a:t>
                      </a:r>
                      <a:r>
                        <a:rPr dirty="0" sz="1900" spc="-5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>
                          <a:latin typeface="Segoe UI"/>
                          <a:cs typeface="Segoe UI"/>
                        </a:rPr>
                        <a:t>cost</a:t>
                      </a:r>
                      <a:r>
                        <a:rPr dirty="0" sz="1900" spc="-5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 spc="-10">
                          <a:latin typeface="Segoe UI"/>
                          <a:cs typeface="Segoe UI"/>
                        </a:rPr>
                        <a:t>spay/neuter</a:t>
                      </a:r>
                      <a:r>
                        <a:rPr dirty="0" sz="1900" spc="-4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 spc="-10">
                          <a:latin typeface="Segoe UI"/>
                          <a:cs typeface="Segoe UI"/>
                        </a:rPr>
                        <a:t>clinics</a:t>
                      </a:r>
                      <a:endParaRPr sz="1900">
                        <a:latin typeface="Segoe UI"/>
                        <a:cs typeface="Segoe UI"/>
                      </a:endParaRPr>
                    </a:p>
                    <a:p>
                      <a:pPr marL="579755" indent="-317500">
                        <a:lnSpc>
                          <a:spcPct val="100000"/>
                        </a:lnSpc>
                        <a:buSzPct val="73684"/>
                        <a:buChar char="-"/>
                        <a:tabLst>
                          <a:tab pos="579755" algn="l"/>
                          <a:tab pos="580390" algn="l"/>
                        </a:tabLst>
                      </a:pPr>
                      <a:r>
                        <a:rPr dirty="0" sz="1900" spc="-25">
                          <a:latin typeface="Segoe UI"/>
                          <a:cs typeface="Segoe UI"/>
                        </a:rPr>
                        <a:t>Trap</a:t>
                      </a:r>
                      <a:r>
                        <a:rPr dirty="0" sz="1900" spc="-10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>
                          <a:latin typeface="Segoe UI"/>
                          <a:cs typeface="Segoe UI"/>
                        </a:rPr>
                        <a:t>Neuter</a:t>
                      </a:r>
                      <a:r>
                        <a:rPr dirty="0" sz="1900" spc="-8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>
                          <a:latin typeface="Segoe UI"/>
                          <a:cs typeface="Segoe UI"/>
                        </a:rPr>
                        <a:t>Release</a:t>
                      </a:r>
                      <a:r>
                        <a:rPr dirty="0" sz="1900" spc="-1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 spc="-10">
                          <a:latin typeface="Segoe UI"/>
                          <a:cs typeface="Segoe UI"/>
                        </a:rPr>
                        <a:t>Ordinance</a:t>
                      </a:r>
                      <a:endParaRPr sz="1900">
                        <a:latin typeface="Segoe UI"/>
                        <a:cs typeface="Segoe UI"/>
                      </a:endParaRPr>
                    </a:p>
                    <a:p>
                      <a:pPr marL="579755" indent="-317500">
                        <a:lnSpc>
                          <a:spcPct val="100000"/>
                        </a:lnSpc>
                        <a:buSzPct val="73684"/>
                        <a:buChar char="-"/>
                        <a:tabLst>
                          <a:tab pos="579755" algn="l"/>
                          <a:tab pos="580390" algn="l"/>
                        </a:tabLst>
                      </a:pPr>
                      <a:r>
                        <a:rPr dirty="0" sz="1900">
                          <a:latin typeface="Segoe UI"/>
                          <a:cs typeface="Segoe UI"/>
                        </a:rPr>
                        <a:t>More</a:t>
                      </a:r>
                      <a:r>
                        <a:rPr dirty="0" sz="1900" spc="-10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>
                          <a:latin typeface="Segoe UI"/>
                          <a:cs typeface="Segoe UI"/>
                        </a:rPr>
                        <a:t>Customer</a:t>
                      </a:r>
                      <a:r>
                        <a:rPr dirty="0" sz="1900" spc="-9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>
                          <a:latin typeface="Segoe UI"/>
                          <a:cs typeface="Segoe UI"/>
                        </a:rPr>
                        <a:t>Friendly</a:t>
                      </a:r>
                      <a:r>
                        <a:rPr dirty="0" sz="1900" spc="-6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 spc="-20">
                          <a:latin typeface="Segoe UI"/>
                          <a:cs typeface="Segoe UI"/>
                        </a:rPr>
                        <a:t>hours</a:t>
                      </a:r>
                      <a:endParaRPr sz="1900">
                        <a:latin typeface="Segoe UI"/>
                        <a:cs typeface="Segoe U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Segoe UI"/>
                        <a:buChar char="-"/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dirty="0" sz="1900" spc="-10">
                          <a:latin typeface="Segoe UI"/>
                          <a:cs typeface="Segoe UI"/>
                        </a:rPr>
                        <a:t>Reunite</a:t>
                      </a:r>
                      <a:r>
                        <a:rPr dirty="0" sz="1900" spc="-5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>
                          <a:latin typeface="Segoe UI"/>
                          <a:cs typeface="Segoe UI"/>
                        </a:rPr>
                        <a:t>Lost</a:t>
                      </a:r>
                      <a:r>
                        <a:rPr dirty="0" sz="19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 spc="-20">
                          <a:latin typeface="Segoe UI"/>
                          <a:cs typeface="Segoe UI"/>
                        </a:rPr>
                        <a:t>Pets:</a:t>
                      </a:r>
                      <a:endParaRPr sz="1900">
                        <a:latin typeface="Segoe UI"/>
                        <a:cs typeface="Segoe UI"/>
                      </a:endParaRPr>
                    </a:p>
                    <a:p>
                      <a:pPr marL="579755" marR="624840" indent="-317500">
                        <a:lnSpc>
                          <a:spcPct val="100000"/>
                        </a:lnSpc>
                        <a:buSzPct val="73684"/>
                        <a:buChar char="-"/>
                        <a:tabLst>
                          <a:tab pos="579755" algn="l"/>
                          <a:tab pos="580390" algn="l"/>
                        </a:tabLst>
                      </a:pPr>
                      <a:r>
                        <a:rPr dirty="0" sz="1900">
                          <a:latin typeface="Segoe UI"/>
                          <a:cs typeface="Segoe UI"/>
                        </a:rPr>
                        <a:t>Identify</a:t>
                      </a:r>
                      <a:r>
                        <a:rPr dirty="0" sz="1900" spc="-4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>
                          <a:latin typeface="Segoe UI"/>
                          <a:cs typeface="Segoe UI"/>
                        </a:rPr>
                        <a:t>technology</a:t>
                      </a:r>
                      <a:r>
                        <a:rPr dirty="0" sz="1900" spc="-4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>
                          <a:latin typeface="Segoe UI"/>
                          <a:cs typeface="Segoe UI"/>
                        </a:rPr>
                        <a:t>for</a:t>
                      </a:r>
                      <a:r>
                        <a:rPr dirty="0" sz="1900" spc="-4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 spc="-25">
                          <a:latin typeface="Segoe UI"/>
                          <a:cs typeface="Segoe UI"/>
                        </a:rPr>
                        <a:t>ACO’s</a:t>
                      </a:r>
                      <a:r>
                        <a:rPr dirty="0" sz="1900" spc="-5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>
                          <a:latin typeface="Segoe UI"/>
                          <a:cs typeface="Segoe UI"/>
                        </a:rPr>
                        <a:t>to</a:t>
                      </a:r>
                      <a:r>
                        <a:rPr dirty="0" sz="1900" spc="-5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>
                          <a:latin typeface="Segoe UI"/>
                          <a:cs typeface="Segoe UI"/>
                        </a:rPr>
                        <a:t>use</a:t>
                      </a:r>
                      <a:r>
                        <a:rPr dirty="0" sz="1900" spc="-6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 spc="-25">
                          <a:latin typeface="Segoe UI"/>
                          <a:cs typeface="Segoe UI"/>
                        </a:rPr>
                        <a:t>in </a:t>
                      </a:r>
                      <a:r>
                        <a:rPr dirty="0" sz="1900" spc="-10">
                          <a:latin typeface="Segoe UI"/>
                          <a:cs typeface="Segoe UI"/>
                        </a:rPr>
                        <a:t>field</a:t>
                      </a:r>
                      <a:endParaRPr sz="1900">
                        <a:latin typeface="Segoe UI"/>
                        <a:cs typeface="Segoe UI"/>
                      </a:endParaRPr>
                    </a:p>
                    <a:p>
                      <a:pPr marL="579755" indent="-317500">
                        <a:lnSpc>
                          <a:spcPct val="100000"/>
                        </a:lnSpc>
                        <a:buSzPct val="73684"/>
                        <a:buChar char="-"/>
                        <a:tabLst>
                          <a:tab pos="579755" algn="l"/>
                          <a:tab pos="580390" algn="l"/>
                        </a:tabLst>
                      </a:pPr>
                      <a:r>
                        <a:rPr dirty="0" sz="1900">
                          <a:latin typeface="Segoe UI"/>
                          <a:cs typeface="Segoe UI"/>
                        </a:rPr>
                        <a:t>Develop</a:t>
                      </a:r>
                      <a:r>
                        <a:rPr dirty="0" sz="1900" spc="-9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>
                          <a:latin typeface="Segoe UI"/>
                          <a:cs typeface="Segoe UI"/>
                        </a:rPr>
                        <a:t>bilingual</a:t>
                      </a:r>
                      <a:r>
                        <a:rPr dirty="0" sz="1900" spc="-5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 spc="-10">
                          <a:latin typeface="Segoe UI"/>
                          <a:cs typeface="Segoe UI"/>
                        </a:rPr>
                        <a:t>resources</a:t>
                      </a:r>
                      <a:endParaRPr sz="1900">
                        <a:latin typeface="Segoe UI"/>
                        <a:cs typeface="Segoe UI"/>
                      </a:endParaRPr>
                    </a:p>
                    <a:p>
                      <a:pPr marL="579755" indent="-317500">
                        <a:lnSpc>
                          <a:spcPct val="100000"/>
                        </a:lnSpc>
                        <a:buSzPct val="73684"/>
                        <a:buChar char="-"/>
                        <a:tabLst>
                          <a:tab pos="579755" algn="l"/>
                          <a:tab pos="580390" algn="l"/>
                        </a:tabLst>
                      </a:pPr>
                      <a:r>
                        <a:rPr dirty="0" sz="1900">
                          <a:latin typeface="Segoe UI"/>
                          <a:cs typeface="Segoe UI"/>
                        </a:rPr>
                        <a:t>Update</a:t>
                      </a:r>
                      <a:r>
                        <a:rPr dirty="0" sz="1900" spc="-7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>
                          <a:latin typeface="Segoe UI"/>
                          <a:cs typeface="Segoe UI"/>
                        </a:rPr>
                        <a:t>Return</a:t>
                      </a:r>
                      <a:r>
                        <a:rPr dirty="0" sz="1900" spc="-7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>
                          <a:latin typeface="Segoe UI"/>
                          <a:cs typeface="Segoe UI"/>
                        </a:rPr>
                        <a:t>to</a:t>
                      </a:r>
                      <a:r>
                        <a:rPr dirty="0" sz="1900" spc="-7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>
                          <a:latin typeface="Segoe UI"/>
                          <a:cs typeface="Segoe UI"/>
                        </a:rPr>
                        <a:t>Owner</a:t>
                      </a:r>
                      <a:r>
                        <a:rPr dirty="0" sz="1900" spc="-5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1900" spc="-25">
                          <a:latin typeface="Segoe UI"/>
                          <a:cs typeface="Segoe UI"/>
                        </a:rPr>
                        <a:t>SOP</a:t>
                      </a:r>
                      <a:endParaRPr sz="1900">
                        <a:latin typeface="Segoe UI"/>
                        <a:cs typeface="Segoe UI"/>
                      </a:endParaRPr>
                    </a:p>
                  </a:txBody>
                  <a:tcPr marL="0" marR="0" marB="0" marT="116205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4967" y="351790"/>
            <a:ext cx="999172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68830" algn="l"/>
              </a:tabLst>
            </a:pPr>
            <a:r>
              <a:rPr dirty="0"/>
              <a:t>Step</a:t>
            </a:r>
            <a:r>
              <a:rPr dirty="0" spc="-20"/>
              <a:t> </a:t>
            </a:r>
            <a:r>
              <a:rPr dirty="0" spc="-25"/>
              <a:t>8:</a:t>
            </a:r>
            <a:r>
              <a:rPr dirty="0"/>
              <a:t>	Establish</a:t>
            </a:r>
            <a:r>
              <a:rPr dirty="0" spc="25"/>
              <a:t> </a:t>
            </a:r>
            <a:r>
              <a:rPr dirty="0"/>
              <a:t>Measurement</a:t>
            </a:r>
            <a:r>
              <a:rPr dirty="0" spc="30"/>
              <a:t> </a:t>
            </a:r>
            <a:r>
              <a:rPr dirty="0" spc="-10"/>
              <a:t>Criteria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59079" y="1130630"/>
            <a:ext cx="9038590" cy="648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46405" indent="-433705">
              <a:lnSpc>
                <a:spcPts val="2450"/>
              </a:lnSpc>
              <a:spcBef>
                <a:spcPts val="100"/>
              </a:spcBef>
              <a:buAutoNum type="arabicPeriod"/>
              <a:tabLst>
                <a:tab pos="446405" algn="l"/>
                <a:tab pos="447040" algn="l"/>
              </a:tabLst>
            </a:pPr>
            <a:r>
              <a:rPr dirty="0" sz="2400">
                <a:latin typeface="Segoe UI"/>
                <a:cs typeface="Segoe UI"/>
              </a:rPr>
              <a:t>Review</a:t>
            </a:r>
            <a:r>
              <a:rPr dirty="0" sz="2400" spc="-3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the</a:t>
            </a:r>
            <a:r>
              <a:rPr dirty="0" sz="2400" spc="-1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strategic</a:t>
            </a:r>
            <a:r>
              <a:rPr dirty="0" sz="2400" spc="-1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priorities</a:t>
            </a:r>
            <a:r>
              <a:rPr dirty="0" sz="2400" spc="-1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and</a:t>
            </a:r>
            <a:r>
              <a:rPr dirty="0" sz="2400" spc="-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the</a:t>
            </a:r>
            <a:r>
              <a:rPr dirty="0" sz="2400" spc="-2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timeline</a:t>
            </a:r>
            <a:r>
              <a:rPr dirty="0" sz="2400" spc="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that</a:t>
            </a:r>
            <a:r>
              <a:rPr dirty="0" sz="2400" spc="-1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you</a:t>
            </a:r>
            <a:r>
              <a:rPr dirty="0" sz="2400" spc="-10">
                <a:latin typeface="Segoe UI"/>
                <a:cs typeface="Segoe UI"/>
              </a:rPr>
              <a:t> created.</a:t>
            </a:r>
            <a:endParaRPr sz="2400">
              <a:latin typeface="Segoe UI"/>
              <a:cs typeface="Segoe UI"/>
            </a:endParaRPr>
          </a:p>
          <a:p>
            <a:pPr marL="446405" indent="-433705">
              <a:lnSpc>
                <a:spcPts val="2450"/>
              </a:lnSpc>
              <a:buAutoNum type="arabicPeriod"/>
              <a:tabLst>
                <a:tab pos="446405" algn="l"/>
                <a:tab pos="447040" algn="l"/>
              </a:tabLst>
            </a:pPr>
            <a:r>
              <a:rPr dirty="0" sz="2400">
                <a:latin typeface="Segoe UI"/>
                <a:cs typeface="Segoe UI"/>
              </a:rPr>
              <a:t>Brainstorm</a:t>
            </a:r>
            <a:r>
              <a:rPr dirty="0" sz="2400" spc="-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the</a:t>
            </a:r>
            <a:r>
              <a:rPr dirty="0" sz="2400" spc="-1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following</a:t>
            </a:r>
            <a:r>
              <a:rPr dirty="0" sz="2400" spc="3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for</a:t>
            </a:r>
            <a:r>
              <a:rPr dirty="0" sz="2400" spc="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each</a:t>
            </a:r>
            <a:r>
              <a:rPr dirty="0" sz="2400" spc="-1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strategic</a:t>
            </a:r>
            <a:r>
              <a:rPr dirty="0" sz="2400" spc="-20">
                <a:latin typeface="Segoe UI"/>
                <a:cs typeface="Segoe UI"/>
              </a:rPr>
              <a:t> </a:t>
            </a:r>
            <a:r>
              <a:rPr dirty="0" sz="2400" spc="-10">
                <a:latin typeface="Segoe UI"/>
                <a:cs typeface="Segoe UI"/>
              </a:rPr>
              <a:t>priority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297686" y="1661541"/>
            <a:ext cx="677227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17830" algn="l"/>
              </a:tabLst>
            </a:pPr>
            <a:r>
              <a:rPr dirty="0" sz="2000" spc="-25">
                <a:latin typeface="Segoe UI"/>
                <a:cs typeface="Segoe UI"/>
              </a:rPr>
              <a:t>a.</a:t>
            </a:r>
            <a:r>
              <a:rPr dirty="0" sz="2000">
                <a:latin typeface="Segoe UI"/>
                <a:cs typeface="Segoe UI"/>
              </a:rPr>
              <a:t>	Outputs</a:t>
            </a:r>
            <a:r>
              <a:rPr dirty="0" sz="2000" spc="-3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-</a:t>
            </a:r>
            <a:r>
              <a:rPr dirty="0" sz="2000" spc="-2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deliverables</a:t>
            </a:r>
            <a:r>
              <a:rPr dirty="0" sz="2000" spc="2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or</a:t>
            </a:r>
            <a:r>
              <a:rPr dirty="0" sz="2000" spc="-1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things</a:t>
            </a:r>
            <a:r>
              <a:rPr dirty="0" sz="2000" spc="-2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that</a:t>
            </a:r>
            <a:r>
              <a:rPr dirty="0" sz="2000" spc="-2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are</a:t>
            </a:r>
            <a:r>
              <a:rPr dirty="0" sz="2000" spc="-1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done</a:t>
            </a:r>
            <a:r>
              <a:rPr dirty="0" sz="2000" spc="-2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or</a:t>
            </a:r>
            <a:r>
              <a:rPr dirty="0" sz="2000" spc="5">
                <a:latin typeface="Segoe UI"/>
                <a:cs typeface="Segoe UI"/>
              </a:rPr>
              <a:t> </a:t>
            </a:r>
            <a:r>
              <a:rPr dirty="0" sz="2000" spc="-10">
                <a:latin typeface="Segoe UI"/>
                <a:cs typeface="Segoe UI"/>
              </a:rPr>
              <a:t>created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297686" y="1874901"/>
            <a:ext cx="45345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17830" algn="l"/>
              </a:tabLst>
            </a:pPr>
            <a:r>
              <a:rPr dirty="0" sz="2000" spc="-25">
                <a:latin typeface="Segoe UI"/>
                <a:cs typeface="Segoe UI"/>
              </a:rPr>
              <a:t>b.</a:t>
            </a:r>
            <a:r>
              <a:rPr dirty="0" sz="2000">
                <a:latin typeface="Segoe UI"/>
                <a:cs typeface="Segoe UI"/>
              </a:rPr>
              <a:t>	Outcomes</a:t>
            </a:r>
            <a:r>
              <a:rPr dirty="0" sz="2000" spc="-2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-</a:t>
            </a:r>
            <a:r>
              <a:rPr dirty="0" sz="2000" spc="-2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results</a:t>
            </a:r>
            <a:r>
              <a:rPr dirty="0" sz="2000" spc="-1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that</a:t>
            </a:r>
            <a:r>
              <a:rPr dirty="0" sz="2000" spc="-3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are</a:t>
            </a:r>
            <a:r>
              <a:rPr dirty="0" sz="2000" spc="-25">
                <a:latin typeface="Segoe UI"/>
                <a:cs typeface="Segoe UI"/>
              </a:rPr>
              <a:t> </a:t>
            </a:r>
            <a:r>
              <a:rPr dirty="0" sz="2000" spc="-10">
                <a:latin typeface="Segoe UI"/>
                <a:cs typeface="Segoe UI"/>
              </a:rPr>
              <a:t>achieved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297686" y="2088261"/>
            <a:ext cx="457263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17830" algn="l"/>
              </a:tabLst>
            </a:pPr>
            <a:r>
              <a:rPr dirty="0" sz="2000" spc="-25">
                <a:latin typeface="Segoe UI"/>
                <a:cs typeface="Segoe UI"/>
              </a:rPr>
              <a:t>c.</a:t>
            </a:r>
            <a:r>
              <a:rPr dirty="0" sz="2000">
                <a:latin typeface="Segoe UI"/>
                <a:cs typeface="Segoe UI"/>
              </a:rPr>
              <a:t>	Metrics - things</a:t>
            </a:r>
            <a:r>
              <a:rPr dirty="0" sz="2000" spc="-1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that</a:t>
            </a:r>
            <a:r>
              <a:rPr dirty="0" sz="2000" spc="-20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we</a:t>
            </a:r>
            <a:r>
              <a:rPr dirty="0" sz="2000" spc="-5">
                <a:latin typeface="Segoe UI"/>
                <a:cs typeface="Segoe UI"/>
              </a:rPr>
              <a:t> </a:t>
            </a:r>
            <a:r>
              <a:rPr dirty="0" sz="2000">
                <a:latin typeface="Segoe UI"/>
                <a:cs typeface="Segoe UI"/>
              </a:rPr>
              <a:t>can</a:t>
            </a:r>
            <a:r>
              <a:rPr dirty="0" sz="2000" spc="-5">
                <a:latin typeface="Segoe UI"/>
                <a:cs typeface="Segoe UI"/>
              </a:rPr>
              <a:t> </a:t>
            </a:r>
            <a:r>
              <a:rPr dirty="0" sz="2000" spc="-10">
                <a:latin typeface="Segoe UI"/>
                <a:cs typeface="Segoe UI"/>
              </a:rPr>
              <a:t>measure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59079" y="2283028"/>
            <a:ext cx="887031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6405" algn="l"/>
              </a:tabLst>
            </a:pPr>
            <a:r>
              <a:rPr dirty="0" sz="2400" spc="-25">
                <a:latin typeface="Segoe UI"/>
                <a:cs typeface="Segoe UI"/>
              </a:rPr>
              <a:t>3.</a:t>
            </a:r>
            <a:r>
              <a:rPr dirty="0" sz="2400">
                <a:latin typeface="Segoe UI"/>
                <a:cs typeface="Segoe UI"/>
              </a:rPr>
              <a:t>	Baseline</a:t>
            </a:r>
            <a:r>
              <a:rPr dirty="0" sz="2400" spc="-1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where</a:t>
            </a:r>
            <a:r>
              <a:rPr dirty="0" sz="2400" spc="-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the</a:t>
            </a:r>
            <a:r>
              <a:rPr dirty="0" sz="2400" spc="-1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department</a:t>
            </a:r>
            <a:r>
              <a:rPr dirty="0" sz="2400" spc="-3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is</a:t>
            </a:r>
            <a:r>
              <a:rPr dirty="0" sz="2400" spc="-1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with</a:t>
            </a:r>
            <a:r>
              <a:rPr dirty="0" sz="2400" spc="-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the</a:t>
            </a:r>
            <a:r>
              <a:rPr dirty="0" sz="2400" spc="-1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metric</a:t>
            </a:r>
            <a:r>
              <a:rPr dirty="0" sz="2400" spc="-1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you</a:t>
            </a:r>
            <a:r>
              <a:rPr dirty="0" sz="2400" spc="10">
                <a:latin typeface="Segoe UI"/>
                <a:cs typeface="Segoe UI"/>
              </a:rPr>
              <a:t> </a:t>
            </a:r>
            <a:r>
              <a:rPr dirty="0" sz="2400" spc="-10">
                <a:latin typeface="Segoe UI"/>
                <a:cs typeface="Segoe UI"/>
              </a:rPr>
              <a:t>selected.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59079" y="2539746"/>
            <a:ext cx="9451340" cy="647700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447040" marR="5080" indent="-434340">
              <a:lnSpc>
                <a:spcPct val="70000"/>
              </a:lnSpc>
              <a:spcBef>
                <a:spcPts val="960"/>
              </a:spcBef>
              <a:tabLst>
                <a:tab pos="446405" algn="l"/>
              </a:tabLst>
            </a:pPr>
            <a:r>
              <a:rPr dirty="0" sz="2400" spc="-25">
                <a:latin typeface="Segoe UI"/>
                <a:cs typeface="Segoe UI"/>
              </a:rPr>
              <a:t>4.</a:t>
            </a:r>
            <a:r>
              <a:rPr dirty="0" sz="2400">
                <a:latin typeface="Segoe UI"/>
                <a:cs typeface="Segoe UI"/>
              </a:rPr>
              <a:t>	Identify</a:t>
            </a:r>
            <a:r>
              <a:rPr dirty="0" sz="2400" spc="-2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a</a:t>
            </a:r>
            <a:r>
              <a:rPr dirty="0" sz="2400" spc="-1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reasonable</a:t>
            </a:r>
            <a:r>
              <a:rPr dirty="0" sz="2400" spc="-1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target</a:t>
            </a:r>
            <a:r>
              <a:rPr dirty="0" sz="2400" spc="-2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and</a:t>
            </a:r>
            <a:r>
              <a:rPr dirty="0" sz="2400" spc="-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turn</a:t>
            </a:r>
            <a:r>
              <a:rPr dirty="0" sz="2400" spc="-1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it</a:t>
            </a:r>
            <a:r>
              <a:rPr dirty="0" sz="2400" spc="-1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into</a:t>
            </a:r>
            <a:r>
              <a:rPr dirty="0" sz="2400" spc="1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a</a:t>
            </a:r>
            <a:r>
              <a:rPr dirty="0" sz="2400" spc="-1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SMART</a:t>
            </a:r>
            <a:r>
              <a:rPr dirty="0" sz="2400" spc="-2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goal</a:t>
            </a:r>
            <a:r>
              <a:rPr dirty="0" sz="2400" spc="5">
                <a:latin typeface="Segoe UI"/>
                <a:cs typeface="Segoe UI"/>
              </a:rPr>
              <a:t> </a:t>
            </a:r>
            <a:r>
              <a:rPr dirty="0" sz="2400" spc="-10">
                <a:latin typeface="Segoe UI"/>
                <a:cs typeface="Segoe UI"/>
              </a:rPr>
              <a:t>(specific, </a:t>
            </a:r>
            <a:r>
              <a:rPr dirty="0" sz="2400">
                <a:latin typeface="Segoe UI"/>
                <a:cs typeface="Segoe UI"/>
              </a:rPr>
              <a:t>measurable,</a:t>
            </a:r>
            <a:r>
              <a:rPr dirty="0" sz="2400" spc="-55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attainable,</a:t>
            </a:r>
            <a:r>
              <a:rPr dirty="0" sz="2400" spc="-20">
                <a:latin typeface="Segoe UI"/>
                <a:cs typeface="Segoe UI"/>
              </a:rPr>
              <a:t> </a:t>
            </a:r>
            <a:r>
              <a:rPr dirty="0" sz="2400">
                <a:latin typeface="Segoe UI"/>
                <a:cs typeface="Segoe UI"/>
              </a:rPr>
              <a:t>relevant,</a:t>
            </a:r>
            <a:r>
              <a:rPr dirty="0" sz="2400" spc="-25">
                <a:latin typeface="Segoe UI"/>
                <a:cs typeface="Segoe UI"/>
              </a:rPr>
              <a:t> </a:t>
            </a:r>
            <a:r>
              <a:rPr dirty="0" sz="2400" spc="-10">
                <a:latin typeface="Segoe UI"/>
                <a:cs typeface="Segoe UI"/>
              </a:rPr>
              <a:t>timely).</a:t>
            </a:r>
            <a:endParaRPr sz="2400">
              <a:latin typeface="Segoe UI"/>
              <a:cs typeface="Segoe UI"/>
            </a:endParaRPr>
          </a:p>
        </p:txBody>
      </p: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231292" y="3559111"/>
          <a:ext cx="5644515" cy="3293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58790"/>
              </a:tblGrid>
              <a:tr h="563245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dirty="0" sz="2000">
                          <a:latin typeface="Segoe UI"/>
                          <a:cs typeface="Segoe UI"/>
                        </a:rPr>
                        <a:t>Administrative</a:t>
                      </a:r>
                      <a:r>
                        <a:rPr dirty="0" sz="20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Department</a:t>
                      </a:r>
                      <a:r>
                        <a:rPr dirty="0" sz="20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 spc="-10">
                          <a:latin typeface="Segoe UI"/>
                          <a:cs typeface="Segoe UI"/>
                        </a:rPr>
                        <a:t>(Budget)</a:t>
                      </a:r>
                      <a:endParaRPr sz="2000">
                        <a:latin typeface="Segoe UI"/>
                        <a:cs typeface="Segoe UI"/>
                      </a:endParaRPr>
                    </a:p>
                  </a:txBody>
                  <a:tcPr marL="0" marR="0" marB="0" marT="11557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2729865">
                <a:tc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dirty="0" sz="2000">
                          <a:latin typeface="Segoe UI"/>
                          <a:cs typeface="Segoe UI"/>
                        </a:rPr>
                        <a:t>Effective</a:t>
                      </a:r>
                      <a:r>
                        <a:rPr dirty="0" sz="20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City</a:t>
                      </a:r>
                      <a:r>
                        <a:rPr dirty="0" sz="2000" spc="-3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 spc="-10">
                          <a:latin typeface="Segoe UI"/>
                          <a:cs typeface="Segoe UI"/>
                        </a:rPr>
                        <a:t>Operations:</a:t>
                      </a:r>
                      <a:endParaRPr sz="2000">
                        <a:latin typeface="Segoe UI"/>
                        <a:cs typeface="Segoe UI"/>
                      </a:endParaRPr>
                    </a:p>
                    <a:p>
                      <a:pPr marL="579120" indent="-317500">
                        <a:lnSpc>
                          <a:spcPct val="100000"/>
                        </a:lnSpc>
                        <a:buSzPct val="70000"/>
                        <a:buChar char="-"/>
                        <a:tabLst>
                          <a:tab pos="579120" algn="l"/>
                          <a:tab pos="579755" algn="l"/>
                        </a:tabLst>
                      </a:pPr>
                      <a:r>
                        <a:rPr dirty="0" sz="2000">
                          <a:latin typeface="Segoe UI"/>
                          <a:cs typeface="Segoe UI"/>
                        </a:rPr>
                        <a:t>Reduce</a:t>
                      </a:r>
                      <a:r>
                        <a:rPr dirty="0" sz="20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the</a:t>
                      </a:r>
                      <a:r>
                        <a:rPr dirty="0" sz="2000" spc="-3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total</a:t>
                      </a:r>
                      <a:r>
                        <a:rPr dirty="0" sz="2000" spc="-4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funding</a:t>
                      </a:r>
                      <a:r>
                        <a:rPr dirty="0" sz="20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to</a:t>
                      </a:r>
                      <a:r>
                        <a:rPr dirty="0" sz="20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less</a:t>
                      </a:r>
                      <a:r>
                        <a:rPr dirty="0" sz="20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 spc="-10">
                          <a:latin typeface="Segoe UI"/>
                          <a:cs typeface="Segoe UI"/>
                        </a:rPr>
                        <a:t>effective</a:t>
                      </a:r>
                      <a:endParaRPr sz="2000">
                        <a:latin typeface="Segoe UI"/>
                        <a:cs typeface="Segoe UI"/>
                      </a:endParaRPr>
                    </a:p>
                    <a:p>
                      <a:pPr marL="57912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Segoe UI"/>
                          <a:cs typeface="Segoe UI"/>
                        </a:rPr>
                        <a:t>programs/operations</a:t>
                      </a:r>
                      <a:r>
                        <a:rPr dirty="0" sz="2000" spc="-4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from</a:t>
                      </a:r>
                      <a:r>
                        <a:rPr dirty="0" sz="20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$1M</a:t>
                      </a:r>
                      <a:r>
                        <a:rPr dirty="0" sz="20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to</a:t>
                      </a:r>
                      <a:r>
                        <a:rPr dirty="0" sz="2000" spc="-4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 spc="-10">
                          <a:latin typeface="Segoe UI"/>
                          <a:cs typeface="Segoe UI"/>
                        </a:rPr>
                        <a:t>$500K.</a:t>
                      </a:r>
                      <a:endParaRPr sz="2000">
                        <a:latin typeface="Segoe UI"/>
                        <a:cs typeface="Segoe U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12192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Segoe UI"/>
                          <a:cs typeface="Segoe UI"/>
                        </a:rPr>
                        <a:t>Budget</a:t>
                      </a:r>
                      <a:r>
                        <a:rPr dirty="0" sz="2000" spc="-2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 spc="-10">
                          <a:latin typeface="Segoe UI"/>
                          <a:cs typeface="Segoe UI"/>
                        </a:rPr>
                        <a:t>Variance:</a:t>
                      </a:r>
                      <a:endParaRPr sz="2000">
                        <a:latin typeface="Segoe UI"/>
                        <a:cs typeface="Segoe UI"/>
                      </a:endParaRPr>
                    </a:p>
                    <a:p>
                      <a:pPr marL="579120" indent="-317500">
                        <a:lnSpc>
                          <a:spcPct val="100000"/>
                        </a:lnSpc>
                        <a:buSzPct val="70000"/>
                        <a:buChar char="-"/>
                        <a:tabLst>
                          <a:tab pos="579120" algn="l"/>
                          <a:tab pos="579755" algn="l"/>
                        </a:tabLst>
                      </a:pPr>
                      <a:r>
                        <a:rPr dirty="0" sz="2000">
                          <a:latin typeface="Segoe UI"/>
                          <a:cs typeface="Segoe UI"/>
                        </a:rPr>
                        <a:t>Reduce</a:t>
                      </a:r>
                      <a:r>
                        <a:rPr dirty="0" sz="2000" spc="-3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budget</a:t>
                      </a:r>
                      <a:r>
                        <a:rPr dirty="0" sz="2000" spc="-4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variance</a:t>
                      </a:r>
                      <a:r>
                        <a:rPr dirty="0" sz="2000" spc="-3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from</a:t>
                      </a:r>
                      <a:r>
                        <a:rPr dirty="0" sz="20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15%</a:t>
                      </a:r>
                      <a:r>
                        <a:rPr dirty="0" sz="2000" spc="-5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to</a:t>
                      </a:r>
                      <a:r>
                        <a:rPr dirty="0" sz="2000" spc="-4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 spc="-25">
                          <a:latin typeface="Segoe UI"/>
                          <a:cs typeface="Segoe UI"/>
                        </a:rPr>
                        <a:t>3%</a:t>
                      </a:r>
                      <a:endParaRPr sz="2000">
                        <a:latin typeface="Segoe UI"/>
                        <a:cs typeface="Segoe UI"/>
                      </a:endParaRPr>
                    </a:p>
                    <a:p>
                      <a:pPr marL="5791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Segoe UI"/>
                          <a:cs typeface="Segoe UI"/>
                        </a:rPr>
                        <a:t>within</a:t>
                      </a:r>
                      <a:r>
                        <a:rPr dirty="0" sz="2000" spc="-1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three</a:t>
                      </a:r>
                      <a:r>
                        <a:rPr dirty="0" sz="2000" spc="-1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 spc="-10">
                          <a:latin typeface="Segoe UI"/>
                          <a:cs typeface="Segoe UI"/>
                        </a:rPr>
                        <a:t>years.</a:t>
                      </a:r>
                      <a:endParaRPr sz="2000">
                        <a:latin typeface="Segoe UI"/>
                        <a:cs typeface="Segoe UI"/>
                      </a:endParaRPr>
                    </a:p>
                  </a:txBody>
                  <a:tcPr marL="0" marR="0" marB="0" marT="11557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aphicFrame>
        <p:nvGraphicFramePr>
          <p:cNvPr id="10" name="object 10" descr=""/>
          <p:cNvGraphicFramePr>
            <a:graphicFrameLocks noGrp="1"/>
          </p:cNvGraphicFramePr>
          <p:nvPr/>
        </p:nvGraphicFramePr>
        <p:xfrm>
          <a:off x="6310439" y="3559111"/>
          <a:ext cx="5726430" cy="3293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40705"/>
              </a:tblGrid>
              <a:tr h="609600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dirty="0" sz="2000">
                          <a:latin typeface="Segoe UI"/>
                          <a:cs typeface="Segoe UI"/>
                        </a:rPr>
                        <a:t>Operational Department</a:t>
                      </a:r>
                      <a:r>
                        <a:rPr dirty="0" sz="20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(Animal</a:t>
                      </a:r>
                      <a:r>
                        <a:rPr dirty="0" sz="2000" spc="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 spc="-10">
                          <a:latin typeface="Segoe UI"/>
                          <a:cs typeface="Segoe UI"/>
                        </a:rPr>
                        <a:t>Services)</a:t>
                      </a:r>
                      <a:endParaRPr sz="2000">
                        <a:latin typeface="Segoe UI"/>
                        <a:cs typeface="Segoe UI"/>
                      </a:endParaRPr>
                    </a:p>
                  </a:txBody>
                  <a:tcPr marL="0" marR="0" marB="0" marT="11557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</a:tr>
              <a:tr h="2684145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dirty="0" sz="2000">
                          <a:latin typeface="Segoe UI"/>
                          <a:cs typeface="Segoe UI"/>
                        </a:rPr>
                        <a:t>Improve</a:t>
                      </a:r>
                      <a:r>
                        <a:rPr dirty="0" sz="2000" spc="-3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Community</a:t>
                      </a:r>
                      <a:r>
                        <a:rPr dirty="0" sz="2000" spc="-5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 spc="-10">
                          <a:latin typeface="Segoe UI"/>
                          <a:cs typeface="Segoe UI"/>
                        </a:rPr>
                        <a:t>Access:</a:t>
                      </a:r>
                      <a:endParaRPr sz="2000">
                        <a:latin typeface="Segoe UI"/>
                        <a:cs typeface="Segoe UI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Segoe UI"/>
                          <a:cs typeface="Segoe UI"/>
                        </a:rPr>
                        <a:t>-Increase</a:t>
                      </a:r>
                      <a:r>
                        <a:rPr dirty="0" sz="2000" spc="-4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 spc="-10">
                          <a:latin typeface="Segoe UI"/>
                          <a:cs typeface="Segoe UI"/>
                        </a:rPr>
                        <a:t>Volunteer</a:t>
                      </a:r>
                      <a:r>
                        <a:rPr dirty="0" sz="2000" spc="-3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and</a:t>
                      </a:r>
                      <a:r>
                        <a:rPr dirty="0" sz="2000" spc="-3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Foster</a:t>
                      </a:r>
                      <a:r>
                        <a:rPr dirty="0" sz="2000" spc="-3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 spc="-10">
                          <a:latin typeface="Segoe UI"/>
                          <a:cs typeface="Segoe UI"/>
                        </a:rPr>
                        <a:t>hours</a:t>
                      </a:r>
                      <a:endParaRPr sz="2000">
                        <a:latin typeface="Segoe UI"/>
                        <a:cs typeface="Segoe UI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Segoe UI"/>
                          <a:cs typeface="Segoe UI"/>
                        </a:rPr>
                        <a:t>-Pet</a:t>
                      </a:r>
                      <a:r>
                        <a:rPr dirty="0" sz="2000" spc="-3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Food</a:t>
                      </a:r>
                      <a:r>
                        <a:rPr dirty="0" sz="20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Pantry</a:t>
                      </a:r>
                      <a:r>
                        <a:rPr dirty="0" sz="2000" spc="-5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 spc="-10">
                          <a:latin typeface="Segoe UI"/>
                          <a:cs typeface="Segoe UI"/>
                        </a:rPr>
                        <a:t>Utilization</a:t>
                      </a:r>
                      <a:endParaRPr sz="2000">
                        <a:latin typeface="Segoe UI"/>
                        <a:cs typeface="Segoe U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Segoe UI"/>
                          <a:cs typeface="Segoe UI"/>
                        </a:rPr>
                        <a:t>Reunite</a:t>
                      </a:r>
                      <a:r>
                        <a:rPr dirty="0" sz="2000" spc="-4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Lost</a:t>
                      </a:r>
                      <a:r>
                        <a:rPr dirty="0" sz="2000" spc="-5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 spc="-20">
                          <a:latin typeface="Segoe UI"/>
                          <a:cs typeface="Segoe UI"/>
                        </a:rPr>
                        <a:t>Pets:</a:t>
                      </a:r>
                      <a:endParaRPr sz="2000">
                        <a:latin typeface="Segoe UI"/>
                        <a:cs typeface="Segoe UI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Segoe UI"/>
                          <a:cs typeface="Segoe UI"/>
                        </a:rPr>
                        <a:t>-Length</a:t>
                      </a:r>
                      <a:r>
                        <a:rPr dirty="0" sz="2000" spc="-4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of</a:t>
                      </a:r>
                      <a:r>
                        <a:rPr dirty="0" sz="2000" spc="-2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Stay</a:t>
                      </a:r>
                      <a:r>
                        <a:rPr dirty="0" sz="2000" spc="-5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at</a:t>
                      </a:r>
                      <a:r>
                        <a:rPr dirty="0" sz="2000" spc="-3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 spc="-10">
                          <a:latin typeface="Segoe UI"/>
                          <a:cs typeface="Segoe UI"/>
                        </a:rPr>
                        <a:t>Shelter</a:t>
                      </a:r>
                      <a:endParaRPr sz="2000">
                        <a:latin typeface="Segoe UI"/>
                        <a:cs typeface="Segoe UI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Segoe UI"/>
                          <a:cs typeface="Segoe UI"/>
                        </a:rPr>
                        <a:t>-100%</a:t>
                      </a:r>
                      <a:r>
                        <a:rPr dirty="0" sz="2000" spc="-5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of</a:t>
                      </a:r>
                      <a:r>
                        <a:rPr dirty="0" sz="20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Animals</a:t>
                      </a:r>
                      <a:r>
                        <a:rPr dirty="0" sz="2000" spc="-35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complete</a:t>
                      </a:r>
                      <a:r>
                        <a:rPr dirty="0" sz="2000" spc="-3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>
                          <a:latin typeface="Segoe UI"/>
                          <a:cs typeface="Segoe UI"/>
                        </a:rPr>
                        <a:t>intake</a:t>
                      </a:r>
                      <a:r>
                        <a:rPr dirty="0" sz="2000" spc="-40">
                          <a:latin typeface="Segoe UI"/>
                          <a:cs typeface="Segoe UI"/>
                        </a:rPr>
                        <a:t> </a:t>
                      </a:r>
                      <a:r>
                        <a:rPr dirty="0" sz="2000" spc="-10">
                          <a:latin typeface="Segoe UI"/>
                          <a:cs typeface="Segoe UI"/>
                        </a:rPr>
                        <a:t>process</a:t>
                      </a:r>
                      <a:endParaRPr sz="2000">
                        <a:latin typeface="Segoe UI"/>
                        <a:cs typeface="Segoe UI"/>
                      </a:endParaRPr>
                    </a:p>
                  </a:txBody>
                  <a:tcPr marL="0" marR="0" marB="0" marT="11557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93547" y="1781555"/>
            <a:ext cx="11805285" cy="3295015"/>
            <a:chOff x="193547" y="1781555"/>
            <a:chExt cx="11805285" cy="329501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2691" y="1790699"/>
              <a:ext cx="11786616" cy="32766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98119" y="1786127"/>
              <a:ext cx="11795760" cy="3286125"/>
            </a:xfrm>
            <a:custGeom>
              <a:avLst/>
              <a:gdLst/>
              <a:ahLst/>
              <a:cxnLst/>
              <a:rect l="l" t="t" r="r" b="b"/>
              <a:pathLst>
                <a:path w="11795760" h="3286125">
                  <a:moveTo>
                    <a:pt x="0" y="3285744"/>
                  </a:moveTo>
                  <a:lnTo>
                    <a:pt x="11795760" y="3285744"/>
                  </a:lnTo>
                  <a:lnTo>
                    <a:pt x="11795760" y="0"/>
                  </a:lnTo>
                  <a:lnTo>
                    <a:pt x="0" y="0"/>
                  </a:lnTo>
                  <a:lnTo>
                    <a:pt x="0" y="328574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4967" y="619125"/>
            <a:ext cx="610425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Goal,</a:t>
            </a:r>
            <a:r>
              <a:rPr dirty="0" spc="-114"/>
              <a:t> </a:t>
            </a:r>
            <a:r>
              <a:rPr dirty="0"/>
              <a:t>Strategy,</a:t>
            </a:r>
            <a:r>
              <a:rPr dirty="0" spc="-95"/>
              <a:t> </a:t>
            </a:r>
            <a:r>
              <a:rPr dirty="0" spc="-10"/>
              <a:t>Initiative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655061" y="178562"/>
            <a:ext cx="6990715" cy="6681470"/>
            <a:chOff x="2655061" y="178562"/>
            <a:chExt cx="6990715" cy="668147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87401" y="226941"/>
              <a:ext cx="2462916" cy="871984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933569" y="272455"/>
              <a:ext cx="2376170" cy="767080"/>
            </a:xfrm>
            <a:custGeom>
              <a:avLst/>
              <a:gdLst/>
              <a:ahLst/>
              <a:cxnLst/>
              <a:rect l="l" t="t" r="r" b="b"/>
              <a:pathLst>
                <a:path w="2376170" h="767080">
                  <a:moveTo>
                    <a:pt x="1061082" y="0"/>
                  </a:moveTo>
                  <a:lnTo>
                    <a:pt x="1011861" y="482"/>
                  </a:lnTo>
                  <a:lnTo>
                    <a:pt x="962681" y="1650"/>
                  </a:lnTo>
                  <a:lnTo>
                    <a:pt x="913550" y="3501"/>
                  </a:lnTo>
                  <a:lnTo>
                    <a:pt x="864475" y="6038"/>
                  </a:lnTo>
                  <a:lnTo>
                    <a:pt x="815465" y="9260"/>
                  </a:lnTo>
                  <a:lnTo>
                    <a:pt x="766528" y="13168"/>
                  </a:lnTo>
                  <a:lnTo>
                    <a:pt x="717672" y="17761"/>
                  </a:lnTo>
                  <a:lnTo>
                    <a:pt x="668905" y="23040"/>
                  </a:lnTo>
                  <a:lnTo>
                    <a:pt x="620235" y="29005"/>
                  </a:lnTo>
                  <a:lnTo>
                    <a:pt x="571670" y="35657"/>
                  </a:lnTo>
                  <a:lnTo>
                    <a:pt x="523217" y="42996"/>
                  </a:lnTo>
                  <a:lnTo>
                    <a:pt x="474886" y="51021"/>
                  </a:lnTo>
                  <a:lnTo>
                    <a:pt x="426684" y="59734"/>
                  </a:lnTo>
                  <a:lnTo>
                    <a:pt x="378619" y="69135"/>
                  </a:lnTo>
                  <a:lnTo>
                    <a:pt x="330699" y="79223"/>
                  </a:lnTo>
                  <a:lnTo>
                    <a:pt x="282932" y="90000"/>
                  </a:lnTo>
                  <a:lnTo>
                    <a:pt x="235327" y="101464"/>
                  </a:lnTo>
                  <a:lnTo>
                    <a:pt x="187891" y="113618"/>
                  </a:lnTo>
                  <a:lnTo>
                    <a:pt x="140632" y="126460"/>
                  </a:lnTo>
                  <a:lnTo>
                    <a:pt x="93558" y="139992"/>
                  </a:lnTo>
                  <a:lnTo>
                    <a:pt x="46678" y="154213"/>
                  </a:lnTo>
                  <a:lnTo>
                    <a:pt x="0" y="169123"/>
                  </a:lnTo>
                  <a:lnTo>
                    <a:pt x="212978" y="687537"/>
                  </a:lnTo>
                  <a:lnTo>
                    <a:pt x="260244" y="673288"/>
                  </a:lnTo>
                  <a:lnTo>
                    <a:pt x="307753" y="659878"/>
                  </a:lnTo>
                  <a:lnTo>
                    <a:pt x="355493" y="647306"/>
                  </a:lnTo>
                  <a:lnTo>
                    <a:pt x="403454" y="635571"/>
                  </a:lnTo>
                  <a:lnTo>
                    <a:pt x="451622" y="624674"/>
                  </a:lnTo>
                  <a:lnTo>
                    <a:pt x="499987" y="614613"/>
                  </a:lnTo>
                  <a:lnTo>
                    <a:pt x="548535" y="605388"/>
                  </a:lnTo>
                  <a:lnTo>
                    <a:pt x="597256" y="596999"/>
                  </a:lnTo>
                  <a:lnTo>
                    <a:pt x="646137" y="589446"/>
                  </a:lnTo>
                  <a:lnTo>
                    <a:pt x="695166" y="582726"/>
                  </a:lnTo>
                  <a:lnTo>
                    <a:pt x="744331" y="576841"/>
                  </a:lnTo>
                  <a:lnTo>
                    <a:pt x="793620" y="571790"/>
                  </a:lnTo>
                  <a:lnTo>
                    <a:pt x="843022" y="567572"/>
                  </a:lnTo>
                  <a:lnTo>
                    <a:pt x="892524" y="564186"/>
                  </a:lnTo>
                  <a:lnTo>
                    <a:pt x="942114" y="561633"/>
                  </a:lnTo>
                  <a:lnTo>
                    <a:pt x="991781" y="559911"/>
                  </a:lnTo>
                  <a:lnTo>
                    <a:pt x="1041512" y="559021"/>
                  </a:lnTo>
                  <a:lnTo>
                    <a:pt x="1091296" y="558961"/>
                  </a:lnTo>
                  <a:lnTo>
                    <a:pt x="1141121" y="559731"/>
                  </a:lnTo>
                  <a:lnTo>
                    <a:pt x="1190974" y="561331"/>
                  </a:lnTo>
                  <a:lnTo>
                    <a:pt x="1240843" y="563760"/>
                  </a:lnTo>
                  <a:lnTo>
                    <a:pt x="1290718" y="567018"/>
                  </a:lnTo>
                  <a:lnTo>
                    <a:pt x="1340585" y="571103"/>
                  </a:lnTo>
                  <a:lnTo>
                    <a:pt x="1390433" y="576017"/>
                  </a:lnTo>
                  <a:lnTo>
                    <a:pt x="1440250" y="581758"/>
                  </a:lnTo>
                  <a:lnTo>
                    <a:pt x="1490024" y="588325"/>
                  </a:lnTo>
                  <a:lnTo>
                    <a:pt x="1539742" y="595718"/>
                  </a:lnTo>
                  <a:lnTo>
                    <a:pt x="1589394" y="603937"/>
                  </a:lnTo>
                  <a:lnTo>
                    <a:pt x="1638967" y="612982"/>
                  </a:lnTo>
                  <a:lnTo>
                    <a:pt x="1688449" y="622851"/>
                  </a:lnTo>
                  <a:lnTo>
                    <a:pt x="1737828" y="633544"/>
                  </a:lnTo>
                  <a:lnTo>
                    <a:pt x="1787092" y="645060"/>
                  </a:lnTo>
                  <a:lnTo>
                    <a:pt x="1836229" y="657400"/>
                  </a:lnTo>
                  <a:lnTo>
                    <a:pt x="1885228" y="670563"/>
                  </a:lnTo>
                  <a:lnTo>
                    <a:pt x="1934076" y="684547"/>
                  </a:lnTo>
                  <a:lnTo>
                    <a:pt x="1982761" y="699354"/>
                  </a:lnTo>
                  <a:lnTo>
                    <a:pt x="2031272" y="714981"/>
                  </a:lnTo>
                  <a:lnTo>
                    <a:pt x="2079596" y="731429"/>
                  </a:lnTo>
                  <a:lnTo>
                    <a:pt x="2127721" y="748697"/>
                  </a:lnTo>
                  <a:lnTo>
                    <a:pt x="2175636" y="766785"/>
                  </a:lnTo>
                  <a:lnTo>
                    <a:pt x="2376042" y="244688"/>
                  </a:lnTo>
                  <a:lnTo>
                    <a:pt x="2328762" y="226793"/>
                  </a:lnTo>
                  <a:lnTo>
                    <a:pt x="2281305" y="209575"/>
                  </a:lnTo>
                  <a:lnTo>
                    <a:pt x="2233680" y="193035"/>
                  </a:lnTo>
                  <a:lnTo>
                    <a:pt x="2185895" y="177172"/>
                  </a:lnTo>
                  <a:lnTo>
                    <a:pt x="2137957" y="161988"/>
                  </a:lnTo>
                  <a:lnTo>
                    <a:pt x="2089875" y="147481"/>
                  </a:lnTo>
                  <a:lnTo>
                    <a:pt x="2041657" y="133654"/>
                  </a:lnTo>
                  <a:lnTo>
                    <a:pt x="1993311" y="120505"/>
                  </a:lnTo>
                  <a:lnTo>
                    <a:pt x="1944845" y="108035"/>
                  </a:lnTo>
                  <a:lnTo>
                    <a:pt x="1896267" y="96244"/>
                  </a:lnTo>
                  <a:lnTo>
                    <a:pt x="1847585" y="85133"/>
                  </a:lnTo>
                  <a:lnTo>
                    <a:pt x="1798806" y="74702"/>
                  </a:lnTo>
                  <a:lnTo>
                    <a:pt x="1749940" y="64951"/>
                  </a:lnTo>
                  <a:lnTo>
                    <a:pt x="1700994" y="55880"/>
                  </a:lnTo>
                  <a:lnTo>
                    <a:pt x="1651976" y="47490"/>
                  </a:lnTo>
                  <a:lnTo>
                    <a:pt x="1602895" y="39781"/>
                  </a:lnTo>
                  <a:lnTo>
                    <a:pt x="1553757" y="32754"/>
                  </a:lnTo>
                  <a:lnTo>
                    <a:pt x="1504572" y="26407"/>
                  </a:lnTo>
                  <a:lnTo>
                    <a:pt x="1455347" y="20743"/>
                  </a:lnTo>
                  <a:lnTo>
                    <a:pt x="1406090" y="15760"/>
                  </a:lnTo>
                  <a:lnTo>
                    <a:pt x="1356810" y="11460"/>
                  </a:lnTo>
                  <a:lnTo>
                    <a:pt x="1307514" y="7842"/>
                  </a:lnTo>
                  <a:lnTo>
                    <a:pt x="1258210" y="4907"/>
                  </a:lnTo>
                  <a:lnTo>
                    <a:pt x="1208907" y="2655"/>
                  </a:lnTo>
                  <a:lnTo>
                    <a:pt x="1159613" y="1086"/>
                  </a:lnTo>
                  <a:lnTo>
                    <a:pt x="1110335" y="201"/>
                  </a:lnTo>
                  <a:lnTo>
                    <a:pt x="1061082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31735" y="448055"/>
              <a:ext cx="2113787" cy="202692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105141" y="511682"/>
              <a:ext cx="1972310" cy="1884680"/>
            </a:xfrm>
            <a:custGeom>
              <a:avLst/>
              <a:gdLst/>
              <a:ahLst/>
              <a:cxnLst/>
              <a:rect l="l" t="t" r="r" b="b"/>
              <a:pathLst>
                <a:path w="1972309" h="1884680">
                  <a:moveTo>
                    <a:pt x="197357" y="0"/>
                  </a:moveTo>
                  <a:lnTo>
                    <a:pt x="0" y="539114"/>
                  </a:lnTo>
                  <a:lnTo>
                    <a:pt x="45995" y="557821"/>
                  </a:lnTo>
                  <a:lnTo>
                    <a:pt x="91586" y="577342"/>
                  </a:lnTo>
                  <a:lnTo>
                    <a:pt x="136764" y="597667"/>
                  </a:lnTo>
                  <a:lnTo>
                    <a:pt x="181521" y="618790"/>
                  </a:lnTo>
                  <a:lnTo>
                    <a:pt x="225847" y="640701"/>
                  </a:lnTo>
                  <a:lnTo>
                    <a:pt x="269733" y="663392"/>
                  </a:lnTo>
                  <a:lnTo>
                    <a:pt x="313170" y="686856"/>
                  </a:lnTo>
                  <a:lnTo>
                    <a:pt x="356149" y="711083"/>
                  </a:lnTo>
                  <a:lnTo>
                    <a:pt x="398662" y="736066"/>
                  </a:lnTo>
                  <a:lnTo>
                    <a:pt x="440699" y="761795"/>
                  </a:lnTo>
                  <a:lnTo>
                    <a:pt x="482252" y="788264"/>
                  </a:lnTo>
                  <a:lnTo>
                    <a:pt x="523310" y="815463"/>
                  </a:lnTo>
                  <a:lnTo>
                    <a:pt x="563866" y="843384"/>
                  </a:lnTo>
                  <a:lnTo>
                    <a:pt x="603911" y="872019"/>
                  </a:lnTo>
                  <a:lnTo>
                    <a:pt x="643434" y="901360"/>
                  </a:lnTo>
                  <a:lnTo>
                    <a:pt x="682428" y="931398"/>
                  </a:lnTo>
                  <a:lnTo>
                    <a:pt x="720884" y="962125"/>
                  </a:lnTo>
                  <a:lnTo>
                    <a:pt x="758791" y="993532"/>
                  </a:lnTo>
                  <a:lnTo>
                    <a:pt x="796143" y="1025613"/>
                  </a:lnTo>
                  <a:lnTo>
                    <a:pt x="832928" y="1058357"/>
                  </a:lnTo>
                  <a:lnTo>
                    <a:pt x="869139" y="1091757"/>
                  </a:lnTo>
                  <a:lnTo>
                    <a:pt x="904766" y="1125804"/>
                  </a:lnTo>
                  <a:lnTo>
                    <a:pt x="939801" y="1160490"/>
                  </a:lnTo>
                  <a:lnTo>
                    <a:pt x="974234" y="1195808"/>
                  </a:lnTo>
                  <a:lnTo>
                    <a:pt x="1008057" y="1231748"/>
                  </a:lnTo>
                  <a:lnTo>
                    <a:pt x="1041260" y="1268302"/>
                  </a:lnTo>
                  <a:lnTo>
                    <a:pt x="1073834" y="1305462"/>
                  </a:lnTo>
                  <a:lnTo>
                    <a:pt x="1105771" y="1343220"/>
                  </a:lnTo>
                  <a:lnTo>
                    <a:pt x="1137062" y="1381567"/>
                  </a:lnTo>
                  <a:lnTo>
                    <a:pt x="1167697" y="1420495"/>
                  </a:lnTo>
                  <a:lnTo>
                    <a:pt x="1197667" y="1459996"/>
                  </a:lnTo>
                  <a:lnTo>
                    <a:pt x="1226964" y="1500061"/>
                  </a:lnTo>
                  <a:lnTo>
                    <a:pt x="1255579" y="1540683"/>
                  </a:lnTo>
                  <a:lnTo>
                    <a:pt x="1283502" y="1581852"/>
                  </a:lnTo>
                  <a:lnTo>
                    <a:pt x="1310725" y="1623561"/>
                  </a:lnTo>
                  <a:lnTo>
                    <a:pt x="1337238" y="1665801"/>
                  </a:lnTo>
                  <a:lnTo>
                    <a:pt x="1363033" y="1708564"/>
                  </a:lnTo>
                  <a:lnTo>
                    <a:pt x="1388100" y="1751842"/>
                  </a:lnTo>
                  <a:lnTo>
                    <a:pt x="1412432" y="1795626"/>
                  </a:lnTo>
                  <a:lnTo>
                    <a:pt x="1436017" y="1839908"/>
                  </a:lnTo>
                  <a:lnTo>
                    <a:pt x="1458849" y="1884679"/>
                  </a:lnTo>
                  <a:lnTo>
                    <a:pt x="1972309" y="1628013"/>
                  </a:lnTo>
                  <a:lnTo>
                    <a:pt x="1949655" y="1583444"/>
                  </a:lnTo>
                  <a:lnTo>
                    <a:pt x="1926379" y="1539276"/>
                  </a:lnTo>
                  <a:lnTo>
                    <a:pt x="1902488" y="1495514"/>
                  </a:lnTo>
                  <a:lnTo>
                    <a:pt x="1877989" y="1452165"/>
                  </a:lnTo>
                  <a:lnTo>
                    <a:pt x="1852886" y="1409233"/>
                  </a:lnTo>
                  <a:lnTo>
                    <a:pt x="1827186" y="1366724"/>
                  </a:lnTo>
                  <a:lnTo>
                    <a:pt x="1800895" y="1324644"/>
                  </a:lnTo>
                  <a:lnTo>
                    <a:pt x="1774019" y="1282999"/>
                  </a:lnTo>
                  <a:lnTo>
                    <a:pt x="1746564" y="1241793"/>
                  </a:lnTo>
                  <a:lnTo>
                    <a:pt x="1718537" y="1201033"/>
                  </a:lnTo>
                  <a:lnTo>
                    <a:pt x="1689943" y="1160725"/>
                  </a:lnTo>
                  <a:lnTo>
                    <a:pt x="1660788" y="1120872"/>
                  </a:lnTo>
                  <a:lnTo>
                    <a:pt x="1631079" y="1081482"/>
                  </a:lnTo>
                  <a:lnTo>
                    <a:pt x="1600822" y="1042560"/>
                  </a:lnTo>
                  <a:lnTo>
                    <a:pt x="1570022" y="1004112"/>
                  </a:lnTo>
                  <a:lnTo>
                    <a:pt x="1538685" y="966142"/>
                  </a:lnTo>
                  <a:lnTo>
                    <a:pt x="1506818" y="928657"/>
                  </a:lnTo>
                  <a:lnTo>
                    <a:pt x="1474427" y="891662"/>
                  </a:lnTo>
                  <a:lnTo>
                    <a:pt x="1441518" y="855163"/>
                  </a:lnTo>
                  <a:lnTo>
                    <a:pt x="1408096" y="819165"/>
                  </a:lnTo>
                  <a:lnTo>
                    <a:pt x="1374169" y="783674"/>
                  </a:lnTo>
                  <a:lnTo>
                    <a:pt x="1339741" y="748695"/>
                  </a:lnTo>
                  <a:lnTo>
                    <a:pt x="1304820" y="714235"/>
                  </a:lnTo>
                  <a:lnTo>
                    <a:pt x="1269410" y="680298"/>
                  </a:lnTo>
                  <a:lnTo>
                    <a:pt x="1233519" y="646890"/>
                  </a:lnTo>
                  <a:lnTo>
                    <a:pt x="1197152" y="614017"/>
                  </a:lnTo>
                  <a:lnTo>
                    <a:pt x="1160315" y="581684"/>
                  </a:lnTo>
                  <a:lnTo>
                    <a:pt x="1123014" y="549898"/>
                  </a:lnTo>
                  <a:lnTo>
                    <a:pt x="1085256" y="518662"/>
                  </a:lnTo>
                  <a:lnTo>
                    <a:pt x="1047046" y="487984"/>
                  </a:lnTo>
                  <a:lnTo>
                    <a:pt x="1008391" y="457869"/>
                  </a:lnTo>
                  <a:lnTo>
                    <a:pt x="969297" y="428322"/>
                  </a:lnTo>
                  <a:lnTo>
                    <a:pt x="929769" y="399348"/>
                  </a:lnTo>
                  <a:lnTo>
                    <a:pt x="889813" y="370954"/>
                  </a:lnTo>
                  <a:lnTo>
                    <a:pt x="849437" y="343145"/>
                  </a:lnTo>
                  <a:lnTo>
                    <a:pt x="808645" y="315927"/>
                  </a:lnTo>
                  <a:lnTo>
                    <a:pt x="767444" y="289304"/>
                  </a:lnTo>
                  <a:lnTo>
                    <a:pt x="725840" y="263284"/>
                  </a:lnTo>
                  <a:lnTo>
                    <a:pt x="683839" y="237870"/>
                  </a:lnTo>
                  <a:lnTo>
                    <a:pt x="641447" y="213070"/>
                  </a:lnTo>
                  <a:lnTo>
                    <a:pt x="598670" y="188888"/>
                  </a:lnTo>
                  <a:lnTo>
                    <a:pt x="555514" y="165330"/>
                  </a:lnTo>
                  <a:lnTo>
                    <a:pt x="511986" y="142401"/>
                  </a:lnTo>
                  <a:lnTo>
                    <a:pt x="468091" y="120108"/>
                  </a:lnTo>
                  <a:lnTo>
                    <a:pt x="423835" y="98456"/>
                  </a:lnTo>
                  <a:lnTo>
                    <a:pt x="379224" y="77449"/>
                  </a:lnTo>
                  <a:lnTo>
                    <a:pt x="334265" y="57095"/>
                  </a:lnTo>
                  <a:lnTo>
                    <a:pt x="288964" y="37398"/>
                  </a:lnTo>
                  <a:lnTo>
                    <a:pt x="243326" y="18365"/>
                  </a:lnTo>
                  <a:lnTo>
                    <a:pt x="197357" y="0"/>
                  </a:lnTo>
                  <a:close/>
                </a:path>
              </a:pathLst>
            </a:custGeom>
            <a:solidFill>
              <a:srgbClr val="E691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62771" y="2191512"/>
              <a:ext cx="998232" cy="254812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8535415" y="2254885"/>
              <a:ext cx="856615" cy="2406015"/>
            </a:xfrm>
            <a:custGeom>
              <a:avLst/>
              <a:gdLst/>
              <a:ahLst/>
              <a:cxnLst/>
              <a:rect l="l" t="t" r="r" b="b"/>
              <a:pathLst>
                <a:path w="856615" h="2406015">
                  <a:moveTo>
                    <a:pt x="513460" y="0"/>
                  </a:moveTo>
                  <a:lnTo>
                    <a:pt x="0" y="262763"/>
                  </a:lnTo>
                  <a:lnTo>
                    <a:pt x="21630" y="307786"/>
                  </a:lnTo>
                  <a:lnTo>
                    <a:pt x="42398" y="353136"/>
                  </a:lnTo>
                  <a:lnTo>
                    <a:pt x="62304" y="398800"/>
                  </a:lnTo>
                  <a:lnTo>
                    <a:pt x="81345" y="444766"/>
                  </a:lnTo>
                  <a:lnTo>
                    <a:pt x="99522" y="491022"/>
                  </a:lnTo>
                  <a:lnTo>
                    <a:pt x="116832" y="537555"/>
                  </a:lnTo>
                  <a:lnTo>
                    <a:pt x="133276" y="584353"/>
                  </a:lnTo>
                  <a:lnTo>
                    <a:pt x="148851" y="631403"/>
                  </a:lnTo>
                  <a:lnTo>
                    <a:pt x="163557" y="678694"/>
                  </a:lnTo>
                  <a:lnTo>
                    <a:pt x="177394" y="726212"/>
                  </a:lnTo>
                  <a:lnTo>
                    <a:pt x="190358" y="773945"/>
                  </a:lnTo>
                  <a:lnTo>
                    <a:pt x="202451" y="821882"/>
                  </a:lnTo>
                  <a:lnTo>
                    <a:pt x="213670" y="870009"/>
                  </a:lnTo>
                  <a:lnTo>
                    <a:pt x="224015" y="918314"/>
                  </a:lnTo>
                  <a:lnTo>
                    <a:pt x="233485" y="966785"/>
                  </a:lnTo>
                  <a:lnTo>
                    <a:pt x="242078" y="1015410"/>
                  </a:lnTo>
                  <a:lnTo>
                    <a:pt x="249794" y="1064176"/>
                  </a:lnTo>
                  <a:lnTo>
                    <a:pt x="256631" y="1113070"/>
                  </a:lnTo>
                  <a:lnTo>
                    <a:pt x="262589" y="1162081"/>
                  </a:lnTo>
                  <a:lnTo>
                    <a:pt x="267666" y="1211196"/>
                  </a:lnTo>
                  <a:lnTo>
                    <a:pt x="271862" y="1260403"/>
                  </a:lnTo>
                  <a:lnTo>
                    <a:pt x="275175" y="1309689"/>
                  </a:lnTo>
                  <a:lnTo>
                    <a:pt x="277604" y="1359041"/>
                  </a:lnTo>
                  <a:lnTo>
                    <a:pt x="279149" y="1408449"/>
                  </a:lnTo>
                  <a:lnTo>
                    <a:pt x="279808" y="1457898"/>
                  </a:lnTo>
                  <a:lnTo>
                    <a:pt x="279580" y="1507377"/>
                  </a:lnTo>
                  <a:lnTo>
                    <a:pt x="278464" y="1556874"/>
                  </a:lnTo>
                  <a:lnTo>
                    <a:pt x="276459" y="1606375"/>
                  </a:lnTo>
                  <a:lnTo>
                    <a:pt x="273564" y="1655870"/>
                  </a:lnTo>
                  <a:lnTo>
                    <a:pt x="269779" y="1705344"/>
                  </a:lnTo>
                  <a:lnTo>
                    <a:pt x="265101" y="1754787"/>
                  </a:lnTo>
                  <a:lnTo>
                    <a:pt x="259530" y="1804184"/>
                  </a:lnTo>
                  <a:lnTo>
                    <a:pt x="253066" y="1853526"/>
                  </a:lnTo>
                  <a:lnTo>
                    <a:pt x="245706" y="1902798"/>
                  </a:lnTo>
                  <a:lnTo>
                    <a:pt x="237450" y="1951988"/>
                  </a:lnTo>
                  <a:lnTo>
                    <a:pt x="228297" y="2001084"/>
                  </a:lnTo>
                  <a:lnTo>
                    <a:pt x="218245" y="2050075"/>
                  </a:lnTo>
                  <a:lnTo>
                    <a:pt x="207295" y="2098946"/>
                  </a:lnTo>
                  <a:lnTo>
                    <a:pt x="195444" y="2147686"/>
                  </a:lnTo>
                  <a:lnTo>
                    <a:pt x="182691" y="2196283"/>
                  </a:lnTo>
                  <a:lnTo>
                    <a:pt x="169036" y="2244725"/>
                  </a:lnTo>
                  <a:lnTo>
                    <a:pt x="722756" y="2406015"/>
                  </a:lnTo>
                  <a:lnTo>
                    <a:pt x="736430" y="2357819"/>
                  </a:lnTo>
                  <a:lnTo>
                    <a:pt x="749362" y="2309493"/>
                  </a:lnTo>
                  <a:lnTo>
                    <a:pt x="761555" y="2261045"/>
                  </a:lnTo>
                  <a:lnTo>
                    <a:pt x="773009" y="2212485"/>
                  </a:lnTo>
                  <a:lnTo>
                    <a:pt x="783724" y="2163819"/>
                  </a:lnTo>
                  <a:lnTo>
                    <a:pt x="793702" y="2115056"/>
                  </a:lnTo>
                  <a:lnTo>
                    <a:pt x="802942" y="2066204"/>
                  </a:lnTo>
                  <a:lnTo>
                    <a:pt x="811447" y="2017273"/>
                  </a:lnTo>
                  <a:lnTo>
                    <a:pt x="819216" y="1968270"/>
                  </a:lnTo>
                  <a:lnTo>
                    <a:pt x="826250" y="1919203"/>
                  </a:lnTo>
                  <a:lnTo>
                    <a:pt x="832551" y="1870081"/>
                  </a:lnTo>
                  <a:lnTo>
                    <a:pt x="838118" y="1820913"/>
                  </a:lnTo>
                  <a:lnTo>
                    <a:pt x="842952" y="1771705"/>
                  </a:lnTo>
                  <a:lnTo>
                    <a:pt x="847055" y="1722468"/>
                  </a:lnTo>
                  <a:lnTo>
                    <a:pt x="850426" y="1673209"/>
                  </a:lnTo>
                  <a:lnTo>
                    <a:pt x="853067" y="1623936"/>
                  </a:lnTo>
                  <a:lnTo>
                    <a:pt x="854979" y="1574658"/>
                  </a:lnTo>
                  <a:lnTo>
                    <a:pt x="856161" y="1525383"/>
                  </a:lnTo>
                  <a:lnTo>
                    <a:pt x="856615" y="1476119"/>
                  </a:lnTo>
                  <a:lnTo>
                    <a:pt x="856342" y="1426875"/>
                  </a:lnTo>
                  <a:lnTo>
                    <a:pt x="855342" y="1377659"/>
                  </a:lnTo>
                  <a:lnTo>
                    <a:pt x="853616" y="1328480"/>
                  </a:lnTo>
                  <a:lnTo>
                    <a:pt x="851165" y="1279345"/>
                  </a:lnTo>
                  <a:lnTo>
                    <a:pt x="847989" y="1230263"/>
                  </a:lnTo>
                  <a:lnTo>
                    <a:pt x="844089" y="1181242"/>
                  </a:lnTo>
                  <a:lnTo>
                    <a:pt x="839466" y="1132292"/>
                  </a:lnTo>
                  <a:lnTo>
                    <a:pt x="834121" y="1083419"/>
                  </a:lnTo>
                  <a:lnTo>
                    <a:pt x="828054" y="1034632"/>
                  </a:lnTo>
                  <a:lnTo>
                    <a:pt x="821266" y="985940"/>
                  </a:lnTo>
                  <a:lnTo>
                    <a:pt x="813758" y="937351"/>
                  </a:lnTo>
                  <a:lnTo>
                    <a:pt x="805530" y="888873"/>
                  </a:lnTo>
                  <a:lnTo>
                    <a:pt x="796583" y="840515"/>
                  </a:lnTo>
                  <a:lnTo>
                    <a:pt x="786919" y="792285"/>
                  </a:lnTo>
                  <a:lnTo>
                    <a:pt x="776537" y="744190"/>
                  </a:lnTo>
                  <a:lnTo>
                    <a:pt x="765438" y="696241"/>
                  </a:lnTo>
                  <a:lnTo>
                    <a:pt x="753624" y="648444"/>
                  </a:lnTo>
                  <a:lnTo>
                    <a:pt x="741094" y="600809"/>
                  </a:lnTo>
                  <a:lnTo>
                    <a:pt x="727850" y="553342"/>
                  </a:lnTo>
                  <a:lnTo>
                    <a:pt x="713893" y="506054"/>
                  </a:lnTo>
                  <a:lnTo>
                    <a:pt x="699222" y="458952"/>
                  </a:lnTo>
                  <a:lnTo>
                    <a:pt x="683839" y="412044"/>
                  </a:lnTo>
                  <a:lnTo>
                    <a:pt x="667744" y="365340"/>
                  </a:lnTo>
                  <a:lnTo>
                    <a:pt x="650939" y="318846"/>
                  </a:lnTo>
                  <a:lnTo>
                    <a:pt x="633424" y="272572"/>
                  </a:lnTo>
                  <a:lnTo>
                    <a:pt x="615199" y="226525"/>
                  </a:lnTo>
                  <a:lnTo>
                    <a:pt x="596266" y="180714"/>
                  </a:lnTo>
                  <a:lnTo>
                    <a:pt x="576624" y="135148"/>
                  </a:lnTo>
                  <a:lnTo>
                    <a:pt x="556276" y="89835"/>
                  </a:lnTo>
                  <a:lnTo>
                    <a:pt x="535221" y="44783"/>
                  </a:lnTo>
                  <a:lnTo>
                    <a:pt x="513460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06996" y="4474464"/>
              <a:ext cx="2007107" cy="2086356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7279513" y="4537583"/>
              <a:ext cx="1866264" cy="1945005"/>
            </a:xfrm>
            <a:custGeom>
              <a:avLst/>
              <a:gdLst/>
              <a:ahLst/>
              <a:cxnLst/>
              <a:rect l="l" t="t" r="r" b="b"/>
              <a:pathLst>
                <a:path w="1866265" h="1945004">
                  <a:moveTo>
                    <a:pt x="1331467" y="0"/>
                  </a:moveTo>
                  <a:lnTo>
                    <a:pt x="1311887" y="45597"/>
                  </a:lnTo>
                  <a:lnTo>
                    <a:pt x="1291500" y="90830"/>
                  </a:lnTo>
                  <a:lnTo>
                    <a:pt x="1270314" y="135689"/>
                  </a:lnTo>
                  <a:lnTo>
                    <a:pt x="1248337" y="180166"/>
                  </a:lnTo>
                  <a:lnTo>
                    <a:pt x="1225578" y="224251"/>
                  </a:lnTo>
                  <a:lnTo>
                    <a:pt x="1202045" y="267935"/>
                  </a:lnTo>
                  <a:lnTo>
                    <a:pt x="1177745" y="311209"/>
                  </a:lnTo>
                  <a:lnTo>
                    <a:pt x="1152688" y="354065"/>
                  </a:lnTo>
                  <a:lnTo>
                    <a:pt x="1126881" y="396493"/>
                  </a:lnTo>
                  <a:lnTo>
                    <a:pt x="1100333" y="438485"/>
                  </a:lnTo>
                  <a:lnTo>
                    <a:pt x="1073052" y="480031"/>
                  </a:lnTo>
                  <a:lnTo>
                    <a:pt x="1045047" y="521123"/>
                  </a:lnTo>
                  <a:lnTo>
                    <a:pt x="1016324" y="561751"/>
                  </a:lnTo>
                  <a:lnTo>
                    <a:pt x="986893" y="601907"/>
                  </a:lnTo>
                  <a:lnTo>
                    <a:pt x="956762" y="641581"/>
                  </a:lnTo>
                  <a:lnTo>
                    <a:pt x="925939" y="680765"/>
                  </a:lnTo>
                  <a:lnTo>
                    <a:pt x="894433" y="719449"/>
                  </a:lnTo>
                  <a:lnTo>
                    <a:pt x="862250" y="757625"/>
                  </a:lnTo>
                  <a:lnTo>
                    <a:pt x="829401" y="795284"/>
                  </a:lnTo>
                  <a:lnTo>
                    <a:pt x="795893" y="832416"/>
                  </a:lnTo>
                  <a:lnTo>
                    <a:pt x="761733" y="869013"/>
                  </a:lnTo>
                  <a:lnTo>
                    <a:pt x="726932" y="905066"/>
                  </a:lnTo>
                  <a:lnTo>
                    <a:pt x="691496" y="940566"/>
                  </a:lnTo>
                  <a:lnTo>
                    <a:pt x="655433" y="975503"/>
                  </a:lnTo>
                  <a:lnTo>
                    <a:pt x="618753" y="1009870"/>
                  </a:lnTo>
                  <a:lnTo>
                    <a:pt x="581463" y="1043656"/>
                  </a:lnTo>
                  <a:lnTo>
                    <a:pt x="543572" y="1076853"/>
                  </a:lnTo>
                  <a:lnTo>
                    <a:pt x="505088" y="1109452"/>
                  </a:lnTo>
                  <a:lnTo>
                    <a:pt x="466018" y="1141444"/>
                  </a:lnTo>
                  <a:lnTo>
                    <a:pt x="426372" y="1172819"/>
                  </a:lnTo>
                  <a:lnTo>
                    <a:pt x="386158" y="1203570"/>
                  </a:lnTo>
                  <a:lnTo>
                    <a:pt x="345383" y="1233687"/>
                  </a:lnTo>
                  <a:lnTo>
                    <a:pt x="304056" y="1263161"/>
                  </a:lnTo>
                  <a:lnTo>
                    <a:pt x="262185" y="1291983"/>
                  </a:lnTo>
                  <a:lnTo>
                    <a:pt x="219778" y="1320143"/>
                  </a:lnTo>
                  <a:lnTo>
                    <a:pt x="176844" y="1347635"/>
                  </a:lnTo>
                  <a:lnTo>
                    <a:pt x="133391" y="1374447"/>
                  </a:lnTo>
                  <a:lnTo>
                    <a:pt x="89427" y="1400571"/>
                  </a:lnTo>
                  <a:lnTo>
                    <a:pt x="44961" y="1425999"/>
                  </a:lnTo>
                  <a:lnTo>
                    <a:pt x="0" y="1450721"/>
                  </a:lnTo>
                  <a:lnTo>
                    <a:pt x="267842" y="1944712"/>
                  </a:lnTo>
                  <a:lnTo>
                    <a:pt x="312272" y="1920340"/>
                  </a:lnTo>
                  <a:lnTo>
                    <a:pt x="356296" y="1895385"/>
                  </a:lnTo>
                  <a:lnTo>
                    <a:pt x="399907" y="1869852"/>
                  </a:lnTo>
                  <a:lnTo>
                    <a:pt x="443101" y="1843748"/>
                  </a:lnTo>
                  <a:lnTo>
                    <a:pt x="485872" y="1817078"/>
                  </a:lnTo>
                  <a:lnTo>
                    <a:pt x="528214" y="1789850"/>
                  </a:lnTo>
                  <a:lnTo>
                    <a:pt x="570122" y="1762068"/>
                  </a:lnTo>
                  <a:lnTo>
                    <a:pt x="611592" y="1733739"/>
                  </a:lnTo>
                  <a:lnTo>
                    <a:pt x="652616" y="1704869"/>
                  </a:lnTo>
                  <a:lnTo>
                    <a:pt x="693190" y="1675464"/>
                  </a:lnTo>
                  <a:lnTo>
                    <a:pt x="733309" y="1645531"/>
                  </a:lnTo>
                  <a:lnTo>
                    <a:pt x="772966" y="1615074"/>
                  </a:lnTo>
                  <a:lnTo>
                    <a:pt x="812157" y="1584100"/>
                  </a:lnTo>
                  <a:lnTo>
                    <a:pt x="850875" y="1552616"/>
                  </a:lnTo>
                  <a:lnTo>
                    <a:pt x="889117" y="1520627"/>
                  </a:lnTo>
                  <a:lnTo>
                    <a:pt x="926875" y="1488139"/>
                  </a:lnTo>
                  <a:lnTo>
                    <a:pt x="964145" y="1455159"/>
                  </a:lnTo>
                  <a:lnTo>
                    <a:pt x="1000921" y="1421692"/>
                  </a:lnTo>
                  <a:lnTo>
                    <a:pt x="1037197" y="1387745"/>
                  </a:lnTo>
                  <a:lnTo>
                    <a:pt x="1072969" y="1353323"/>
                  </a:lnTo>
                  <a:lnTo>
                    <a:pt x="1108231" y="1318433"/>
                  </a:lnTo>
                  <a:lnTo>
                    <a:pt x="1142977" y="1283080"/>
                  </a:lnTo>
                  <a:lnTo>
                    <a:pt x="1177202" y="1247271"/>
                  </a:lnTo>
                  <a:lnTo>
                    <a:pt x="1210900" y="1211012"/>
                  </a:lnTo>
                  <a:lnTo>
                    <a:pt x="1244066" y="1174308"/>
                  </a:lnTo>
                  <a:lnTo>
                    <a:pt x="1276695" y="1137167"/>
                  </a:lnTo>
                  <a:lnTo>
                    <a:pt x="1308781" y="1099593"/>
                  </a:lnTo>
                  <a:lnTo>
                    <a:pt x="1340318" y="1061593"/>
                  </a:lnTo>
                  <a:lnTo>
                    <a:pt x="1371301" y="1023173"/>
                  </a:lnTo>
                  <a:lnTo>
                    <a:pt x="1401726" y="984340"/>
                  </a:lnTo>
                  <a:lnTo>
                    <a:pt x="1431585" y="945098"/>
                  </a:lnTo>
                  <a:lnTo>
                    <a:pt x="1460874" y="905454"/>
                  </a:lnTo>
                  <a:lnTo>
                    <a:pt x="1489588" y="865415"/>
                  </a:lnTo>
                  <a:lnTo>
                    <a:pt x="1517720" y="824986"/>
                  </a:lnTo>
                  <a:lnTo>
                    <a:pt x="1545266" y="784173"/>
                  </a:lnTo>
                  <a:lnTo>
                    <a:pt x="1572220" y="742983"/>
                  </a:lnTo>
                  <a:lnTo>
                    <a:pt x="1598577" y="701421"/>
                  </a:lnTo>
                  <a:lnTo>
                    <a:pt x="1624330" y="659493"/>
                  </a:lnTo>
                  <a:lnTo>
                    <a:pt x="1649475" y="617206"/>
                  </a:lnTo>
                  <a:lnTo>
                    <a:pt x="1674006" y="574566"/>
                  </a:lnTo>
                  <a:lnTo>
                    <a:pt x="1697918" y="531578"/>
                  </a:lnTo>
                  <a:lnTo>
                    <a:pt x="1721205" y="488248"/>
                  </a:lnTo>
                  <a:lnTo>
                    <a:pt x="1743862" y="444584"/>
                  </a:lnTo>
                  <a:lnTo>
                    <a:pt x="1765884" y="400590"/>
                  </a:lnTo>
                  <a:lnTo>
                    <a:pt x="1787264" y="356273"/>
                  </a:lnTo>
                  <a:lnTo>
                    <a:pt x="1807997" y="311639"/>
                  </a:lnTo>
                  <a:lnTo>
                    <a:pt x="1828079" y="266694"/>
                  </a:lnTo>
                  <a:lnTo>
                    <a:pt x="1847503" y="221444"/>
                  </a:lnTo>
                  <a:lnTo>
                    <a:pt x="1866264" y="175895"/>
                  </a:lnTo>
                  <a:lnTo>
                    <a:pt x="1331467" y="0"/>
                  </a:lnTo>
                  <a:close/>
                </a:path>
              </a:pathLst>
            </a:custGeom>
            <a:solidFill>
              <a:srgbClr val="64B34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52060" y="5855210"/>
              <a:ext cx="2519172" cy="879360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5125719" y="5919431"/>
              <a:ext cx="2376805" cy="737870"/>
            </a:xfrm>
            <a:custGeom>
              <a:avLst/>
              <a:gdLst/>
              <a:ahLst/>
              <a:cxnLst/>
              <a:rect l="l" t="t" r="r" b="b"/>
              <a:pathLst>
                <a:path w="2376804" h="737870">
                  <a:moveTo>
                    <a:pt x="185800" y="0"/>
                  </a:moveTo>
                  <a:lnTo>
                    <a:pt x="0" y="526973"/>
                  </a:lnTo>
                  <a:lnTo>
                    <a:pt x="47745" y="543560"/>
                  </a:lnTo>
                  <a:lnTo>
                    <a:pt x="95647" y="559466"/>
                  </a:lnTo>
                  <a:lnTo>
                    <a:pt x="143699" y="574691"/>
                  </a:lnTo>
                  <a:lnTo>
                    <a:pt x="191892" y="589237"/>
                  </a:lnTo>
                  <a:lnTo>
                    <a:pt x="240218" y="603102"/>
                  </a:lnTo>
                  <a:lnTo>
                    <a:pt x="288670" y="616286"/>
                  </a:lnTo>
                  <a:lnTo>
                    <a:pt x="337239" y="628790"/>
                  </a:lnTo>
                  <a:lnTo>
                    <a:pt x="385916" y="640613"/>
                  </a:lnTo>
                  <a:lnTo>
                    <a:pt x="434695" y="651756"/>
                  </a:lnTo>
                  <a:lnTo>
                    <a:pt x="483567" y="662218"/>
                  </a:lnTo>
                  <a:lnTo>
                    <a:pt x="532524" y="671999"/>
                  </a:lnTo>
                  <a:lnTo>
                    <a:pt x="581558" y="681100"/>
                  </a:lnTo>
                  <a:lnTo>
                    <a:pt x="630661" y="689520"/>
                  </a:lnTo>
                  <a:lnTo>
                    <a:pt x="679825" y="697259"/>
                  </a:lnTo>
                  <a:lnTo>
                    <a:pt x="729042" y="704318"/>
                  </a:lnTo>
                  <a:lnTo>
                    <a:pt x="778303" y="710695"/>
                  </a:lnTo>
                  <a:lnTo>
                    <a:pt x="827602" y="716392"/>
                  </a:lnTo>
                  <a:lnTo>
                    <a:pt x="876929" y="721408"/>
                  </a:lnTo>
                  <a:lnTo>
                    <a:pt x="926277" y="725742"/>
                  </a:lnTo>
                  <a:lnTo>
                    <a:pt x="975638" y="729396"/>
                  </a:lnTo>
                  <a:lnTo>
                    <a:pt x="1025004" y="732369"/>
                  </a:lnTo>
                  <a:lnTo>
                    <a:pt x="1074366" y="734660"/>
                  </a:lnTo>
                  <a:lnTo>
                    <a:pt x="1123717" y="736271"/>
                  </a:lnTo>
                  <a:lnTo>
                    <a:pt x="1173049" y="737200"/>
                  </a:lnTo>
                  <a:lnTo>
                    <a:pt x="1222353" y="737448"/>
                  </a:lnTo>
                  <a:lnTo>
                    <a:pt x="1271622" y="737015"/>
                  </a:lnTo>
                  <a:lnTo>
                    <a:pt x="1320847" y="735900"/>
                  </a:lnTo>
                  <a:lnTo>
                    <a:pt x="1370021" y="734104"/>
                  </a:lnTo>
                  <a:lnTo>
                    <a:pt x="1419135" y="731627"/>
                  </a:lnTo>
                  <a:lnTo>
                    <a:pt x="1468182" y="728469"/>
                  </a:lnTo>
                  <a:lnTo>
                    <a:pt x="1517153" y="724629"/>
                  </a:lnTo>
                  <a:lnTo>
                    <a:pt x="1566040" y="720107"/>
                  </a:lnTo>
                  <a:lnTo>
                    <a:pt x="1614836" y="714904"/>
                  </a:lnTo>
                  <a:lnTo>
                    <a:pt x="1663532" y="709019"/>
                  </a:lnTo>
                  <a:lnTo>
                    <a:pt x="1712121" y="702453"/>
                  </a:lnTo>
                  <a:lnTo>
                    <a:pt x="1760593" y="695205"/>
                  </a:lnTo>
                  <a:lnTo>
                    <a:pt x="1808942" y="687276"/>
                  </a:lnTo>
                  <a:lnTo>
                    <a:pt x="1857159" y="678665"/>
                  </a:lnTo>
                  <a:lnTo>
                    <a:pt x="1905236" y="669372"/>
                  </a:lnTo>
                  <a:lnTo>
                    <a:pt x="1953166" y="659397"/>
                  </a:lnTo>
                  <a:lnTo>
                    <a:pt x="2000939" y="648740"/>
                  </a:lnTo>
                  <a:lnTo>
                    <a:pt x="2048549" y="637402"/>
                  </a:lnTo>
                  <a:lnTo>
                    <a:pt x="2095986" y="625381"/>
                  </a:lnTo>
                  <a:lnTo>
                    <a:pt x="2143244" y="612679"/>
                  </a:lnTo>
                  <a:lnTo>
                    <a:pt x="2190313" y="599295"/>
                  </a:lnTo>
                  <a:lnTo>
                    <a:pt x="2237187" y="585228"/>
                  </a:lnTo>
                  <a:lnTo>
                    <a:pt x="2283856" y="570480"/>
                  </a:lnTo>
                  <a:lnTo>
                    <a:pt x="2330313" y="555049"/>
                  </a:lnTo>
                  <a:lnTo>
                    <a:pt x="2376551" y="538937"/>
                  </a:lnTo>
                  <a:lnTo>
                    <a:pt x="2149475" y="26835"/>
                  </a:lnTo>
                  <a:lnTo>
                    <a:pt x="2102627" y="42291"/>
                  </a:lnTo>
                  <a:lnTo>
                    <a:pt x="2055513" y="56917"/>
                  </a:lnTo>
                  <a:lnTo>
                    <a:pt x="2008145" y="70715"/>
                  </a:lnTo>
                  <a:lnTo>
                    <a:pt x="1960534" y="83685"/>
                  </a:lnTo>
                  <a:lnTo>
                    <a:pt x="1912693" y="95825"/>
                  </a:lnTo>
                  <a:lnTo>
                    <a:pt x="1864634" y="107137"/>
                  </a:lnTo>
                  <a:lnTo>
                    <a:pt x="1816368" y="117621"/>
                  </a:lnTo>
                  <a:lnTo>
                    <a:pt x="1767908" y="127277"/>
                  </a:lnTo>
                  <a:lnTo>
                    <a:pt x="1719264" y="136105"/>
                  </a:lnTo>
                  <a:lnTo>
                    <a:pt x="1670450" y="144105"/>
                  </a:lnTo>
                  <a:lnTo>
                    <a:pt x="1621478" y="151277"/>
                  </a:lnTo>
                  <a:lnTo>
                    <a:pt x="1572358" y="157622"/>
                  </a:lnTo>
                  <a:lnTo>
                    <a:pt x="1523103" y="163140"/>
                  </a:lnTo>
                  <a:lnTo>
                    <a:pt x="1473725" y="167831"/>
                  </a:lnTo>
                  <a:lnTo>
                    <a:pt x="1424237" y="171694"/>
                  </a:lnTo>
                  <a:lnTo>
                    <a:pt x="1374649" y="174731"/>
                  </a:lnTo>
                  <a:lnTo>
                    <a:pt x="1324973" y="176941"/>
                  </a:lnTo>
                  <a:lnTo>
                    <a:pt x="1275223" y="178325"/>
                  </a:lnTo>
                  <a:lnTo>
                    <a:pt x="1225409" y="178883"/>
                  </a:lnTo>
                  <a:lnTo>
                    <a:pt x="1175543" y="178614"/>
                  </a:lnTo>
                  <a:lnTo>
                    <a:pt x="1125638" y="177519"/>
                  </a:lnTo>
                  <a:lnTo>
                    <a:pt x="1075706" y="175599"/>
                  </a:lnTo>
                  <a:lnTo>
                    <a:pt x="1025757" y="172852"/>
                  </a:lnTo>
                  <a:lnTo>
                    <a:pt x="975806" y="169281"/>
                  </a:lnTo>
                  <a:lnTo>
                    <a:pt x="925862" y="164884"/>
                  </a:lnTo>
                  <a:lnTo>
                    <a:pt x="875938" y="159662"/>
                  </a:lnTo>
                  <a:lnTo>
                    <a:pt x="826046" y="153614"/>
                  </a:lnTo>
                  <a:lnTo>
                    <a:pt x="776199" y="146742"/>
                  </a:lnTo>
                  <a:lnTo>
                    <a:pt x="726407" y="139046"/>
                  </a:lnTo>
                  <a:lnTo>
                    <a:pt x="676683" y="130524"/>
                  </a:lnTo>
                  <a:lnTo>
                    <a:pt x="627039" y="121179"/>
                  </a:lnTo>
                  <a:lnTo>
                    <a:pt x="577487" y="111009"/>
                  </a:lnTo>
                  <a:lnTo>
                    <a:pt x="528038" y="100015"/>
                  </a:lnTo>
                  <a:lnTo>
                    <a:pt x="478705" y="88198"/>
                  </a:lnTo>
                  <a:lnTo>
                    <a:pt x="429499" y="75556"/>
                  </a:lnTo>
                  <a:lnTo>
                    <a:pt x="380433" y="62091"/>
                  </a:lnTo>
                  <a:lnTo>
                    <a:pt x="331518" y="47803"/>
                  </a:lnTo>
                  <a:lnTo>
                    <a:pt x="282766" y="32691"/>
                  </a:lnTo>
                  <a:lnTo>
                    <a:pt x="234190" y="16757"/>
                  </a:lnTo>
                  <a:lnTo>
                    <a:pt x="185800" y="0"/>
                  </a:lnTo>
                  <a:close/>
                </a:path>
              </a:pathLst>
            </a:custGeom>
            <a:solidFill>
              <a:srgbClr val="45818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12007" y="4565903"/>
              <a:ext cx="2145792" cy="1985772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3184905" y="4629912"/>
              <a:ext cx="2004060" cy="1843405"/>
            </a:xfrm>
            <a:custGeom>
              <a:avLst/>
              <a:gdLst/>
              <a:ahLst/>
              <a:cxnLst/>
              <a:rect l="l" t="t" r="r" b="b"/>
              <a:pathLst>
                <a:path w="2004060" h="1843404">
                  <a:moveTo>
                    <a:pt x="504190" y="0"/>
                  </a:moveTo>
                  <a:lnTo>
                    <a:pt x="0" y="273050"/>
                  </a:lnTo>
                  <a:lnTo>
                    <a:pt x="24094" y="316839"/>
                  </a:lnTo>
                  <a:lnTo>
                    <a:pt x="48794" y="360209"/>
                  </a:lnTo>
                  <a:lnTo>
                    <a:pt x="74093" y="403154"/>
                  </a:lnTo>
                  <a:lnTo>
                    <a:pt x="99986" y="445667"/>
                  </a:lnTo>
                  <a:lnTo>
                    <a:pt x="126465" y="487745"/>
                  </a:lnTo>
                  <a:lnTo>
                    <a:pt x="153525" y="529382"/>
                  </a:lnTo>
                  <a:lnTo>
                    <a:pt x="181159" y="570572"/>
                  </a:lnTo>
                  <a:lnTo>
                    <a:pt x="209361" y="611310"/>
                  </a:lnTo>
                  <a:lnTo>
                    <a:pt x="238126" y="651590"/>
                  </a:lnTo>
                  <a:lnTo>
                    <a:pt x="267446" y="691408"/>
                  </a:lnTo>
                  <a:lnTo>
                    <a:pt x="297316" y="730758"/>
                  </a:lnTo>
                  <a:lnTo>
                    <a:pt x="327729" y="769634"/>
                  </a:lnTo>
                  <a:lnTo>
                    <a:pt x="358680" y="808032"/>
                  </a:lnTo>
                  <a:lnTo>
                    <a:pt x="390161" y="845945"/>
                  </a:lnTo>
                  <a:lnTo>
                    <a:pt x="422167" y="883369"/>
                  </a:lnTo>
                  <a:lnTo>
                    <a:pt x="454691" y="920298"/>
                  </a:lnTo>
                  <a:lnTo>
                    <a:pt x="487727" y="956727"/>
                  </a:lnTo>
                  <a:lnTo>
                    <a:pt x="521270" y="992650"/>
                  </a:lnTo>
                  <a:lnTo>
                    <a:pt x="555312" y="1028063"/>
                  </a:lnTo>
                  <a:lnTo>
                    <a:pt x="589848" y="1062959"/>
                  </a:lnTo>
                  <a:lnTo>
                    <a:pt x="624872" y="1097334"/>
                  </a:lnTo>
                  <a:lnTo>
                    <a:pt x="660376" y="1131181"/>
                  </a:lnTo>
                  <a:lnTo>
                    <a:pt x="696356" y="1164496"/>
                  </a:lnTo>
                  <a:lnTo>
                    <a:pt x="732804" y="1197274"/>
                  </a:lnTo>
                  <a:lnTo>
                    <a:pt x="769715" y="1229509"/>
                  </a:lnTo>
                  <a:lnTo>
                    <a:pt x="807082" y="1261195"/>
                  </a:lnTo>
                  <a:lnTo>
                    <a:pt x="844899" y="1292328"/>
                  </a:lnTo>
                  <a:lnTo>
                    <a:pt x="883160" y="1322901"/>
                  </a:lnTo>
                  <a:lnTo>
                    <a:pt x="921858" y="1352910"/>
                  </a:lnTo>
                  <a:lnTo>
                    <a:pt x="960988" y="1382349"/>
                  </a:lnTo>
                  <a:lnTo>
                    <a:pt x="1000543" y="1411213"/>
                  </a:lnTo>
                  <a:lnTo>
                    <a:pt x="1040517" y="1439497"/>
                  </a:lnTo>
                  <a:lnTo>
                    <a:pt x="1080904" y="1467195"/>
                  </a:lnTo>
                  <a:lnTo>
                    <a:pt x="1121698" y="1494302"/>
                  </a:lnTo>
                  <a:lnTo>
                    <a:pt x="1162892" y="1520812"/>
                  </a:lnTo>
                  <a:lnTo>
                    <a:pt x="1204479" y="1546720"/>
                  </a:lnTo>
                  <a:lnTo>
                    <a:pt x="1246455" y="1572021"/>
                  </a:lnTo>
                  <a:lnTo>
                    <a:pt x="1288813" y="1596709"/>
                  </a:lnTo>
                  <a:lnTo>
                    <a:pt x="1331545" y="1620780"/>
                  </a:lnTo>
                  <a:lnTo>
                    <a:pt x="1374647" y="1644227"/>
                  </a:lnTo>
                  <a:lnTo>
                    <a:pt x="1418113" y="1667045"/>
                  </a:lnTo>
                  <a:lnTo>
                    <a:pt x="1461935" y="1689230"/>
                  </a:lnTo>
                  <a:lnTo>
                    <a:pt x="1506107" y="1710775"/>
                  </a:lnTo>
                  <a:lnTo>
                    <a:pt x="1550624" y="1731675"/>
                  </a:lnTo>
                  <a:lnTo>
                    <a:pt x="1595479" y="1751926"/>
                  </a:lnTo>
                  <a:lnTo>
                    <a:pt x="1640666" y="1771521"/>
                  </a:lnTo>
                  <a:lnTo>
                    <a:pt x="1686178" y="1790455"/>
                  </a:lnTo>
                  <a:lnTo>
                    <a:pt x="1732011" y="1808723"/>
                  </a:lnTo>
                  <a:lnTo>
                    <a:pt x="1778156" y="1826320"/>
                  </a:lnTo>
                  <a:lnTo>
                    <a:pt x="1824608" y="1843239"/>
                  </a:lnTo>
                  <a:lnTo>
                    <a:pt x="2003933" y="1298511"/>
                  </a:lnTo>
                  <a:lnTo>
                    <a:pt x="1957449" y="1281231"/>
                  </a:lnTo>
                  <a:lnTo>
                    <a:pt x="1911342" y="1263127"/>
                  </a:lnTo>
                  <a:lnTo>
                    <a:pt x="1865619" y="1244208"/>
                  </a:lnTo>
                  <a:lnTo>
                    <a:pt x="1820289" y="1224482"/>
                  </a:lnTo>
                  <a:lnTo>
                    <a:pt x="1775363" y="1203957"/>
                  </a:lnTo>
                  <a:lnTo>
                    <a:pt x="1730850" y="1182640"/>
                  </a:lnTo>
                  <a:lnTo>
                    <a:pt x="1686758" y="1160541"/>
                  </a:lnTo>
                  <a:lnTo>
                    <a:pt x="1643096" y="1137665"/>
                  </a:lnTo>
                  <a:lnTo>
                    <a:pt x="1599875" y="1114023"/>
                  </a:lnTo>
                  <a:lnTo>
                    <a:pt x="1557102" y="1089621"/>
                  </a:lnTo>
                  <a:lnTo>
                    <a:pt x="1514788" y="1064468"/>
                  </a:lnTo>
                  <a:lnTo>
                    <a:pt x="1472942" y="1038571"/>
                  </a:lnTo>
                  <a:lnTo>
                    <a:pt x="1431572" y="1011939"/>
                  </a:lnTo>
                  <a:lnTo>
                    <a:pt x="1390689" y="984579"/>
                  </a:lnTo>
                  <a:lnTo>
                    <a:pt x="1350300" y="956500"/>
                  </a:lnTo>
                  <a:lnTo>
                    <a:pt x="1310416" y="927709"/>
                  </a:lnTo>
                  <a:lnTo>
                    <a:pt x="1271046" y="898215"/>
                  </a:lnTo>
                  <a:lnTo>
                    <a:pt x="1232198" y="868025"/>
                  </a:lnTo>
                  <a:lnTo>
                    <a:pt x="1193883" y="837147"/>
                  </a:lnTo>
                  <a:lnTo>
                    <a:pt x="1156109" y="805590"/>
                  </a:lnTo>
                  <a:lnTo>
                    <a:pt x="1118885" y="773361"/>
                  </a:lnTo>
                  <a:lnTo>
                    <a:pt x="1082221" y="740468"/>
                  </a:lnTo>
                  <a:lnTo>
                    <a:pt x="1046126" y="706919"/>
                  </a:lnTo>
                  <a:lnTo>
                    <a:pt x="1010608" y="672723"/>
                  </a:lnTo>
                  <a:lnTo>
                    <a:pt x="975679" y="637887"/>
                  </a:lnTo>
                  <a:lnTo>
                    <a:pt x="941345" y="602419"/>
                  </a:lnTo>
                  <a:lnTo>
                    <a:pt x="907618" y="566327"/>
                  </a:lnTo>
                  <a:lnTo>
                    <a:pt x="874505" y="529619"/>
                  </a:lnTo>
                  <a:lnTo>
                    <a:pt x="842016" y="492304"/>
                  </a:lnTo>
                  <a:lnTo>
                    <a:pt x="810161" y="454388"/>
                  </a:lnTo>
                  <a:lnTo>
                    <a:pt x="778949" y="415881"/>
                  </a:lnTo>
                  <a:lnTo>
                    <a:pt x="748388" y="376789"/>
                  </a:lnTo>
                  <a:lnTo>
                    <a:pt x="718488" y="337121"/>
                  </a:lnTo>
                  <a:lnTo>
                    <a:pt x="689258" y="296886"/>
                  </a:lnTo>
                  <a:lnTo>
                    <a:pt x="660708" y="256090"/>
                  </a:lnTo>
                  <a:lnTo>
                    <a:pt x="632846" y="214742"/>
                  </a:lnTo>
                  <a:lnTo>
                    <a:pt x="605682" y="172850"/>
                  </a:lnTo>
                  <a:lnTo>
                    <a:pt x="579226" y="130422"/>
                  </a:lnTo>
                  <a:lnTo>
                    <a:pt x="553485" y="87465"/>
                  </a:lnTo>
                  <a:lnTo>
                    <a:pt x="528470" y="43988"/>
                  </a:lnTo>
                  <a:lnTo>
                    <a:pt x="504190" y="0"/>
                  </a:lnTo>
                  <a:close/>
                </a:path>
              </a:pathLst>
            </a:custGeom>
            <a:solidFill>
              <a:srgbClr val="0A52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91967" y="2247900"/>
              <a:ext cx="989088" cy="2548128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2865158" y="2310891"/>
              <a:ext cx="847725" cy="2407285"/>
            </a:xfrm>
            <a:custGeom>
              <a:avLst/>
              <a:gdLst/>
              <a:ahLst/>
              <a:cxnLst/>
              <a:rect l="l" t="t" r="r" b="b"/>
              <a:pathLst>
                <a:path w="847725" h="2407285">
                  <a:moveTo>
                    <a:pt x="140423" y="0"/>
                  </a:moveTo>
                  <a:lnTo>
                    <a:pt x="126421" y="48099"/>
                  </a:lnTo>
                  <a:lnTo>
                    <a:pt x="113158" y="96333"/>
                  </a:lnTo>
                  <a:lnTo>
                    <a:pt x="100633" y="144693"/>
                  </a:lnTo>
                  <a:lnTo>
                    <a:pt x="88846" y="193172"/>
                  </a:lnTo>
                  <a:lnTo>
                    <a:pt x="77796" y="241761"/>
                  </a:lnTo>
                  <a:lnTo>
                    <a:pt x="67481" y="290452"/>
                  </a:lnTo>
                  <a:lnTo>
                    <a:pt x="57902" y="339236"/>
                  </a:lnTo>
                  <a:lnTo>
                    <a:pt x="49058" y="388105"/>
                  </a:lnTo>
                  <a:lnTo>
                    <a:pt x="40948" y="437051"/>
                  </a:lnTo>
                  <a:lnTo>
                    <a:pt x="33571" y="486065"/>
                  </a:lnTo>
                  <a:lnTo>
                    <a:pt x="26927" y="535139"/>
                  </a:lnTo>
                  <a:lnTo>
                    <a:pt x="21016" y="584266"/>
                  </a:lnTo>
                  <a:lnTo>
                    <a:pt x="15836" y="633435"/>
                  </a:lnTo>
                  <a:lnTo>
                    <a:pt x="11386" y="682640"/>
                  </a:lnTo>
                  <a:lnTo>
                    <a:pt x="7667" y="731872"/>
                  </a:lnTo>
                  <a:lnTo>
                    <a:pt x="4677" y="781122"/>
                  </a:lnTo>
                  <a:lnTo>
                    <a:pt x="2416" y="830382"/>
                  </a:lnTo>
                  <a:lnTo>
                    <a:pt x="883" y="879644"/>
                  </a:lnTo>
                  <a:lnTo>
                    <a:pt x="78" y="928900"/>
                  </a:lnTo>
                  <a:lnTo>
                    <a:pt x="0" y="978141"/>
                  </a:lnTo>
                  <a:lnTo>
                    <a:pt x="647" y="1027359"/>
                  </a:lnTo>
                  <a:lnTo>
                    <a:pt x="2020" y="1076546"/>
                  </a:lnTo>
                  <a:lnTo>
                    <a:pt x="4118" y="1125693"/>
                  </a:lnTo>
                  <a:lnTo>
                    <a:pt x="6940" y="1174792"/>
                  </a:lnTo>
                  <a:lnTo>
                    <a:pt x="10486" y="1223835"/>
                  </a:lnTo>
                  <a:lnTo>
                    <a:pt x="14754" y="1272813"/>
                  </a:lnTo>
                  <a:lnTo>
                    <a:pt x="19745" y="1321718"/>
                  </a:lnTo>
                  <a:lnTo>
                    <a:pt x="25457" y="1370542"/>
                  </a:lnTo>
                  <a:lnTo>
                    <a:pt x="31890" y="1419277"/>
                  </a:lnTo>
                  <a:lnTo>
                    <a:pt x="39043" y="1467913"/>
                  </a:lnTo>
                  <a:lnTo>
                    <a:pt x="46916" y="1516444"/>
                  </a:lnTo>
                  <a:lnTo>
                    <a:pt x="55508" y="1564859"/>
                  </a:lnTo>
                  <a:lnTo>
                    <a:pt x="64817" y="1613152"/>
                  </a:lnTo>
                  <a:lnTo>
                    <a:pt x="74844" y="1661314"/>
                  </a:lnTo>
                  <a:lnTo>
                    <a:pt x="85588" y="1709337"/>
                  </a:lnTo>
                  <a:lnTo>
                    <a:pt x="97049" y="1757211"/>
                  </a:lnTo>
                  <a:lnTo>
                    <a:pt x="109225" y="1804930"/>
                  </a:lnTo>
                  <a:lnTo>
                    <a:pt x="122115" y="1852484"/>
                  </a:lnTo>
                  <a:lnTo>
                    <a:pt x="135720" y="1899866"/>
                  </a:lnTo>
                  <a:lnTo>
                    <a:pt x="150038" y="1947066"/>
                  </a:lnTo>
                  <a:lnTo>
                    <a:pt x="165070" y="1994077"/>
                  </a:lnTo>
                  <a:lnTo>
                    <a:pt x="180813" y="2040890"/>
                  </a:lnTo>
                  <a:lnTo>
                    <a:pt x="197268" y="2087498"/>
                  </a:lnTo>
                  <a:lnTo>
                    <a:pt x="214434" y="2133891"/>
                  </a:lnTo>
                  <a:lnTo>
                    <a:pt x="232310" y="2180062"/>
                  </a:lnTo>
                  <a:lnTo>
                    <a:pt x="250895" y="2226001"/>
                  </a:lnTo>
                  <a:lnTo>
                    <a:pt x="270190" y="2271702"/>
                  </a:lnTo>
                  <a:lnTo>
                    <a:pt x="290193" y="2317155"/>
                  </a:lnTo>
                  <a:lnTo>
                    <a:pt x="310903" y="2362352"/>
                  </a:lnTo>
                  <a:lnTo>
                    <a:pt x="332320" y="2407285"/>
                  </a:lnTo>
                  <a:lnTo>
                    <a:pt x="847559" y="2148205"/>
                  </a:lnTo>
                  <a:lnTo>
                    <a:pt x="826273" y="2103026"/>
                  </a:lnTo>
                  <a:lnTo>
                    <a:pt x="805851" y="2057528"/>
                  </a:lnTo>
                  <a:lnTo>
                    <a:pt x="786292" y="2011722"/>
                  </a:lnTo>
                  <a:lnTo>
                    <a:pt x="767599" y="1965620"/>
                  </a:lnTo>
                  <a:lnTo>
                    <a:pt x="749771" y="1919234"/>
                  </a:lnTo>
                  <a:lnTo>
                    <a:pt x="732811" y="1872578"/>
                  </a:lnTo>
                  <a:lnTo>
                    <a:pt x="716719" y="1825664"/>
                  </a:lnTo>
                  <a:lnTo>
                    <a:pt x="701496" y="1778503"/>
                  </a:lnTo>
                  <a:lnTo>
                    <a:pt x="687142" y="1731109"/>
                  </a:lnTo>
                  <a:lnTo>
                    <a:pt x="673660" y="1683493"/>
                  </a:lnTo>
                  <a:lnTo>
                    <a:pt x="661050" y="1635668"/>
                  </a:lnTo>
                  <a:lnTo>
                    <a:pt x="649312" y="1587646"/>
                  </a:lnTo>
                  <a:lnTo>
                    <a:pt x="638448" y="1539441"/>
                  </a:lnTo>
                  <a:lnTo>
                    <a:pt x="628459" y="1491063"/>
                  </a:lnTo>
                  <a:lnTo>
                    <a:pt x="619346" y="1442526"/>
                  </a:lnTo>
                  <a:lnTo>
                    <a:pt x="611110" y="1393842"/>
                  </a:lnTo>
                  <a:lnTo>
                    <a:pt x="603752" y="1345023"/>
                  </a:lnTo>
                  <a:lnTo>
                    <a:pt x="597272" y="1296081"/>
                  </a:lnTo>
                  <a:lnTo>
                    <a:pt x="591672" y="1247030"/>
                  </a:lnTo>
                  <a:lnTo>
                    <a:pt x="586952" y="1197880"/>
                  </a:lnTo>
                  <a:lnTo>
                    <a:pt x="583114" y="1148646"/>
                  </a:lnTo>
                  <a:lnTo>
                    <a:pt x="580159" y="1099339"/>
                  </a:lnTo>
                  <a:lnTo>
                    <a:pt x="578087" y="1049971"/>
                  </a:lnTo>
                  <a:lnTo>
                    <a:pt x="576900" y="1000555"/>
                  </a:lnTo>
                  <a:lnTo>
                    <a:pt x="576599" y="951103"/>
                  </a:lnTo>
                  <a:lnTo>
                    <a:pt x="577184" y="901628"/>
                  </a:lnTo>
                  <a:lnTo>
                    <a:pt x="578656" y="852141"/>
                  </a:lnTo>
                  <a:lnTo>
                    <a:pt x="581017" y="802656"/>
                  </a:lnTo>
                  <a:lnTo>
                    <a:pt x="584267" y="753185"/>
                  </a:lnTo>
                  <a:lnTo>
                    <a:pt x="588408" y="703739"/>
                  </a:lnTo>
                  <a:lnTo>
                    <a:pt x="593440" y="654333"/>
                  </a:lnTo>
                  <a:lnTo>
                    <a:pt x="599364" y="604977"/>
                  </a:lnTo>
                  <a:lnTo>
                    <a:pt x="606182" y="555684"/>
                  </a:lnTo>
                  <a:lnTo>
                    <a:pt x="613894" y="506466"/>
                  </a:lnTo>
                  <a:lnTo>
                    <a:pt x="622501" y="457337"/>
                  </a:lnTo>
                  <a:lnTo>
                    <a:pt x="632005" y="408308"/>
                  </a:lnTo>
                  <a:lnTo>
                    <a:pt x="642406" y="359391"/>
                  </a:lnTo>
                  <a:lnTo>
                    <a:pt x="653704" y="310600"/>
                  </a:lnTo>
                  <a:lnTo>
                    <a:pt x="665902" y="261946"/>
                  </a:lnTo>
                  <a:lnTo>
                    <a:pt x="679001" y="213442"/>
                  </a:lnTo>
                  <a:lnTo>
                    <a:pt x="693000" y="165100"/>
                  </a:lnTo>
                  <a:lnTo>
                    <a:pt x="140423" y="0"/>
                  </a:lnTo>
                  <a:close/>
                </a:path>
              </a:pathLst>
            </a:custGeom>
            <a:solidFill>
              <a:srgbClr val="674EA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78479" y="460248"/>
              <a:ext cx="2048256" cy="2049779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6856857" y="178562"/>
              <a:ext cx="814705" cy="1172845"/>
            </a:xfrm>
            <a:custGeom>
              <a:avLst/>
              <a:gdLst/>
              <a:ahLst/>
              <a:cxnLst/>
              <a:rect l="l" t="t" r="r" b="b"/>
              <a:pathLst>
                <a:path w="814704" h="1172845">
                  <a:moveTo>
                    <a:pt x="437261" y="0"/>
                  </a:moveTo>
                  <a:lnTo>
                    <a:pt x="0" y="1172845"/>
                  </a:lnTo>
                  <a:lnTo>
                    <a:pt x="814451" y="778002"/>
                  </a:lnTo>
                  <a:lnTo>
                    <a:pt x="437261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742052" y="5670016"/>
              <a:ext cx="798195" cy="1189990"/>
            </a:xfrm>
            <a:custGeom>
              <a:avLst/>
              <a:gdLst/>
              <a:ahLst/>
              <a:cxnLst/>
              <a:rect l="l" t="t" r="r" b="b"/>
              <a:pathLst>
                <a:path w="798195" h="1189990">
                  <a:moveTo>
                    <a:pt x="797687" y="0"/>
                  </a:moveTo>
                  <a:lnTo>
                    <a:pt x="0" y="426402"/>
                  </a:lnTo>
                  <a:lnTo>
                    <a:pt x="408050" y="1189601"/>
                  </a:lnTo>
                  <a:lnTo>
                    <a:pt x="797687" y="0"/>
                  </a:lnTo>
                  <a:close/>
                </a:path>
              </a:pathLst>
            </a:custGeom>
            <a:solidFill>
              <a:srgbClr val="4581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127113" y="5464809"/>
              <a:ext cx="825500" cy="1148715"/>
            </a:xfrm>
            <a:custGeom>
              <a:avLst/>
              <a:gdLst/>
              <a:ahLst/>
              <a:cxnLst/>
              <a:rect l="l" t="t" r="r" b="b"/>
              <a:pathLst>
                <a:path w="825500" h="1148715">
                  <a:moveTo>
                    <a:pt x="325627" y="0"/>
                  </a:moveTo>
                  <a:lnTo>
                    <a:pt x="0" y="820978"/>
                  </a:lnTo>
                  <a:lnTo>
                    <a:pt x="825245" y="1148181"/>
                  </a:lnTo>
                  <a:lnTo>
                    <a:pt x="325627" y="0"/>
                  </a:lnTo>
                  <a:close/>
                </a:path>
              </a:pathLst>
            </a:custGeom>
            <a:solidFill>
              <a:srgbClr val="64B3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8478773" y="4099940"/>
              <a:ext cx="1167130" cy="803910"/>
            </a:xfrm>
            <a:custGeom>
              <a:avLst/>
              <a:gdLst/>
              <a:ahLst/>
              <a:cxnLst/>
              <a:rect l="l" t="t" r="r" b="b"/>
              <a:pathLst>
                <a:path w="1167129" h="803910">
                  <a:moveTo>
                    <a:pt x="0" y="0"/>
                  </a:moveTo>
                  <a:lnTo>
                    <a:pt x="357377" y="803909"/>
                  </a:lnTo>
                  <a:lnTo>
                    <a:pt x="1167002" y="443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86725" y="1265681"/>
              <a:ext cx="1250823" cy="1401444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2931667" y="4223639"/>
              <a:ext cx="1177925" cy="788035"/>
            </a:xfrm>
            <a:custGeom>
              <a:avLst/>
              <a:gdLst/>
              <a:ahLst/>
              <a:cxnLst/>
              <a:rect l="l" t="t" r="r" b="b"/>
              <a:pathLst>
                <a:path w="1177925" h="788035">
                  <a:moveTo>
                    <a:pt x="353568" y="0"/>
                  </a:moveTo>
                  <a:lnTo>
                    <a:pt x="0" y="788035"/>
                  </a:lnTo>
                  <a:lnTo>
                    <a:pt x="1177924" y="369950"/>
                  </a:lnTo>
                  <a:lnTo>
                    <a:pt x="353568" y="0"/>
                  </a:lnTo>
                  <a:close/>
                </a:path>
              </a:pathLst>
            </a:custGeom>
            <a:solidFill>
              <a:srgbClr val="0A529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074150" y="3072257"/>
              <a:ext cx="127634" cy="666241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56383" y="5334952"/>
              <a:ext cx="468238" cy="403072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13631" y="5256834"/>
              <a:ext cx="574166" cy="568960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31153" y="6252819"/>
              <a:ext cx="402844" cy="128193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55061" y="254508"/>
              <a:ext cx="4768342" cy="4392168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062858" y="3019425"/>
              <a:ext cx="146050" cy="713739"/>
            </a:xfrm>
            <a:prstGeom prst="rect">
              <a:avLst/>
            </a:prstGeom>
          </p:spPr>
        </p:pic>
      </p:grp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5433821" y="2803017"/>
            <a:ext cx="1424940" cy="120269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05765" marR="5080" indent="-393700">
              <a:lnSpc>
                <a:spcPct val="100299"/>
              </a:lnSpc>
              <a:spcBef>
                <a:spcPts val="100"/>
              </a:spcBef>
            </a:pPr>
            <a:r>
              <a:rPr dirty="0" sz="3850" b="1">
                <a:latin typeface="Calibri"/>
                <a:cs typeface="Calibri"/>
              </a:rPr>
              <a:t>Who</a:t>
            </a:r>
            <a:r>
              <a:rPr dirty="0" sz="3850" spc="-5" b="1">
                <a:latin typeface="Calibri"/>
                <a:cs typeface="Calibri"/>
              </a:rPr>
              <a:t> </a:t>
            </a:r>
            <a:r>
              <a:rPr dirty="0" sz="3850" spc="-25" b="1">
                <a:latin typeface="Calibri"/>
                <a:cs typeface="Calibri"/>
              </a:rPr>
              <a:t>is in?</a:t>
            </a:r>
            <a:endParaRPr sz="385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5564251" y="397256"/>
            <a:ext cx="1522095" cy="2489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Products</a:t>
            </a:r>
            <a:r>
              <a:rPr dirty="0" sz="14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4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Calibri"/>
                <a:cs typeface="Calibri"/>
              </a:rPr>
              <a:t>Services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339071" y="2427732"/>
            <a:ext cx="2573020" cy="1841500"/>
            <a:chOff x="9339071" y="2427732"/>
            <a:chExt cx="2573020" cy="1841500"/>
          </a:xfrm>
        </p:grpSpPr>
        <p:sp>
          <p:nvSpPr>
            <p:cNvPr id="3" name="object 3" descr=""/>
            <p:cNvSpPr/>
            <p:nvPr/>
          </p:nvSpPr>
          <p:spPr>
            <a:xfrm>
              <a:off x="9345167" y="2433828"/>
              <a:ext cx="2560320" cy="1828800"/>
            </a:xfrm>
            <a:custGeom>
              <a:avLst/>
              <a:gdLst/>
              <a:ahLst/>
              <a:cxnLst/>
              <a:rect l="l" t="t" r="r" b="b"/>
              <a:pathLst>
                <a:path w="2560320" h="1828800">
                  <a:moveTo>
                    <a:pt x="2255520" y="0"/>
                  </a:moveTo>
                  <a:lnTo>
                    <a:pt x="304800" y="0"/>
                  </a:lnTo>
                  <a:lnTo>
                    <a:pt x="255374" y="3990"/>
                  </a:lnTo>
                  <a:lnTo>
                    <a:pt x="208483" y="15544"/>
                  </a:lnTo>
                  <a:lnTo>
                    <a:pt x="164753" y="34032"/>
                  </a:lnTo>
                  <a:lnTo>
                    <a:pt x="124815" y="58826"/>
                  </a:lnTo>
                  <a:lnTo>
                    <a:pt x="89296" y="89296"/>
                  </a:lnTo>
                  <a:lnTo>
                    <a:pt x="58826" y="124815"/>
                  </a:lnTo>
                  <a:lnTo>
                    <a:pt x="34032" y="164753"/>
                  </a:lnTo>
                  <a:lnTo>
                    <a:pt x="15544" y="208483"/>
                  </a:lnTo>
                  <a:lnTo>
                    <a:pt x="3990" y="255374"/>
                  </a:lnTo>
                  <a:lnTo>
                    <a:pt x="0" y="304800"/>
                  </a:lnTo>
                  <a:lnTo>
                    <a:pt x="0" y="1524000"/>
                  </a:lnTo>
                  <a:lnTo>
                    <a:pt x="3990" y="1573425"/>
                  </a:lnTo>
                  <a:lnTo>
                    <a:pt x="15544" y="1620316"/>
                  </a:lnTo>
                  <a:lnTo>
                    <a:pt x="34032" y="1664046"/>
                  </a:lnTo>
                  <a:lnTo>
                    <a:pt x="58826" y="1703984"/>
                  </a:lnTo>
                  <a:lnTo>
                    <a:pt x="89296" y="1739503"/>
                  </a:lnTo>
                  <a:lnTo>
                    <a:pt x="124815" y="1769973"/>
                  </a:lnTo>
                  <a:lnTo>
                    <a:pt x="164753" y="1794767"/>
                  </a:lnTo>
                  <a:lnTo>
                    <a:pt x="208483" y="1813255"/>
                  </a:lnTo>
                  <a:lnTo>
                    <a:pt x="255374" y="1824809"/>
                  </a:lnTo>
                  <a:lnTo>
                    <a:pt x="304800" y="1828800"/>
                  </a:lnTo>
                  <a:lnTo>
                    <a:pt x="2255520" y="1828800"/>
                  </a:lnTo>
                  <a:lnTo>
                    <a:pt x="2304945" y="1824809"/>
                  </a:lnTo>
                  <a:lnTo>
                    <a:pt x="2351836" y="1813255"/>
                  </a:lnTo>
                  <a:lnTo>
                    <a:pt x="2395566" y="1794767"/>
                  </a:lnTo>
                  <a:lnTo>
                    <a:pt x="2435504" y="1769973"/>
                  </a:lnTo>
                  <a:lnTo>
                    <a:pt x="2471023" y="1739503"/>
                  </a:lnTo>
                  <a:lnTo>
                    <a:pt x="2501493" y="1703984"/>
                  </a:lnTo>
                  <a:lnTo>
                    <a:pt x="2526287" y="1664046"/>
                  </a:lnTo>
                  <a:lnTo>
                    <a:pt x="2544775" y="1620316"/>
                  </a:lnTo>
                  <a:lnTo>
                    <a:pt x="2556329" y="1573425"/>
                  </a:lnTo>
                  <a:lnTo>
                    <a:pt x="2560320" y="1524000"/>
                  </a:lnTo>
                  <a:lnTo>
                    <a:pt x="2560320" y="304800"/>
                  </a:lnTo>
                  <a:lnTo>
                    <a:pt x="2556329" y="255374"/>
                  </a:lnTo>
                  <a:lnTo>
                    <a:pt x="2544775" y="208483"/>
                  </a:lnTo>
                  <a:lnTo>
                    <a:pt x="2526287" y="164753"/>
                  </a:lnTo>
                  <a:lnTo>
                    <a:pt x="2501493" y="124815"/>
                  </a:lnTo>
                  <a:lnTo>
                    <a:pt x="2471023" y="89296"/>
                  </a:lnTo>
                  <a:lnTo>
                    <a:pt x="2435504" y="58826"/>
                  </a:lnTo>
                  <a:lnTo>
                    <a:pt x="2395566" y="34032"/>
                  </a:lnTo>
                  <a:lnTo>
                    <a:pt x="2351836" y="15544"/>
                  </a:lnTo>
                  <a:lnTo>
                    <a:pt x="2304945" y="3990"/>
                  </a:lnTo>
                  <a:lnTo>
                    <a:pt x="2255520" y="0"/>
                  </a:lnTo>
                  <a:close/>
                </a:path>
              </a:pathLst>
            </a:custGeom>
            <a:solidFill>
              <a:srgbClr val="1A5F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9345167" y="2433828"/>
              <a:ext cx="2560320" cy="1828800"/>
            </a:xfrm>
            <a:custGeom>
              <a:avLst/>
              <a:gdLst/>
              <a:ahLst/>
              <a:cxnLst/>
              <a:rect l="l" t="t" r="r" b="b"/>
              <a:pathLst>
                <a:path w="2560320" h="1828800">
                  <a:moveTo>
                    <a:pt x="0" y="304800"/>
                  </a:moveTo>
                  <a:lnTo>
                    <a:pt x="3990" y="255374"/>
                  </a:lnTo>
                  <a:lnTo>
                    <a:pt x="15544" y="208483"/>
                  </a:lnTo>
                  <a:lnTo>
                    <a:pt x="34032" y="164753"/>
                  </a:lnTo>
                  <a:lnTo>
                    <a:pt x="58826" y="124815"/>
                  </a:lnTo>
                  <a:lnTo>
                    <a:pt x="89296" y="89296"/>
                  </a:lnTo>
                  <a:lnTo>
                    <a:pt x="124815" y="58826"/>
                  </a:lnTo>
                  <a:lnTo>
                    <a:pt x="164753" y="34032"/>
                  </a:lnTo>
                  <a:lnTo>
                    <a:pt x="208483" y="15544"/>
                  </a:lnTo>
                  <a:lnTo>
                    <a:pt x="255374" y="3990"/>
                  </a:lnTo>
                  <a:lnTo>
                    <a:pt x="304800" y="0"/>
                  </a:lnTo>
                  <a:lnTo>
                    <a:pt x="2255520" y="0"/>
                  </a:lnTo>
                  <a:lnTo>
                    <a:pt x="2304945" y="3990"/>
                  </a:lnTo>
                  <a:lnTo>
                    <a:pt x="2351836" y="15544"/>
                  </a:lnTo>
                  <a:lnTo>
                    <a:pt x="2395566" y="34032"/>
                  </a:lnTo>
                  <a:lnTo>
                    <a:pt x="2435504" y="58826"/>
                  </a:lnTo>
                  <a:lnTo>
                    <a:pt x="2471023" y="89296"/>
                  </a:lnTo>
                  <a:lnTo>
                    <a:pt x="2501493" y="124815"/>
                  </a:lnTo>
                  <a:lnTo>
                    <a:pt x="2526287" y="164753"/>
                  </a:lnTo>
                  <a:lnTo>
                    <a:pt x="2544775" y="208483"/>
                  </a:lnTo>
                  <a:lnTo>
                    <a:pt x="2556329" y="255374"/>
                  </a:lnTo>
                  <a:lnTo>
                    <a:pt x="2560320" y="304800"/>
                  </a:lnTo>
                  <a:lnTo>
                    <a:pt x="2560320" y="1524000"/>
                  </a:lnTo>
                  <a:lnTo>
                    <a:pt x="2556329" y="1573425"/>
                  </a:lnTo>
                  <a:lnTo>
                    <a:pt x="2544775" y="1620316"/>
                  </a:lnTo>
                  <a:lnTo>
                    <a:pt x="2526287" y="1664046"/>
                  </a:lnTo>
                  <a:lnTo>
                    <a:pt x="2501493" y="1703984"/>
                  </a:lnTo>
                  <a:lnTo>
                    <a:pt x="2471023" y="1739503"/>
                  </a:lnTo>
                  <a:lnTo>
                    <a:pt x="2435504" y="1769973"/>
                  </a:lnTo>
                  <a:lnTo>
                    <a:pt x="2395566" y="1794767"/>
                  </a:lnTo>
                  <a:lnTo>
                    <a:pt x="2351836" y="1813255"/>
                  </a:lnTo>
                  <a:lnTo>
                    <a:pt x="2304945" y="1824809"/>
                  </a:lnTo>
                  <a:lnTo>
                    <a:pt x="2255520" y="1828800"/>
                  </a:lnTo>
                  <a:lnTo>
                    <a:pt x="304800" y="1828800"/>
                  </a:lnTo>
                  <a:lnTo>
                    <a:pt x="255374" y="1824809"/>
                  </a:lnTo>
                  <a:lnTo>
                    <a:pt x="208483" y="1813255"/>
                  </a:lnTo>
                  <a:lnTo>
                    <a:pt x="164753" y="1794767"/>
                  </a:lnTo>
                  <a:lnTo>
                    <a:pt x="124815" y="1769973"/>
                  </a:lnTo>
                  <a:lnTo>
                    <a:pt x="89296" y="1739503"/>
                  </a:lnTo>
                  <a:lnTo>
                    <a:pt x="58826" y="1703984"/>
                  </a:lnTo>
                  <a:lnTo>
                    <a:pt x="34032" y="1664046"/>
                  </a:lnTo>
                  <a:lnTo>
                    <a:pt x="15544" y="1620316"/>
                  </a:lnTo>
                  <a:lnTo>
                    <a:pt x="3990" y="1573425"/>
                  </a:lnTo>
                  <a:lnTo>
                    <a:pt x="0" y="1524000"/>
                  </a:lnTo>
                  <a:lnTo>
                    <a:pt x="0" y="30480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9541891" y="2597911"/>
            <a:ext cx="2168525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Segoe UI"/>
                <a:cs typeface="Segoe UI"/>
              </a:rPr>
              <a:t>Share</a:t>
            </a:r>
            <a:r>
              <a:rPr dirty="0" sz="24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FFFFFF"/>
                </a:solidFill>
                <a:latin typeface="Segoe UI"/>
                <a:cs typeface="Segoe UI"/>
              </a:rPr>
              <a:t>“How”</a:t>
            </a:r>
            <a:r>
              <a:rPr dirty="0" sz="24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Segoe UI"/>
                <a:cs typeface="Segoe UI"/>
              </a:rPr>
              <a:t>we </a:t>
            </a:r>
            <a:r>
              <a:rPr dirty="0" sz="2400">
                <a:solidFill>
                  <a:srgbClr val="FFFFFF"/>
                </a:solidFill>
                <a:latin typeface="Segoe UI"/>
                <a:cs typeface="Segoe UI"/>
              </a:rPr>
              <a:t>are</a:t>
            </a:r>
            <a:r>
              <a:rPr dirty="0" sz="24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Segoe UI"/>
                <a:cs typeface="Segoe UI"/>
              </a:rPr>
              <a:t>getting </a:t>
            </a:r>
            <a:r>
              <a:rPr dirty="0" sz="2400">
                <a:solidFill>
                  <a:srgbClr val="FFFFFF"/>
                </a:solidFill>
                <a:latin typeface="Segoe UI"/>
                <a:cs typeface="Segoe UI"/>
              </a:rPr>
              <a:t>there</a:t>
            </a:r>
            <a:r>
              <a:rPr dirty="0" sz="24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FFFFFF"/>
                </a:solidFill>
                <a:latin typeface="Segoe UI"/>
                <a:cs typeface="Segoe UI"/>
              </a:rPr>
              <a:t>to</a:t>
            </a:r>
            <a:r>
              <a:rPr dirty="0" sz="24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Segoe UI"/>
                <a:cs typeface="Segoe UI"/>
              </a:rPr>
              <a:t>foster collaboration</a:t>
            </a:r>
            <a:endParaRPr sz="2400">
              <a:latin typeface="Segoe UI"/>
              <a:cs typeface="Segoe U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3369564" y="2427732"/>
            <a:ext cx="2573020" cy="1841500"/>
            <a:chOff x="3369564" y="2427732"/>
            <a:chExt cx="2573020" cy="1841500"/>
          </a:xfrm>
        </p:grpSpPr>
        <p:sp>
          <p:nvSpPr>
            <p:cNvPr id="7" name="object 7" descr=""/>
            <p:cNvSpPr/>
            <p:nvPr/>
          </p:nvSpPr>
          <p:spPr>
            <a:xfrm>
              <a:off x="3375660" y="2433828"/>
              <a:ext cx="2560320" cy="1828800"/>
            </a:xfrm>
            <a:custGeom>
              <a:avLst/>
              <a:gdLst/>
              <a:ahLst/>
              <a:cxnLst/>
              <a:rect l="l" t="t" r="r" b="b"/>
              <a:pathLst>
                <a:path w="2560320" h="1828800">
                  <a:moveTo>
                    <a:pt x="2255519" y="0"/>
                  </a:moveTo>
                  <a:lnTo>
                    <a:pt x="304800" y="0"/>
                  </a:lnTo>
                  <a:lnTo>
                    <a:pt x="255374" y="3990"/>
                  </a:lnTo>
                  <a:lnTo>
                    <a:pt x="208483" y="15544"/>
                  </a:lnTo>
                  <a:lnTo>
                    <a:pt x="164753" y="34032"/>
                  </a:lnTo>
                  <a:lnTo>
                    <a:pt x="124815" y="58826"/>
                  </a:lnTo>
                  <a:lnTo>
                    <a:pt x="89296" y="89296"/>
                  </a:lnTo>
                  <a:lnTo>
                    <a:pt x="58826" y="124815"/>
                  </a:lnTo>
                  <a:lnTo>
                    <a:pt x="34032" y="164753"/>
                  </a:lnTo>
                  <a:lnTo>
                    <a:pt x="15544" y="208483"/>
                  </a:lnTo>
                  <a:lnTo>
                    <a:pt x="3990" y="255374"/>
                  </a:lnTo>
                  <a:lnTo>
                    <a:pt x="0" y="304800"/>
                  </a:lnTo>
                  <a:lnTo>
                    <a:pt x="0" y="1524000"/>
                  </a:lnTo>
                  <a:lnTo>
                    <a:pt x="3990" y="1573425"/>
                  </a:lnTo>
                  <a:lnTo>
                    <a:pt x="15544" y="1620316"/>
                  </a:lnTo>
                  <a:lnTo>
                    <a:pt x="34032" y="1664046"/>
                  </a:lnTo>
                  <a:lnTo>
                    <a:pt x="58826" y="1703984"/>
                  </a:lnTo>
                  <a:lnTo>
                    <a:pt x="89296" y="1739503"/>
                  </a:lnTo>
                  <a:lnTo>
                    <a:pt x="124815" y="1769973"/>
                  </a:lnTo>
                  <a:lnTo>
                    <a:pt x="164753" y="1794767"/>
                  </a:lnTo>
                  <a:lnTo>
                    <a:pt x="208483" y="1813255"/>
                  </a:lnTo>
                  <a:lnTo>
                    <a:pt x="255374" y="1824809"/>
                  </a:lnTo>
                  <a:lnTo>
                    <a:pt x="304800" y="1828800"/>
                  </a:lnTo>
                  <a:lnTo>
                    <a:pt x="2255519" y="1828800"/>
                  </a:lnTo>
                  <a:lnTo>
                    <a:pt x="2304945" y="1824809"/>
                  </a:lnTo>
                  <a:lnTo>
                    <a:pt x="2351836" y="1813255"/>
                  </a:lnTo>
                  <a:lnTo>
                    <a:pt x="2395566" y="1794767"/>
                  </a:lnTo>
                  <a:lnTo>
                    <a:pt x="2435504" y="1769973"/>
                  </a:lnTo>
                  <a:lnTo>
                    <a:pt x="2471023" y="1739503"/>
                  </a:lnTo>
                  <a:lnTo>
                    <a:pt x="2501493" y="1703984"/>
                  </a:lnTo>
                  <a:lnTo>
                    <a:pt x="2526287" y="1664046"/>
                  </a:lnTo>
                  <a:lnTo>
                    <a:pt x="2544775" y="1620316"/>
                  </a:lnTo>
                  <a:lnTo>
                    <a:pt x="2556329" y="1573425"/>
                  </a:lnTo>
                  <a:lnTo>
                    <a:pt x="2560319" y="1524000"/>
                  </a:lnTo>
                  <a:lnTo>
                    <a:pt x="2560319" y="304800"/>
                  </a:lnTo>
                  <a:lnTo>
                    <a:pt x="2556329" y="255374"/>
                  </a:lnTo>
                  <a:lnTo>
                    <a:pt x="2544775" y="208483"/>
                  </a:lnTo>
                  <a:lnTo>
                    <a:pt x="2526287" y="164753"/>
                  </a:lnTo>
                  <a:lnTo>
                    <a:pt x="2501493" y="124815"/>
                  </a:lnTo>
                  <a:lnTo>
                    <a:pt x="2471023" y="89296"/>
                  </a:lnTo>
                  <a:lnTo>
                    <a:pt x="2435504" y="58826"/>
                  </a:lnTo>
                  <a:lnTo>
                    <a:pt x="2395566" y="34032"/>
                  </a:lnTo>
                  <a:lnTo>
                    <a:pt x="2351836" y="15544"/>
                  </a:lnTo>
                  <a:lnTo>
                    <a:pt x="2304945" y="3990"/>
                  </a:lnTo>
                  <a:lnTo>
                    <a:pt x="2255519" y="0"/>
                  </a:lnTo>
                  <a:close/>
                </a:path>
              </a:pathLst>
            </a:custGeom>
            <a:solidFill>
              <a:srgbClr val="1A5F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375660" y="2433828"/>
              <a:ext cx="2560320" cy="1828800"/>
            </a:xfrm>
            <a:custGeom>
              <a:avLst/>
              <a:gdLst/>
              <a:ahLst/>
              <a:cxnLst/>
              <a:rect l="l" t="t" r="r" b="b"/>
              <a:pathLst>
                <a:path w="2560320" h="1828800">
                  <a:moveTo>
                    <a:pt x="0" y="304800"/>
                  </a:moveTo>
                  <a:lnTo>
                    <a:pt x="3990" y="255374"/>
                  </a:lnTo>
                  <a:lnTo>
                    <a:pt x="15544" y="208483"/>
                  </a:lnTo>
                  <a:lnTo>
                    <a:pt x="34032" y="164753"/>
                  </a:lnTo>
                  <a:lnTo>
                    <a:pt x="58826" y="124815"/>
                  </a:lnTo>
                  <a:lnTo>
                    <a:pt x="89296" y="89296"/>
                  </a:lnTo>
                  <a:lnTo>
                    <a:pt x="124815" y="58826"/>
                  </a:lnTo>
                  <a:lnTo>
                    <a:pt x="164753" y="34032"/>
                  </a:lnTo>
                  <a:lnTo>
                    <a:pt x="208483" y="15544"/>
                  </a:lnTo>
                  <a:lnTo>
                    <a:pt x="255374" y="3990"/>
                  </a:lnTo>
                  <a:lnTo>
                    <a:pt x="304800" y="0"/>
                  </a:lnTo>
                  <a:lnTo>
                    <a:pt x="2255519" y="0"/>
                  </a:lnTo>
                  <a:lnTo>
                    <a:pt x="2304945" y="3990"/>
                  </a:lnTo>
                  <a:lnTo>
                    <a:pt x="2351836" y="15544"/>
                  </a:lnTo>
                  <a:lnTo>
                    <a:pt x="2395566" y="34032"/>
                  </a:lnTo>
                  <a:lnTo>
                    <a:pt x="2435504" y="58826"/>
                  </a:lnTo>
                  <a:lnTo>
                    <a:pt x="2471023" y="89296"/>
                  </a:lnTo>
                  <a:lnTo>
                    <a:pt x="2501493" y="124815"/>
                  </a:lnTo>
                  <a:lnTo>
                    <a:pt x="2526287" y="164753"/>
                  </a:lnTo>
                  <a:lnTo>
                    <a:pt x="2544775" y="208483"/>
                  </a:lnTo>
                  <a:lnTo>
                    <a:pt x="2556329" y="255374"/>
                  </a:lnTo>
                  <a:lnTo>
                    <a:pt x="2560319" y="304800"/>
                  </a:lnTo>
                  <a:lnTo>
                    <a:pt x="2560319" y="1524000"/>
                  </a:lnTo>
                  <a:lnTo>
                    <a:pt x="2556329" y="1573425"/>
                  </a:lnTo>
                  <a:lnTo>
                    <a:pt x="2544775" y="1620316"/>
                  </a:lnTo>
                  <a:lnTo>
                    <a:pt x="2526287" y="1664046"/>
                  </a:lnTo>
                  <a:lnTo>
                    <a:pt x="2501493" y="1703984"/>
                  </a:lnTo>
                  <a:lnTo>
                    <a:pt x="2471023" y="1739503"/>
                  </a:lnTo>
                  <a:lnTo>
                    <a:pt x="2435504" y="1769973"/>
                  </a:lnTo>
                  <a:lnTo>
                    <a:pt x="2395566" y="1794767"/>
                  </a:lnTo>
                  <a:lnTo>
                    <a:pt x="2351836" y="1813255"/>
                  </a:lnTo>
                  <a:lnTo>
                    <a:pt x="2304945" y="1824809"/>
                  </a:lnTo>
                  <a:lnTo>
                    <a:pt x="2255519" y="1828800"/>
                  </a:lnTo>
                  <a:lnTo>
                    <a:pt x="304800" y="1828800"/>
                  </a:lnTo>
                  <a:lnTo>
                    <a:pt x="255374" y="1824809"/>
                  </a:lnTo>
                  <a:lnTo>
                    <a:pt x="208483" y="1813255"/>
                  </a:lnTo>
                  <a:lnTo>
                    <a:pt x="164753" y="1794767"/>
                  </a:lnTo>
                  <a:lnTo>
                    <a:pt x="124815" y="1769973"/>
                  </a:lnTo>
                  <a:lnTo>
                    <a:pt x="89296" y="1739503"/>
                  </a:lnTo>
                  <a:lnTo>
                    <a:pt x="58826" y="1703984"/>
                  </a:lnTo>
                  <a:lnTo>
                    <a:pt x="34032" y="1664046"/>
                  </a:lnTo>
                  <a:lnTo>
                    <a:pt x="15544" y="1620316"/>
                  </a:lnTo>
                  <a:lnTo>
                    <a:pt x="3990" y="1573425"/>
                  </a:lnTo>
                  <a:lnTo>
                    <a:pt x="0" y="1524000"/>
                  </a:lnTo>
                  <a:lnTo>
                    <a:pt x="0" y="30480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3584828" y="2780791"/>
            <a:ext cx="214122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0">
                <a:solidFill>
                  <a:srgbClr val="FFFFFF"/>
                </a:solidFill>
                <a:latin typeface="Segoe UI"/>
                <a:cs typeface="Segoe UI"/>
              </a:rPr>
              <a:t>Take</a:t>
            </a:r>
            <a:r>
              <a:rPr dirty="0" sz="2400" spc="-10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Segoe UI"/>
                <a:cs typeface="Segoe UI"/>
              </a:rPr>
              <a:t>systemic </a:t>
            </a:r>
            <a:r>
              <a:rPr dirty="0" sz="2400">
                <a:solidFill>
                  <a:srgbClr val="FFFFFF"/>
                </a:solidFill>
                <a:latin typeface="Segoe UI"/>
                <a:cs typeface="Segoe UI"/>
              </a:rPr>
              <a:t>action,</a:t>
            </a:r>
            <a:r>
              <a:rPr dirty="0" sz="2400" spc="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Segoe UI"/>
                <a:cs typeface="Segoe UI"/>
              </a:rPr>
              <a:t>with </a:t>
            </a:r>
            <a:r>
              <a:rPr dirty="0" sz="2400">
                <a:solidFill>
                  <a:srgbClr val="FFFFFF"/>
                </a:solidFill>
                <a:latin typeface="Segoe UI"/>
                <a:cs typeface="Segoe UI"/>
              </a:rPr>
              <a:t>budget </a:t>
            </a:r>
            <a:r>
              <a:rPr dirty="0" sz="2400" spc="-10">
                <a:solidFill>
                  <a:srgbClr val="FFFFFF"/>
                </a:solidFill>
                <a:latin typeface="Segoe UI"/>
                <a:cs typeface="Segoe UI"/>
              </a:rPr>
              <a:t>support</a:t>
            </a:r>
            <a:endParaRPr sz="2400">
              <a:latin typeface="Segoe UI"/>
              <a:cs typeface="Segoe U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6408420" y="2427732"/>
            <a:ext cx="2573020" cy="1841500"/>
            <a:chOff x="6408420" y="2427732"/>
            <a:chExt cx="2573020" cy="1841500"/>
          </a:xfrm>
        </p:grpSpPr>
        <p:sp>
          <p:nvSpPr>
            <p:cNvPr id="11" name="object 11" descr=""/>
            <p:cNvSpPr/>
            <p:nvPr/>
          </p:nvSpPr>
          <p:spPr>
            <a:xfrm>
              <a:off x="6414516" y="2433828"/>
              <a:ext cx="2560320" cy="1828800"/>
            </a:xfrm>
            <a:custGeom>
              <a:avLst/>
              <a:gdLst/>
              <a:ahLst/>
              <a:cxnLst/>
              <a:rect l="l" t="t" r="r" b="b"/>
              <a:pathLst>
                <a:path w="2560320" h="1828800">
                  <a:moveTo>
                    <a:pt x="2255519" y="0"/>
                  </a:moveTo>
                  <a:lnTo>
                    <a:pt x="304800" y="0"/>
                  </a:lnTo>
                  <a:lnTo>
                    <a:pt x="255374" y="3990"/>
                  </a:lnTo>
                  <a:lnTo>
                    <a:pt x="208483" y="15544"/>
                  </a:lnTo>
                  <a:lnTo>
                    <a:pt x="164753" y="34032"/>
                  </a:lnTo>
                  <a:lnTo>
                    <a:pt x="124815" y="58826"/>
                  </a:lnTo>
                  <a:lnTo>
                    <a:pt x="89296" y="89296"/>
                  </a:lnTo>
                  <a:lnTo>
                    <a:pt x="58826" y="124815"/>
                  </a:lnTo>
                  <a:lnTo>
                    <a:pt x="34032" y="164753"/>
                  </a:lnTo>
                  <a:lnTo>
                    <a:pt x="15544" y="208483"/>
                  </a:lnTo>
                  <a:lnTo>
                    <a:pt x="3990" y="255374"/>
                  </a:lnTo>
                  <a:lnTo>
                    <a:pt x="0" y="304800"/>
                  </a:lnTo>
                  <a:lnTo>
                    <a:pt x="0" y="1524000"/>
                  </a:lnTo>
                  <a:lnTo>
                    <a:pt x="3990" y="1573425"/>
                  </a:lnTo>
                  <a:lnTo>
                    <a:pt x="15544" y="1620316"/>
                  </a:lnTo>
                  <a:lnTo>
                    <a:pt x="34032" y="1664046"/>
                  </a:lnTo>
                  <a:lnTo>
                    <a:pt x="58826" y="1703984"/>
                  </a:lnTo>
                  <a:lnTo>
                    <a:pt x="89296" y="1739503"/>
                  </a:lnTo>
                  <a:lnTo>
                    <a:pt x="124815" y="1769973"/>
                  </a:lnTo>
                  <a:lnTo>
                    <a:pt x="164753" y="1794767"/>
                  </a:lnTo>
                  <a:lnTo>
                    <a:pt x="208483" y="1813255"/>
                  </a:lnTo>
                  <a:lnTo>
                    <a:pt x="255374" y="1824809"/>
                  </a:lnTo>
                  <a:lnTo>
                    <a:pt x="304800" y="1828800"/>
                  </a:lnTo>
                  <a:lnTo>
                    <a:pt x="2255519" y="1828800"/>
                  </a:lnTo>
                  <a:lnTo>
                    <a:pt x="2304945" y="1824809"/>
                  </a:lnTo>
                  <a:lnTo>
                    <a:pt x="2351836" y="1813255"/>
                  </a:lnTo>
                  <a:lnTo>
                    <a:pt x="2395566" y="1794767"/>
                  </a:lnTo>
                  <a:lnTo>
                    <a:pt x="2435504" y="1769973"/>
                  </a:lnTo>
                  <a:lnTo>
                    <a:pt x="2471023" y="1739503"/>
                  </a:lnTo>
                  <a:lnTo>
                    <a:pt x="2501493" y="1703984"/>
                  </a:lnTo>
                  <a:lnTo>
                    <a:pt x="2526287" y="1664046"/>
                  </a:lnTo>
                  <a:lnTo>
                    <a:pt x="2544775" y="1620316"/>
                  </a:lnTo>
                  <a:lnTo>
                    <a:pt x="2556329" y="1573425"/>
                  </a:lnTo>
                  <a:lnTo>
                    <a:pt x="2560319" y="1524000"/>
                  </a:lnTo>
                  <a:lnTo>
                    <a:pt x="2560319" y="304800"/>
                  </a:lnTo>
                  <a:lnTo>
                    <a:pt x="2556329" y="255374"/>
                  </a:lnTo>
                  <a:lnTo>
                    <a:pt x="2544775" y="208483"/>
                  </a:lnTo>
                  <a:lnTo>
                    <a:pt x="2526287" y="164753"/>
                  </a:lnTo>
                  <a:lnTo>
                    <a:pt x="2501493" y="124815"/>
                  </a:lnTo>
                  <a:lnTo>
                    <a:pt x="2471023" y="89296"/>
                  </a:lnTo>
                  <a:lnTo>
                    <a:pt x="2435504" y="58826"/>
                  </a:lnTo>
                  <a:lnTo>
                    <a:pt x="2395566" y="34032"/>
                  </a:lnTo>
                  <a:lnTo>
                    <a:pt x="2351836" y="15544"/>
                  </a:lnTo>
                  <a:lnTo>
                    <a:pt x="2304945" y="3990"/>
                  </a:lnTo>
                  <a:lnTo>
                    <a:pt x="2255519" y="0"/>
                  </a:lnTo>
                  <a:close/>
                </a:path>
              </a:pathLst>
            </a:custGeom>
            <a:solidFill>
              <a:srgbClr val="1A5F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414516" y="2433828"/>
              <a:ext cx="2560320" cy="1828800"/>
            </a:xfrm>
            <a:custGeom>
              <a:avLst/>
              <a:gdLst/>
              <a:ahLst/>
              <a:cxnLst/>
              <a:rect l="l" t="t" r="r" b="b"/>
              <a:pathLst>
                <a:path w="2560320" h="1828800">
                  <a:moveTo>
                    <a:pt x="0" y="304800"/>
                  </a:moveTo>
                  <a:lnTo>
                    <a:pt x="3990" y="255374"/>
                  </a:lnTo>
                  <a:lnTo>
                    <a:pt x="15544" y="208483"/>
                  </a:lnTo>
                  <a:lnTo>
                    <a:pt x="34032" y="164753"/>
                  </a:lnTo>
                  <a:lnTo>
                    <a:pt x="58826" y="124815"/>
                  </a:lnTo>
                  <a:lnTo>
                    <a:pt x="89296" y="89296"/>
                  </a:lnTo>
                  <a:lnTo>
                    <a:pt x="124815" y="58826"/>
                  </a:lnTo>
                  <a:lnTo>
                    <a:pt x="164753" y="34032"/>
                  </a:lnTo>
                  <a:lnTo>
                    <a:pt x="208483" y="15544"/>
                  </a:lnTo>
                  <a:lnTo>
                    <a:pt x="255374" y="3990"/>
                  </a:lnTo>
                  <a:lnTo>
                    <a:pt x="304800" y="0"/>
                  </a:lnTo>
                  <a:lnTo>
                    <a:pt x="2255519" y="0"/>
                  </a:lnTo>
                  <a:lnTo>
                    <a:pt x="2304945" y="3990"/>
                  </a:lnTo>
                  <a:lnTo>
                    <a:pt x="2351836" y="15544"/>
                  </a:lnTo>
                  <a:lnTo>
                    <a:pt x="2395566" y="34032"/>
                  </a:lnTo>
                  <a:lnTo>
                    <a:pt x="2435504" y="58826"/>
                  </a:lnTo>
                  <a:lnTo>
                    <a:pt x="2471023" y="89296"/>
                  </a:lnTo>
                  <a:lnTo>
                    <a:pt x="2501493" y="124815"/>
                  </a:lnTo>
                  <a:lnTo>
                    <a:pt x="2526287" y="164753"/>
                  </a:lnTo>
                  <a:lnTo>
                    <a:pt x="2544775" y="208483"/>
                  </a:lnTo>
                  <a:lnTo>
                    <a:pt x="2556329" y="255374"/>
                  </a:lnTo>
                  <a:lnTo>
                    <a:pt x="2560319" y="304800"/>
                  </a:lnTo>
                  <a:lnTo>
                    <a:pt x="2560319" y="1524000"/>
                  </a:lnTo>
                  <a:lnTo>
                    <a:pt x="2556329" y="1573425"/>
                  </a:lnTo>
                  <a:lnTo>
                    <a:pt x="2544775" y="1620316"/>
                  </a:lnTo>
                  <a:lnTo>
                    <a:pt x="2526287" y="1664046"/>
                  </a:lnTo>
                  <a:lnTo>
                    <a:pt x="2501493" y="1703984"/>
                  </a:lnTo>
                  <a:lnTo>
                    <a:pt x="2471023" y="1739503"/>
                  </a:lnTo>
                  <a:lnTo>
                    <a:pt x="2435504" y="1769973"/>
                  </a:lnTo>
                  <a:lnTo>
                    <a:pt x="2395566" y="1794767"/>
                  </a:lnTo>
                  <a:lnTo>
                    <a:pt x="2351836" y="1813255"/>
                  </a:lnTo>
                  <a:lnTo>
                    <a:pt x="2304945" y="1824809"/>
                  </a:lnTo>
                  <a:lnTo>
                    <a:pt x="2255519" y="1828800"/>
                  </a:lnTo>
                  <a:lnTo>
                    <a:pt x="304800" y="1828800"/>
                  </a:lnTo>
                  <a:lnTo>
                    <a:pt x="255374" y="1824809"/>
                  </a:lnTo>
                  <a:lnTo>
                    <a:pt x="208483" y="1813255"/>
                  </a:lnTo>
                  <a:lnTo>
                    <a:pt x="164753" y="1794767"/>
                  </a:lnTo>
                  <a:lnTo>
                    <a:pt x="124815" y="1769973"/>
                  </a:lnTo>
                  <a:lnTo>
                    <a:pt x="89296" y="1739503"/>
                  </a:lnTo>
                  <a:lnTo>
                    <a:pt x="58826" y="1703984"/>
                  </a:lnTo>
                  <a:lnTo>
                    <a:pt x="34032" y="1664046"/>
                  </a:lnTo>
                  <a:lnTo>
                    <a:pt x="15544" y="1620316"/>
                  </a:lnTo>
                  <a:lnTo>
                    <a:pt x="3990" y="1573425"/>
                  </a:lnTo>
                  <a:lnTo>
                    <a:pt x="0" y="1524000"/>
                  </a:lnTo>
                  <a:lnTo>
                    <a:pt x="0" y="30480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6624955" y="2780791"/>
            <a:ext cx="214058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Segoe UI"/>
                <a:cs typeface="Segoe UI"/>
              </a:rPr>
              <a:t>Achieve</a:t>
            </a:r>
            <a:r>
              <a:rPr dirty="0" sz="2400" spc="-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Segoe UI"/>
                <a:cs typeface="Segoe UI"/>
              </a:rPr>
              <a:t>desired </a:t>
            </a:r>
            <a:r>
              <a:rPr dirty="0" sz="2400">
                <a:solidFill>
                  <a:srgbClr val="FFFFFF"/>
                </a:solidFill>
                <a:latin typeface="Segoe UI"/>
                <a:cs typeface="Segoe UI"/>
              </a:rPr>
              <a:t>future</a:t>
            </a:r>
            <a:r>
              <a:rPr dirty="0" sz="24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FFFFFF"/>
                </a:solidFill>
                <a:latin typeface="Segoe UI"/>
                <a:cs typeface="Segoe UI"/>
              </a:rPr>
              <a:t>state</a:t>
            </a:r>
            <a:r>
              <a:rPr dirty="0" sz="24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Segoe UI"/>
                <a:cs typeface="Segoe UI"/>
              </a:rPr>
              <a:t>of </a:t>
            </a:r>
            <a:r>
              <a:rPr dirty="0" sz="2400" spc="-10">
                <a:solidFill>
                  <a:srgbClr val="FFFFFF"/>
                </a:solidFill>
                <a:latin typeface="Segoe UI"/>
                <a:cs typeface="Segoe UI"/>
              </a:rPr>
              <a:t>organization</a:t>
            </a:r>
            <a:endParaRPr sz="2400">
              <a:latin typeface="Segoe UI"/>
              <a:cs typeface="Segoe UI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-6095" y="5718047"/>
            <a:ext cx="12204700" cy="1146175"/>
            <a:chOff x="-6095" y="5718047"/>
            <a:chExt cx="12204700" cy="1146175"/>
          </a:xfrm>
        </p:grpSpPr>
        <p:sp>
          <p:nvSpPr>
            <p:cNvPr id="15" name="object 15" descr=""/>
            <p:cNvSpPr/>
            <p:nvPr/>
          </p:nvSpPr>
          <p:spPr>
            <a:xfrm>
              <a:off x="0" y="5724143"/>
              <a:ext cx="12192000" cy="1134110"/>
            </a:xfrm>
            <a:custGeom>
              <a:avLst/>
              <a:gdLst/>
              <a:ahLst/>
              <a:cxnLst/>
              <a:rect l="l" t="t" r="r" b="b"/>
              <a:pathLst>
                <a:path w="12192000" h="1134109">
                  <a:moveTo>
                    <a:pt x="12192000" y="0"/>
                  </a:moveTo>
                  <a:lnTo>
                    <a:pt x="0" y="0"/>
                  </a:lnTo>
                  <a:lnTo>
                    <a:pt x="0" y="1133856"/>
                  </a:lnTo>
                  <a:lnTo>
                    <a:pt x="12192000" y="113385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0" y="5724143"/>
              <a:ext cx="12192000" cy="1134110"/>
            </a:xfrm>
            <a:custGeom>
              <a:avLst/>
              <a:gdLst/>
              <a:ahLst/>
              <a:cxnLst/>
              <a:rect l="l" t="t" r="r" b="b"/>
              <a:pathLst>
                <a:path w="12192000" h="1134109">
                  <a:moveTo>
                    <a:pt x="0" y="1133856"/>
                  </a:moveTo>
                  <a:lnTo>
                    <a:pt x="12192000" y="1133856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133856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1246" rIns="0" bIns="0" rtlCol="0" vert="horz">
            <a:spAutoFit/>
          </a:bodyPr>
          <a:lstStyle/>
          <a:p>
            <a:pPr marL="4093845">
              <a:lnSpc>
                <a:spcPct val="100000"/>
              </a:lnSpc>
              <a:spcBef>
                <a:spcPts val="100"/>
              </a:spcBef>
            </a:pPr>
            <a:r>
              <a:rPr dirty="0" sz="5400" spc="55">
                <a:solidFill>
                  <a:srgbClr val="0D2C3D"/>
                </a:solidFill>
              </a:rPr>
              <a:t>Why</a:t>
            </a:r>
            <a:r>
              <a:rPr dirty="0" sz="5400">
                <a:solidFill>
                  <a:srgbClr val="0D2C3D"/>
                </a:solidFill>
              </a:rPr>
              <a:t> </a:t>
            </a:r>
            <a:r>
              <a:rPr dirty="0" sz="5400" spc="-10">
                <a:solidFill>
                  <a:srgbClr val="0D2C3D"/>
                </a:solidFill>
              </a:rPr>
              <a:t>Plan?</a:t>
            </a:r>
            <a:endParaRPr sz="5400"/>
          </a:p>
        </p:txBody>
      </p:sp>
      <p:grpSp>
        <p:nvGrpSpPr>
          <p:cNvPr id="18" name="object 18" descr=""/>
          <p:cNvGrpSpPr/>
          <p:nvPr/>
        </p:nvGrpSpPr>
        <p:grpSpPr>
          <a:xfrm>
            <a:off x="329184" y="2427732"/>
            <a:ext cx="2573020" cy="1841500"/>
            <a:chOff x="329184" y="2427732"/>
            <a:chExt cx="2573020" cy="1841500"/>
          </a:xfrm>
        </p:grpSpPr>
        <p:sp>
          <p:nvSpPr>
            <p:cNvPr id="19" name="object 19" descr=""/>
            <p:cNvSpPr/>
            <p:nvPr/>
          </p:nvSpPr>
          <p:spPr>
            <a:xfrm>
              <a:off x="335280" y="2433828"/>
              <a:ext cx="2560320" cy="1828800"/>
            </a:xfrm>
            <a:custGeom>
              <a:avLst/>
              <a:gdLst/>
              <a:ahLst/>
              <a:cxnLst/>
              <a:rect l="l" t="t" r="r" b="b"/>
              <a:pathLst>
                <a:path w="2560320" h="1828800">
                  <a:moveTo>
                    <a:pt x="2255520" y="0"/>
                  </a:moveTo>
                  <a:lnTo>
                    <a:pt x="304800" y="0"/>
                  </a:lnTo>
                  <a:lnTo>
                    <a:pt x="255359" y="3990"/>
                  </a:lnTo>
                  <a:lnTo>
                    <a:pt x="208458" y="15544"/>
                  </a:lnTo>
                  <a:lnTo>
                    <a:pt x="164725" y="34032"/>
                  </a:lnTo>
                  <a:lnTo>
                    <a:pt x="124788" y="58826"/>
                  </a:lnTo>
                  <a:lnTo>
                    <a:pt x="89273" y="89296"/>
                  </a:lnTo>
                  <a:lnTo>
                    <a:pt x="58808" y="124815"/>
                  </a:lnTo>
                  <a:lnTo>
                    <a:pt x="34020" y="164753"/>
                  </a:lnTo>
                  <a:lnTo>
                    <a:pt x="15538" y="208483"/>
                  </a:lnTo>
                  <a:lnTo>
                    <a:pt x="3989" y="255374"/>
                  </a:lnTo>
                  <a:lnTo>
                    <a:pt x="0" y="304800"/>
                  </a:lnTo>
                  <a:lnTo>
                    <a:pt x="0" y="1524000"/>
                  </a:lnTo>
                  <a:lnTo>
                    <a:pt x="3989" y="1573425"/>
                  </a:lnTo>
                  <a:lnTo>
                    <a:pt x="15538" y="1620316"/>
                  </a:lnTo>
                  <a:lnTo>
                    <a:pt x="34020" y="1664046"/>
                  </a:lnTo>
                  <a:lnTo>
                    <a:pt x="58808" y="1703984"/>
                  </a:lnTo>
                  <a:lnTo>
                    <a:pt x="89273" y="1739503"/>
                  </a:lnTo>
                  <a:lnTo>
                    <a:pt x="124788" y="1769973"/>
                  </a:lnTo>
                  <a:lnTo>
                    <a:pt x="164725" y="1794767"/>
                  </a:lnTo>
                  <a:lnTo>
                    <a:pt x="208458" y="1813255"/>
                  </a:lnTo>
                  <a:lnTo>
                    <a:pt x="255359" y="1824809"/>
                  </a:lnTo>
                  <a:lnTo>
                    <a:pt x="304800" y="1828800"/>
                  </a:lnTo>
                  <a:lnTo>
                    <a:pt x="2255520" y="1828800"/>
                  </a:lnTo>
                  <a:lnTo>
                    <a:pt x="2304945" y="1824809"/>
                  </a:lnTo>
                  <a:lnTo>
                    <a:pt x="2351836" y="1813255"/>
                  </a:lnTo>
                  <a:lnTo>
                    <a:pt x="2395566" y="1794767"/>
                  </a:lnTo>
                  <a:lnTo>
                    <a:pt x="2435504" y="1769973"/>
                  </a:lnTo>
                  <a:lnTo>
                    <a:pt x="2471023" y="1739503"/>
                  </a:lnTo>
                  <a:lnTo>
                    <a:pt x="2501493" y="1703984"/>
                  </a:lnTo>
                  <a:lnTo>
                    <a:pt x="2526287" y="1664046"/>
                  </a:lnTo>
                  <a:lnTo>
                    <a:pt x="2544775" y="1620316"/>
                  </a:lnTo>
                  <a:lnTo>
                    <a:pt x="2556329" y="1573425"/>
                  </a:lnTo>
                  <a:lnTo>
                    <a:pt x="2560320" y="1524000"/>
                  </a:lnTo>
                  <a:lnTo>
                    <a:pt x="2560320" y="304800"/>
                  </a:lnTo>
                  <a:lnTo>
                    <a:pt x="2556329" y="255374"/>
                  </a:lnTo>
                  <a:lnTo>
                    <a:pt x="2544775" y="208483"/>
                  </a:lnTo>
                  <a:lnTo>
                    <a:pt x="2526287" y="164753"/>
                  </a:lnTo>
                  <a:lnTo>
                    <a:pt x="2501493" y="124815"/>
                  </a:lnTo>
                  <a:lnTo>
                    <a:pt x="2471023" y="89296"/>
                  </a:lnTo>
                  <a:lnTo>
                    <a:pt x="2435504" y="58826"/>
                  </a:lnTo>
                  <a:lnTo>
                    <a:pt x="2395566" y="34032"/>
                  </a:lnTo>
                  <a:lnTo>
                    <a:pt x="2351836" y="15544"/>
                  </a:lnTo>
                  <a:lnTo>
                    <a:pt x="2304945" y="3990"/>
                  </a:lnTo>
                  <a:lnTo>
                    <a:pt x="2255520" y="0"/>
                  </a:lnTo>
                  <a:close/>
                </a:path>
              </a:pathLst>
            </a:custGeom>
            <a:solidFill>
              <a:srgbClr val="1A5F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335280" y="2433828"/>
              <a:ext cx="2560320" cy="1828800"/>
            </a:xfrm>
            <a:custGeom>
              <a:avLst/>
              <a:gdLst/>
              <a:ahLst/>
              <a:cxnLst/>
              <a:rect l="l" t="t" r="r" b="b"/>
              <a:pathLst>
                <a:path w="2560320" h="1828800">
                  <a:moveTo>
                    <a:pt x="0" y="304800"/>
                  </a:moveTo>
                  <a:lnTo>
                    <a:pt x="3989" y="255374"/>
                  </a:lnTo>
                  <a:lnTo>
                    <a:pt x="15538" y="208483"/>
                  </a:lnTo>
                  <a:lnTo>
                    <a:pt x="34020" y="164753"/>
                  </a:lnTo>
                  <a:lnTo>
                    <a:pt x="58808" y="124815"/>
                  </a:lnTo>
                  <a:lnTo>
                    <a:pt x="89273" y="89296"/>
                  </a:lnTo>
                  <a:lnTo>
                    <a:pt x="124788" y="58826"/>
                  </a:lnTo>
                  <a:lnTo>
                    <a:pt x="164725" y="34032"/>
                  </a:lnTo>
                  <a:lnTo>
                    <a:pt x="208458" y="15544"/>
                  </a:lnTo>
                  <a:lnTo>
                    <a:pt x="255359" y="3990"/>
                  </a:lnTo>
                  <a:lnTo>
                    <a:pt x="304800" y="0"/>
                  </a:lnTo>
                  <a:lnTo>
                    <a:pt x="2255520" y="0"/>
                  </a:lnTo>
                  <a:lnTo>
                    <a:pt x="2304945" y="3990"/>
                  </a:lnTo>
                  <a:lnTo>
                    <a:pt x="2351836" y="15544"/>
                  </a:lnTo>
                  <a:lnTo>
                    <a:pt x="2395566" y="34032"/>
                  </a:lnTo>
                  <a:lnTo>
                    <a:pt x="2435504" y="58826"/>
                  </a:lnTo>
                  <a:lnTo>
                    <a:pt x="2471023" y="89296"/>
                  </a:lnTo>
                  <a:lnTo>
                    <a:pt x="2501493" y="124815"/>
                  </a:lnTo>
                  <a:lnTo>
                    <a:pt x="2526287" y="164753"/>
                  </a:lnTo>
                  <a:lnTo>
                    <a:pt x="2544775" y="208483"/>
                  </a:lnTo>
                  <a:lnTo>
                    <a:pt x="2556329" y="255374"/>
                  </a:lnTo>
                  <a:lnTo>
                    <a:pt x="2560320" y="304800"/>
                  </a:lnTo>
                  <a:lnTo>
                    <a:pt x="2560320" y="1524000"/>
                  </a:lnTo>
                  <a:lnTo>
                    <a:pt x="2556329" y="1573425"/>
                  </a:lnTo>
                  <a:lnTo>
                    <a:pt x="2544775" y="1620316"/>
                  </a:lnTo>
                  <a:lnTo>
                    <a:pt x="2526287" y="1664046"/>
                  </a:lnTo>
                  <a:lnTo>
                    <a:pt x="2501493" y="1703984"/>
                  </a:lnTo>
                  <a:lnTo>
                    <a:pt x="2471023" y="1739503"/>
                  </a:lnTo>
                  <a:lnTo>
                    <a:pt x="2435504" y="1769973"/>
                  </a:lnTo>
                  <a:lnTo>
                    <a:pt x="2395566" y="1794767"/>
                  </a:lnTo>
                  <a:lnTo>
                    <a:pt x="2351836" y="1813255"/>
                  </a:lnTo>
                  <a:lnTo>
                    <a:pt x="2304945" y="1824809"/>
                  </a:lnTo>
                  <a:lnTo>
                    <a:pt x="2255520" y="1828800"/>
                  </a:lnTo>
                  <a:lnTo>
                    <a:pt x="304800" y="1828800"/>
                  </a:lnTo>
                  <a:lnTo>
                    <a:pt x="255359" y="1824809"/>
                  </a:lnTo>
                  <a:lnTo>
                    <a:pt x="208458" y="1813255"/>
                  </a:lnTo>
                  <a:lnTo>
                    <a:pt x="164725" y="1794767"/>
                  </a:lnTo>
                  <a:lnTo>
                    <a:pt x="124788" y="1769973"/>
                  </a:lnTo>
                  <a:lnTo>
                    <a:pt x="89273" y="1739503"/>
                  </a:lnTo>
                  <a:lnTo>
                    <a:pt x="58808" y="1703984"/>
                  </a:lnTo>
                  <a:lnTo>
                    <a:pt x="34020" y="1664046"/>
                  </a:lnTo>
                  <a:lnTo>
                    <a:pt x="15538" y="1620316"/>
                  </a:lnTo>
                  <a:lnTo>
                    <a:pt x="3989" y="1573425"/>
                  </a:lnTo>
                  <a:lnTo>
                    <a:pt x="0" y="1524000"/>
                  </a:lnTo>
                  <a:lnTo>
                    <a:pt x="0" y="30480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520700" y="2597911"/>
            <a:ext cx="2189480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Segoe UI"/>
                <a:cs typeface="Segoe UI"/>
              </a:rPr>
              <a:t>Realistic</a:t>
            </a:r>
            <a:r>
              <a:rPr dirty="0" sz="2400" spc="-5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Segoe UI"/>
                <a:cs typeface="Segoe UI"/>
              </a:rPr>
              <a:t>picture </a:t>
            </a:r>
            <a:r>
              <a:rPr dirty="0" sz="2400">
                <a:solidFill>
                  <a:srgbClr val="FFFFFF"/>
                </a:solidFill>
                <a:latin typeface="Segoe UI"/>
                <a:cs typeface="Segoe UI"/>
              </a:rPr>
              <a:t>of</a:t>
            </a:r>
            <a:r>
              <a:rPr dirty="0" sz="24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FFFFFF"/>
                </a:solidFill>
                <a:latin typeface="Segoe UI"/>
                <a:cs typeface="Segoe UI"/>
              </a:rPr>
              <a:t>current</a:t>
            </a:r>
            <a:r>
              <a:rPr dirty="0" sz="24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Segoe UI"/>
                <a:cs typeface="Segoe UI"/>
              </a:rPr>
              <a:t>state </a:t>
            </a:r>
            <a:r>
              <a:rPr dirty="0" sz="2400">
                <a:solidFill>
                  <a:srgbClr val="FFFFFF"/>
                </a:solidFill>
                <a:latin typeface="Segoe UI"/>
                <a:cs typeface="Segoe UI"/>
              </a:rPr>
              <a:t>of</a:t>
            </a:r>
            <a:r>
              <a:rPr dirty="0" sz="24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Segoe UI"/>
                <a:cs typeface="Segoe UI"/>
              </a:rPr>
              <a:t>organizations processes</a:t>
            </a:r>
            <a:endParaRPr sz="2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2750" y="252221"/>
            <a:ext cx="627126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solidFill>
                  <a:srgbClr val="0D2C3D"/>
                </a:solidFill>
              </a:rPr>
              <a:t>Employee</a:t>
            </a:r>
            <a:r>
              <a:rPr dirty="0" sz="5400" spc="-225">
                <a:solidFill>
                  <a:srgbClr val="0D2C3D"/>
                </a:solidFill>
              </a:rPr>
              <a:t> </a:t>
            </a:r>
            <a:r>
              <a:rPr dirty="0" sz="5400" spc="-10">
                <a:solidFill>
                  <a:srgbClr val="0D2C3D"/>
                </a:solidFill>
              </a:rPr>
              <a:t>Driven</a:t>
            </a:r>
            <a:endParaRPr sz="5400"/>
          </a:p>
        </p:txBody>
      </p:sp>
      <p:sp>
        <p:nvSpPr>
          <p:cNvPr id="3" name="object 3" descr=""/>
          <p:cNvSpPr txBox="1"/>
          <p:nvPr/>
        </p:nvSpPr>
        <p:spPr>
          <a:xfrm>
            <a:off x="678586" y="1610995"/>
            <a:ext cx="10845800" cy="4415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Local</a:t>
            </a:r>
            <a:r>
              <a:rPr dirty="0" sz="2400" spc="-1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Governments</a:t>
            </a:r>
            <a:r>
              <a:rPr dirty="0" sz="2400" spc="-2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face</a:t>
            </a:r>
            <a:r>
              <a:rPr dirty="0" sz="2400" spc="-1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an</a:t>
            </a:r>
            <a:r>
              <a:rPr dirty="0" sz="2400" spc="-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uphill</a:t>
            </a:r>
            <a:r>
              <a:rPr dirty="0" sz="2400" spc="2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challenge</a:t>
            </a:r>
            <a:r>
              <a:rPr dirty="0" sz="2400" spc="1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in</a:t>
            </a:r>
            <a:r>
              <a:rPr dirty="0" sz="2400" spc="-1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achieving</a:t>
            </a:r>
            <a:r>
              <a:rPr dirty="0" sz="2400" spc="1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Community</a:t>
            </a:r>
            <a:r>
              <a:rPr dirty="0" sz="2400" spc="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Goals</a:t>
            </a:r>
            <a:r>
              <a:rPr dirty="0" sz="2400" spc="2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 spc="-10">
                <a:solidFill>
                  <a:srgbClr val="1A5F6D"/>
                </a:solidFill>
                <a:latin typeface="Segoe UI"/>
                <a:cs typeface="Segoe UI"/>
              </a:rPr>
              <a:t>since:</a:t>
            </a:r>
            <a:endParaRPr sz="2400">
              <a:latin typeface="Segoe UI"/>
              <a:cs typeface="Segoe UI"/>
            </a:endParaRPr>
          </a:p>
          <a:p>
            <a:pPr marL="812165" indent="-342900">
              <a:lnSpc>
                <a:spcPct val="100000"/>
              </a:lnSpc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Elected</a:t>
            </a:r>
            <a:r>
              <a:rPr dirty="0" sz="2400" spc="-2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officials</a:t>
            </a:r>
            <a:r>
              <a:rPr dirty="0" sz="2400" spc="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&amp;</a:t>
            </a:r>
            <a:r>
              <a:rPr dirty="0" sz="2400" spc="-1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communities</a:t>
            </a:r>
            <a:r>
              <a:rPr dirty="0" sz="2400" spc="1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constantly question</a:t>
            </a:r>
            <a:r>
              <a:rPr dirty="0" sz="2400" spc="-2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 spc="-10">
                <a:solidFill>
                  <a:srgbClr val="1A5F6D"/>
                </a:solidFill>
                <a:latin typeface="Segoe UI"/>
                <a:cs typeface="Segoe UI"/>
              </a:rPr>
              <a:t>expertise</a:t>
            </a:r>
            <a:endParaRPr sz="2400">
              <a:latin typeface="Segoe UI"/>
              <a:cs typeface="Segoe UI"/>
            </a:endParaRPr>
          </a:p>
          <a:p>
            <a:pPr marL="812165" marR="944244" indent="-342900">
              <a:lnSpc>
                <a:spcPct val="100000"/>
              </a:lnSpc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National</a:t>
            </a:r>
            <a:r>
              <a:rPr dirty="0" sz="2400" spc="-1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narrative</a:t>
            </a:r>
            <a:r>
              <a:rPr dirty="0" sz="2400" spc="-3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&amp;</a:t>
            </a:r>
            <a:r>
              <a:rPr dirty="0" sz="2400" spc="-1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economy</a:t>
            </a:r>
            <a:r>
              <a:rPr dirty="0" sz="2400" spc="-1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make</a:t>
            </a:r>
            <a:r>
              <a:rPr dirty="0" sz="2400" spc="-3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recruiting/retaining</a:t>
            </a:r>
            <a:r>
              <a:rPr dirty="0" sz="2400" spc="1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 spc="-10">
                <a:solidFill>
                  <a:srgbClr val="1A5F6D"/>
                </a:solidFill>
                <a:latin typeface="Segoe UI"/>
                <a:cs typeface="Segoe UI"/>
              </a:rPr>
              <a:t>employees challenging</a:t>
            </a:r>
            <a:endParaRPr sz="2400">
              <a:latin typeface="Segoe UI"/>
              <a:cs typeface="Segoe UI"/>
            </a:endParaRPr>
          </a:p>
          <a:p>
            <a:pPr marL="812165" indent="-342900">
              <a:lnSpc>
                <a:spcPct val="100000"/>
              </a:lnSpc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Empowering</a:t>
            </a:r>
            <a:r>
              <a:rPr dirty="0" sz="2400" spc="-1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employees</a:t>
            </a:r>
            <a:r>
              <a:rPr dirty="0" sz="2400" spc="-3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to be</a:t>
            </a:r>
            <a:r>
              <a:rPr dirty="0" sz="2400" spc="-1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problem</a:t>
            </a:r>
            <a:r>
              <a:rPr dirty="0" sz="2400" spc="-1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solvers</a:t>
            </a:r>
            <a:r>
              <a:rPr dirty="0" sz="2400" spc="-1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and lead</a:t>
            </a:r>
            <a:r>
              <a:rPr dirty="0" sz="2400" spc="-1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at</a:t>
            </a:r>
            <a:r>
              <a:rPr dirty="0" sz="2400" spc="-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all</a:t>
            </a:r>
            <a:r>
              <a:rPr dirty="0" sz="2400" spc="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 spc="-10">
                <a:solidFill>
                  <a:srgbClr val="1A5F6D"/>
                </a:solidFill>
                <a:latin typeface="Segoe UI"/>
                <a:cs typeface="Segoe UI"/>
              </a:rPr>
              <a:t>levels</a:t>
            </a:r>
            <a:endParaRPr sz="2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1A5F6D"/>
              </a:buClr>
              <a:buFont typeface="Arial"/>
              <a:buChar char="•"/>
            </a:pPr>
            <a:endParaRPr sz="215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Employee</a:t>
            </a:r>
            <a:r>
              <a:rPr dirty="0" sz="2400" spc="-3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Driven</a:t>
            </a:r>
            <a:r>
              <a:rPr dirty="0" sz="2400" spc="-1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Strategic</a:t>
            </a:r>
            <a:r>
              <a:rPr dirty="0" sz="2400" spc="-3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Planning</a:t>
            </a:r>
            <a:r>
              <a:rPr dirty="0" sz="2400" spc="2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is</a:t>
            </a:r>
            <a:r>
              <a:rPr dirty="0" sz="2400" spc="-2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a</a:t>
            </a:r>
            <a:r>
              <a:rPr dirty="0" sz="2400" spc="-2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culture game</a:t>
            </a:r>
            <a:r>
              <a:rPr dirty="0" sz="2400" spc="-2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changer</a:t>
            </a:r>
            <a:r>
              <a:rPr dirty="0" sz="2400" spc="-1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for</a:t>
            </a:r>
            <a:r>
              <a:rPr dirty="0" sz="2400" spc="-1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 spc="-10">
                <a:solidFill>
                  <a:srgbClr val="1A5F6D"/>
                </a:solidFill>
                <a:latin typeface="Segoe UI"/>
                <a:cs typeface="Segoe UI"/>
              </a:rPr>
              <a:t>organizations:</a:t>
            </a:r>
            <a:endParaRPr sz="2400">
              <a:latin typeface="Segoe UI"/>
              <a:cs typeface="Segoe UI"/>
            </a:endParaRPr>
          </a:p>
          <a:p>
            <a:pPr marL="812165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Employees</a:t>
            </a:r>
            <a:r>
              <a:rPr dirty="0" sz="2400" spc="-1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got</a:t>
            </a:r>
            <a:r>
              <a:rPr dirty="0" sz="2400" spc="1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in</a:t>
            </a:r>
            <a:r>
              <a:rPr dirty="0" sz="2400" spc="2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public</a:t>
            </a:r>
            <a:r>
              <a:rPr dirty="0" sz="2400" spc="3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service</a:t>
            </a:r>
            <a:r>
              <a:rPr dirty="0" sz="2400" spc="1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for</a:t>
            </a:r>
            <a:r>
              <a:rPr dirty="0" sz="2400" spc="1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a</a:t>
            </a:r>
            <a:r>
              <a:rPr dirty="0" sz="2400" spc="3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 spc="-10">
                <a:solidFill>
                  <a:srgbClr val="1A5F6D"/>
                </a:solidFill>
                <a:latin typeface="Segoe UI"/>
                <a:cs typeface="Segoe UI"/>
              </a:rPr>
              <a:t>reason</a:t>
            </a:r>
            <a:endParaRPr sz="2400">
              <a:latin typeface="Segoe UI"/>
              <a:cs typeface="Segoe UI"/>
            </a:endParaRPr>
          </a:p>
          <a:p>
            <a:pPr marL="812165" indent="-342900">
              <a:lnSpc>
                <a:spcPct val="100000"/>
              </a:lnSpc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Experts</a:t>
            </a:r>
            <a:r>
              <a:rPr dirty="0" sz="2400" spc="-2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are</a:t>
            </a:r>
            <a:r>
              <a:rPr dirty="0" sz="2400" spc="1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“In</a:t>
            </a:r>
            <a:r>
              <a:rPr dirty="0" sz="2400" spc="3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 spc="-10">
                <a:solidFill>
                  <a:srgbClr val="1A5F6D"/>
                </a:solidFill>
                <a:latin typeface="Segoe UI"/>
                <a:cs typeface="Segoe UI"/>
              </a:rPr>
              <a:t>House”</a:t>
            </a:r>
            <a:endParaRPr sz="2400">
              <a:latin typeface="Segoe UI"/>
              <a:cs typeface="Segoe UI"/>
            </a:endParaRPr>
          </a:p>
          <a:p>
            <a:pPr marL="812165" indent="-342900">
              <a:lnSpc>
                <a:spcPct val="100000"/>
              </a:lnSpc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dirty="0" sz="2400" spc="-20">
                <a:solidFill>
                  <a:srgbClr val="1A5F6D"/>
                </a:solidFill>
                <a:latin typeface="Segoe UI"/>
                <a:cs typeface="Segoe UI"/>
              </a:rPr>
              <a:t>Trust</a:t>
            </a:r>
            <a:r>
              <a:rPr dirty="0" sz="2400" spc="-1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and</a:t>
            </a:r>
            <a:r>
              <a:rPr dirty="0" sz="2400" spc="1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engage</a:t>
            </a:r>
            <a:r>
              <a:rPr dirty="0" sz="2400" spc="-1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employees</a:t>
            </a:r>
            <a:r>
              <a:rPr dirty="0" sz="2400" spc="-3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with fun</a:t>
            </a:r>
            <a:r>
              <a:rPr dirty="0" sz="2400" spc="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and</a:t>
            </a:r>
            <a:r>
              <a:rPr dirty="0" sz="2400" spc="-1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most</a:t>
            </a:r>
            <a:r>
              <a:rPr dirty="0" sz="2400" spc="-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important</a:t>
            </a:r>
            <a:r>
              <a:rPr dirty="0" sz="2400" spc="1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 spc="-20">
                <a:solidFill>
                  <a:srgbClr val="1A5F6D"/>
                </a:solidFill>
                <a:latin typeface="Segoe UI"/>
                <a:cs typeface="Segoe UI"/>
              </a:rPr>
              <a:t>work</a:t>
            </a:r>
            <a:endParaRPr sz="2400">
              <a:latin typeface="Segoe UI"/>
              <a:cs typeface="Segoe UI"/>
            </a:endParaRPr>
          </a:p>
          <a:p>
            <a:pPr marL="812165" indent="-342900">
              <a:lnSpc>
                <a:spcPct val="100000"/>
              </a:lnSpc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When</a:t>
            </a:r>
            <a:r>
              <a:rPr dirty="0" sz="2400" spc="-3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employees</a:t>
            </a:r>
            <a:r>
              <a:rPr dirty="0" sz="2400" spc="-3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help</a:t>
            </a:r>
            <a:r>
              <a:rPr dirty="0" sz="2400" spc="-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with</a:t>
            </a:r>
            <a:r>
              <a:rPr dirty="0" sz="2400" spc="-1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strategy</a:t>
            </a:r>
            <a:r>
              <a:rPr dirty="0" sz="2400" spc="-4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they</a:t>
            </a:r>
            <a:r>
              <a:rPr dirty="0" sz="2400" spc="-1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are</a:t>
            </a:r>
            <a:r>
              <a:rPr dirty="0" sz="2400" spc="-2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more</a:t>
            </a:r>
            <a:r>
              <a:rPr dirty="0" sz="2400" spc="-2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1A5F6D"/>
                </a:solidFill>
                <a:latin typeface="Segoe UI"/>
                <a:cs typeface="Segoe UI"/>
              </a:rPr>
              <a:t>bought</a:t>
            </a:r>
            <a:r>
              <a:rPr dirty="0" sz="2400" spc="-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400" spc="-20">
                <a:solidFill>
                  <a:srgbClr val="1A5F6D"/>
                </a:solidFill>
                <a:latin typeface="Segoe UI"/>
                <a:cs typeface="Segoe UI"/>
              </a:rPr>
              <a:t>into</a:t>
            </a:r>
            <a:endParaRPr sz="2400">
              <a:latin typeface="Segoe UI"/>
              <a:cs typeface="Segoe UI"/>
            </a:endParaRPr>
          </a:p>
          <a:p>
            <a:pPr marL="812165">
              <a:lnSpc>
                <a:spcPct val="100000"/>
              </a:lnSpc>
            </a:pPr>
            <a:r>
              <a:rPr dirty="0" sz="2400" spc="-10">
                <a:solidFill>
                  <a:srgbClr val="1A5F6D"/>
                </a:solidFill>
                <a:latin typeface="Segoe UI"/>
                <a:cs typeface="Segoe UI"/>
              </a:rPr>
              <a:t>implementation</a:t>
            </a:r>
            <a:endParaRPr sz="2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117335" y="2270760"/>
            <a:ext cx="2755900" cy="2298700"/>
            <a:chOff x="6117335" y="2270760"/>
            <a:chExt cx="2755900" cy="2298700"/>
          </a:xfrm>
        </p:grpSpPr>
        <p:sp>
          <p:nvSpPr>
            <p:cNvPr id="3" name="object 3" descr=""/>
            <p:cNvSpPr/>
            <p:nvPr/>
          </p:nvSpPr>
          <p:spPr>
            <a:xfrm>
              <a:off x="6123431" y="2276856"/>
              <a:ext cx="2743200" cy="2286000"/>
            </a:xfrm>
            <a:custGeom>
              <a:avLst/>
              <a:gdLst/>
              <a:ahLst/>
              <a:cxnLst/>
              <a:rect l="l" t="t" r="r" b="b"/>
              <a:pathLst>
                <a:path w="2743200" h="2286000">
                  <a:moveTo>
                    <a:pt x="2362199" y="0"/>
                  </a:moveTo>
                  <a:lnTo>
                    <a:pt x="380999" y="0"/>
                  </a:lnTo>
                  <a:lnTo>
                    <a:pt x="333204" y="2968"/>
                  </a:lnTo>
                  <a:lnTo>
                    <a:pt x="287181" y="11634"/>
                  </a:lnTo>
                  <a:lnTo>
                    <a:pt x="243288" y="25643"/>
                  </a:lnTo>
                  <a:lnTo>
                    <a:pt x="201881" y="44636"/>
                  </a:lnTo>
                  <a:lnTo>
                    <a:pt x="163318" y="68257"/>
                  </a:lnTo>
                  <a:lnTo>
                    <a:pt x="127955" y="96149"/>
                  </a:lnTo>
                  <a:lnTo>
                    <a:pt x="96149" y="127955"/>
                  </a:lnTo>
                  <a:lnTo>
                    <a:pt x="68257" y="163318"/>
                  </a:lnTo>
                  <a:lnTo>
                    <a:pt x="44636" y="201881"/>
                  </a:lnTo>
                  <a:lnTo>
                    <a:pt x="25643" y="243288"/>
                  </a:lnTo>
                  <a:lnTo>
                    <a:pt x="11634" y="287181"/>
                  </a:lnTo>
                  <a:lnTo>
                    <a:pt x="2968" y="333204"/>
                  </a:lnTo>
                  <a:lnTo>
                    <a:pt x="0" y="381000"/>
                  </a:lnTo>
                  <a:lnTo>
                    <a:pt x="0" y="1905000"/>
                  </a:lnTo>
                  <a:lnTo>
                    <a:pt x="2968" y="1952795"/>
                  </a:lnTo>
                  <a:lnTo>
                    <a:pt x="11634" y="1998818"/>
                  </a:lnTo>
                  <a:lnTo>
                    <a:pt x="25643" y="2042711"/>
                  </a:lnTo>
                  <a:lnTo>
                    <a:pt x="44636" y="2084118"/>
                  </a:lnTo>
                  <a:lnTo>
                    <a:pt x="68257" y="2122681"/>
                  </a:lnTo>
                  <a:lnTo>
                    <a:pt x="96149" y="2158044"/>
                  </a:lnTo>
                  <a:lnTo>
                    <a:pt x="127955" y="2189850"/>
                  </a:lnTo>
                  <a:lnTo>
                    <a:pt x="163318" y="2217742"/>
                  </a:lnTo>
                  <a:lnTo>
                    <a:pt x="201881" y="2241363"/>
                  </a:lnTo>
                  <a:lnTo>
                    <a:pt x="243288" y="2260356"/>
                  </a:lnTo>
                  <a:lnTo>
                    <a:pt x="287181" y="2274365"/>
                  </a:lnTo>
                  <a:lnTo>
                    <a:pt x="333204" y="2283031"/>
                  </a:lnTo>
                  <a:lnTo>
                    <a:pt x="380999" y="2286000"/>
                  </a:lnTo>
                  <a:lnTo>
                    <a:pt x="2362199" y="2286000"/>
                  </a:lnTo>
                  <a:lnTo>
                    <a:pt x="2409995" y="2283031"/>
                  </a:lnTo>
                  <a:lnTo>
                    <a:pt x="2456018" y="2274365"/>
                  </a:lnTo>
                  <a:lnTo>
                    <a:pt x="2499911" y="2260356"/>
                  </a:lnTo>
                  <a:lnTo>
                    <a:pt x="2541318" y="2241363"/>
                  </a:lnTo>
                  <a:lnTo>
                    <a:pt x="2579881" y="2217742"/>
                  </a:lnTo>
                  <a:lnTo>
                    <a:pt x="2615244" y="2189850"/>
                  </a:lnTo>
                  <a:lnTo>
                    <a:pt x="2647050" y="2158044"/>
                  </a:lnTo>
                  <a:lnTo>
                    <a:pt x="2674942" y="2122681"/>
                  </a:lnTo>
                  <a:lnTo>
                    <a:pt x="2698563" y="2084118"/>
                  </a:lnTo>
                  <a:lnTo>
                    <a:pt x="2717556" y="2042711"/>
                  </a:lnTo>
                  <a:lnTo>
                    <a:pt x="2731565" y="1998818"/>
                  </a:lnTo>
                  <a:lnTo>
                    <a:pt x="2740231" y="1952795"/>
                  </a:lnTo>
                  <a:lnTo>
                    <a:pt x="2743199" y="1905000"/>
                  </a:lnTo>
                  <a:lnTo>
                    <a:pt x="2743199" y="381000"/>
                  </a:lnTo>
                  <a:lnTo>
                    <a:pt x="2740231" y="333204"/>
                  </a:lnTo>
                  <a:lnTo>
                    <a:pt x="2731565" y="287181"/>
                  </a:lnTo>
                  <a:lnTo>
                    <a:pt x="2717556" y="243288"/>
                  </a:lnTo>
                  <a:lnTo>
                    <a:pt x="2698563" y="201881"/>
                  </a:lnTo>
                  <a:lnTo>
                    <a:pt x="2674942" y="163318"/>
                  </a:lnTo>
                  <a:lnTo>
                    <a:pt x="2647050" y="127955"/>
                  </a:lnTo>
                  <a:lnTo>
                    <a:pt x="2615244" y="96149"/>
                  </a:lnTo>
                  <a:lnTo>
                    <a:pt x="2579881" y="68257"/>
                  </a:lnTo>
                  <a:lnTo>
                    <a:pt x="2541318" y="44636"/>
                  </a:lnTo>
                  <a:lnTo>
                    <a:pt x="2499911" y="25643"/>
                  </a:lnTo>
                  <a:lnTo>
                    <a:pt x="2456018" y="11634"/>
                  </a:lnTo>
                  <a:lnTo>
                    <a:pt x="2409995" y="2968"/>
                  </a:lnTo>
                  <a:lnTo>
                    <a:pt x="2362199" y="0"/>
                  </a:lnTo>
                  <a:close/>
                </a:path>
              </a:pathLst>
            </a:custGeom>
            <a:solidFill>
              <a:srgbClr val="1A5F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123431" y="2276856"/>
              <a:ext cx="2743200" cy="2286000"/>
            </a:xfrm>
            <a:custGeom>
              <a:avLst/>
              <a:gdLst/>
              <a:ahLst/>
              <a:cxnLst/>
              <a:rect l="l" t="t" r="r" b="b"/>
              <a:pathLst>
                <a:path w="2743200" h="2286000">
                  <a:moveTo>
                    <a:pt x="0" y="381000"/>
                  </a:moveTo>
                  <a:lnTo>
                    <a:pt x="2968" y="333204"/>
                  </a:lnTo>
                  <a:lnTo>
                    <a:pt x="11634" y="287181"/>
                  </a:lnTo>
                  <a:lnTo>
                    <a:pt x="25643" y="243288"/>
                  </a:lnTo>
                  <a:lnTo>
                    <a:pt x="44636" y="201881"/>
                  </a:lnTo>
                  <a:lnTo>
                    <a:pt x="68257" y="163318"/>
                  </a:lnTo>
                  <a:lnTo>
                    <a:pt x="96149" y="127955"/>
                  </a:lnTo>
                  <a:lnTo>
                    <a:pt x="127955" y="96149"/>
                  </a:lnTo>
                  <a:lnTo>
                    <a:pt x="163318" y="68257"/>
                  </a:lnTo>
                  <a:lnTo>
                    <a:pt x="201881" y="44636"/>
                  </a:lnTo>
                  <a:lnTo>
                    <a:pt x="243288" y="25643"/>
                  </a:lnTo>
                  <a:lnTo>
                    <a:pt x="287181" y="11634"/>
                  </a:lnTo>
                  <a:lnTo>
                    <a:pt x="333204" y="2968"/>
                  </a:lnTo>
                  <a:lnTo>
                    <a:pt x="380999" y="0"/>
                  </a:lnTo>
                  <a:lnTo>
                    <a:pt x="2362199" y="0"/>
                  </a:lnTo>
                  <a:lnTo>
                    <a:pt x="2409995" y="2968"/>
                  </a:lnTo>
                  <a:lnTo>
                    <a:pt x="2456018" y="11634"/>
                  </a:lnTo>
                  <a:lnTo>
                    <a:pt x="2499911" y="25643"/>
                  </a:lnTo>
                  <a:lnTo>
                    <a:pt x="2541318" y="44636"/>
                  </a:lnTo>
                  <a:lnTo>
                    <a:pt x="2579881" y="68257"/>
                  </a:lnTo>
                  <a:lnTo>
                    <a:pt x="2615244" y="96149"/>
                  </a:lnTo>
                  <a:lnTo>
                    <a:pt x="2647050" y="127955"/>
                  </a:lnTo>
                  <a:lnTo>
                    <a:pt x="2674942" y="163318"/>
                  </a:lnTo>
                  <a:lnTo>
                    <a:pt x="2698563" y="201881"/>
                  </a:lnTo>
                  <a:lnTo>
                    <a:pt x="2717556" y="243288"/>
                  </a:lnTo>
                  <a:lnTo>
                    <a:pt x="2731565" y="287181"/>
                  </a:lnTo>
                  <a:lnTo>
                    <a:pt x="2740231" y="333204"/>
                  </a:lnTo>
                  <a:lnTo>
                    <a:pt x="2743199" y="381000"/>
                  </a:lnTo>
                  <a:lnTo>
                    <a:pt x="2743199" y="1905000"/>
                  </a:lnTo>
                  <a:lnTo>
                    <a:pt x="2740231" y="1952795"/>
                  </a:lnTo>
                  <a:lnTo>
                    <a:pt x="2731565" y="1998818"/>
                  </a:lnTo>
                  <a:lnTo>
                    <a:pt x="2717556" y="2042711"/>
                  </a:lnTo>
                  <a:lnTo>
                    <a:pt x="2698563" y="2084118"/>
                  </a:lnTo>
                  <a:lnTo>
                    <a:pt x="2674942" y="2122681"/>
                  </a:lnTo>
                  <a:lnTo>
                    <a:pt x="2647050" y="2158044"/>
                  </a:lnTo>
                  <a:lnTo>
                    <a:pt x="2615244" y="2189850"/>
                  </a:lnTo>
                  <a:lnTo>
                    <a:pt x="2579881" y="2217742"/>
                  </a:lnTo>
                  <a:lnTo>
                    <a:pt x="2541318" y="2241363"/>
                  </a:lnTo>
                  <a:lnTo>
                    <a:pt x="2499911" y="2260356"/>
                  </a:lnTo>
                  <a:lnTo>
                    <a:pt x="2456018" y="2274365"/>
                  </a:lnTo>
                  <a:lnTo>
                    <a:pt x="2409995" y="2283031"/>
                  </a:lnTo>
                  <a:lnTo>
                    <a:pt x="2362199" y="2286000"/>
                  </a:lnTo>
                  <a:lnTo>
                    <a:pt x="380999" y="2286000"/>
                  </a:lnTo>
                  <a:lnTo>
                    <a:pt x="333204" y="2283031"/>
                  </a:lnTo>
                  <a:lnTo>
                    <a:pt x="287181" y="2274365"/>
                  </a:lnTo>
                  <a:lnTo>
                    <a:pt x="243288" y="2260356"/>
                  </a:lnTo>
                  <a:lnTo>
                    <a:pt x="201881" y="2241363"/>
                  </a:lnTo>
                  <a:lnTo>
                    <a:pt x="163318" y="2217742"/>
                  </a:lnTo>
                  <a:lnTo>
                    <a:pt x="127955" y="2189850"/>
                  </a:lnTo>
                  <a:lnTo>
                    <a:pt x="96149" y="2158044"/>
                  </a:lnTo>
                  <a:lnTo>
                    <a:pt x="68257" y="2122681"/>
                  </a:lnTo>
                  <a:lnTo>
                    <a:pt x="44636" y="2084118"/>
                  </a:lnTo>
                  <a:lnTo>
                    <a:pt x="25643" y="2042711"/>
                  </a:lnTo>
                  <a:lnTo>
                    <a:pt x="11634" y="1998818"/>
                  </a:lnTo>
                  <a:lnTo>
                    <a:pt x="2968" y="1952795"/>
                  </a:lnTo>
                  <a:lnTo>
                    <a:pt x="0" y="1905000"/>
                  </a:lnTo>
                  <a:lnTo>
                    <a:pt x="0" y="38100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6446011" y="2486405"/>
            <a:ext cx="2099945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Segoe UI"/>
                <a:cs typeface="Segoe UI"/>
              </a:rPr>
              <a:t>Developed</a:t>
            </a:r>
            <a:r>
              <a:rPr dirty="0" sz="24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Segoe UI"/>
                <a:cs typeface="Segoe UI"/>
              </a:rPr>
              <a:t>/ </a:t>
            </a:r>
            <a:r>
              <a:rPr dirty="0" sz="2400" spc="-10">
                <a:solidFill>
                  <a:srgbClr val="FFFFFF"/>
                </a:solidFill>
                <a:latin typeface="Segoe UI"/>
                <a:cs typeface="Segoe UI"/>
              </a:rPr>
              <a:t>Implementing Organizational </a:t>
            </a:r>
            <a:r>
              <a:rPr dirty="0" sz="2400">
                <a:solidFill>
                  <a:srgbClr val="FFFFFF"/>
                </a:solidFill>
                <a:latin typeface="Segoe UI"/>
                <a:cs typeface="Segoe UI"/>
              </a:rPr>
              <a:t>Strategic</a:t>
            </a:r>
            <a:r>
              <a:rPr dirty="0" sz="2400" spc="-10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Segoe UI"/>
                <a:cs typeface="Segoe UI"/>
              </a:rPr>
              <a:t>Plan </a:t>
            </a:r>
            <a:r>
              <a:rPr dirty="0" sz="2400" spc="-10">
                <a:solidFill>
                  <a:srgbClr val="FFFFFF"/>
                </a:solidFill>
                <a:latin typeface="Segoe UI"/>
                <a:cs typeface="Segoe UI"/>
              </a:rPr>
              <a:t>(Aug-</a:t>
            </a:r>
            <a:r>
              <a:rPr dirty="0" sz="2400">
                <a:solidFill>
                  <a:srgbClr val="FFFFFF"/>
                </a:solidFill>
                <a:latin typeface="Segoe UI"/>
                <a:cs typeface="Segoe UI"/>
              </a:rPr>
              <a:t>Feb</a:t>
            </a:r>
            <a:r>
              <a:rPr dirty="0" sz="2400" spc="4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Segoe UI"/>
                <a:cs typeface="Segoe UI"/>
              </a:rPr>
              <a:t>FY22)</a:t>
            </a:r>
            <a:endParaRPr sz="2400">
              <a:latin typeface="Segoe UI"/>
              <a:cs typeface="Segoe U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9142476" y="2270760"/>
            <a:ext cx="2755900" cy="2298700"/>
            <a:chOff x="9142476" y="2270760"/>
            <a:chExt cx="2755900" cy="2298700"/>
          </a:xfrm>
        </p:grpSpPr>
        <p:sp>
          <p:nvSpPr>
            <p:cNvPr id="7" name="object 7" descr=""/>
            <p:cNvSpPr/>
            <p:nvPr/>
          </p:nvSpPr>
          <p:spPr>
            <a:xfrm>
              <a:off x="9148572" y="2276856"/>
              <a:ext cx="2743200" cy="2286000"/>
            </a:xfrm>
            <a:custGeom>
              <a:avLst/>
              <a:gdLst/>
              <a:ahLst/>
              <a:cxnLst/>
              <a:rect l="l" t="t" r="r" b="b"/>
              <a:pathLst>
                <a:path w="2743200" h="2286000">
                  <a:moveTo>
                    <a:pt x="2362200" y="0"/>
                  </a:moveTo>
                  <a:lnTo>
                    <a:pt x="381000" y="0"/>
                  </a:lnTo>
                  <a:lnTo>
                    <a:pt x="333204" y="2968"/>
                  </a:lnTo>
                  <a:lnTo>
                    <a:pt x="287181" y="11634"/>
                  </a:lnTo>
                  <a:lnTo>
                    <a:pt x="243288" y="25643"/>
                  </a:lnTo>
                  <a:lnTo>
                    <a:pt x="201881" y="44636"/>
                  </a:lnTo>
                  <a:lnTo>
                    <a:pt x="163318" y="68257"/>
                  </a:lnTo>
                  <a:lnTo>
                    <a:pt x="127955" y="96149"/>
                  </a:lnTo>
                  <a:lnTo>
                    <a:pt x="96149" y="127955"/>
                  </a:lnTo>
                  <a:lnTo>
                    <a:pt x="68257" y="163318"/>
                  </a:lnTo>
                  <a:lnTo>
                    <a:pt x="44636" y="201881"/>
                  </a:lnTo>
                  <a:lnTo>
                    <a:pt x="25643" y="243288"/>
                  </a:lnTo>
                  <a:lnTo>
                    <a:pt x="11634" y="287181"/>
                  </a:lnTo>
                  <a:lnTo>
                    <a:pt x="2968" y="333204"/>
                  </a:lnTo>
                  <a:lnTo>
                    <a:pt x="0" y="381000"/>
                  </a:lnTo>
                  <a:lnTo>
                    <a:pt x="0" y="1905000"/>
                  </a:lnTo>
                  <a:lnTo>
                    <a:pt x="2968" y="1952795"/>
                  </a:lnTo>
                  <a:lnTo>
                    <a:pt x="11634" y="1998818"/>
                  </a:lnTo>
                  <a:lnTo>
                    <a:pt x="25643" y="2042711"/>
                  </a:lnTo>
                  <a:lnTo>
                    <a:pt x="44636" y="2084118"/>
                  </a:lnTo>
                  <a:lnTo>
                    <a:pt x="68257" y="2122681"/>
                  </a:lnTo>
                  <a:lnTo>
                    <a:pt x="96149" y="2158044"/>
                  </a:lnTo>
                  <a:lnTo>
                    <a:pt x="127955" y="2189850"/>
                  </a:lnTo>
                  <a:lnTo>
                    <a:pt x="163318" y="2217742"/>
                  </a:lnTo>
                  <a:lnTo>
                    <a:pt x="201881" y="2241363"/>
                  </a:lnTo>
                  <a:lnTo>
                    <a:pt x="243288" y="2260356"/>
                  </a:lnTo>
                  <a:lnTo>
                    <a:pt x="287181" y="2274365"/>
                  </a:lnTo>
                  <a:lnTo>
                    <a:pt x="333204" y="2283031"/>
                  </a:lnTo>
                  <a:lnTo>
                    <a:pt x="381000" y="2286000"/>
                  </a:lnTo>
                  <a:lnTo>
                    <a:pt x="2362200" y="2286000"/>
                  </a:lnTo>
                  <a:lnTo>
                    <a:pt x="2409995" y="2283031"/>
                  </a:lnTo>
                  <a:lnTo>
                    <a:pt x="2456018" y="2274365"/>
                  </a:lnTo>
                  <a:lnTo>
                    <a:pt x="2499911" y="2260356"/>
                  </a:lnTo>
                  <a:lnTo>
                    <a:pt x="2541318" y="2241363"/>
                  </a:lnTo>
                  <a:lnTo>
                    <a:pt x="2579881" y="2217742"/>
                  </a:lnTo>
                  <a:lnTo>
                    <a:pt x="2615244" y="2189850"/>
                  </a:lnTo>
                  <a:lnTo>
                    <a:pt x="2647050" y="2158044"/>
                  </a:lnTo>
                  <a:lnTo>
                    <a:pt x="2674942" y="2122681"/>
                  </a:lnTo>
                  <a:lnTo>
                    <a:pt x="2698563" y="2084118"/>
                  </a:lnTo>
                  <a:lnTo>
                    <a:pt x="2717556" y="2042711"/>
                  </a:lnTo>
                  <a:lnTo>
                    <a:pt x="2731565" y="1998818"/>
                  </a:lnTo>
                  <a:lnTo>
                    <a:pt x="2740231" y="1952795"/>
                  </a:lnTo>
                  <a:lnTo>
                    <a:pt x="2743200" y="1905000"/>
                  </a:lnTo>
                  <a:lnTo>
                    <a:pt x="2743200" y="381000"/>
                  </a:lnTo>
                  <a:lnTo>
                    <a:pt x="2740231" y="333204"/>
                  </a:lnTo>
                  <a:lnTo>
                    <a:pt x="2731565" y="287181"/>
                  </a:lnTo>
                  <a:lnTo>
                    <a:pt x="2717556" y="243288"/>
                  </a:lnTo>
                  <a:lnTo>
                    <a:pt x="2698563" y="201881"/>
                  </a:lnTo>
                  <a:lnTo>
                    <a:pt x="2674942" y="163318"/>
                  </a:lnTo>
                  <a:lnTo>
                    <a:pt x="2647050" y="127955"/>
                  </a:lnTo>
                  <a:lnTo>
                    <a:pt x="2615244" y="96149"/>
                  </a:lnTo>
                  <a:lnTo>
                    <a:pt x="2579881" y="68257"/>
                  </a:lnTo>
                  <a:lnTo>
                    <a:pt x="2541318" y="44636"/>
                  </a:lnTo>
                  <a:lnTo>
                    <a:pt x="2499911" y="25643"/>
                  </a:lnTo>
                  <a:lnTo>
                    <a:pt x="2456018" y="11634"/>
                  </a:lnTo>
                  <a:lnTo>
                    <a:pt x="2409995" y="2968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1A5F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148572" y="2276856"/>
              <a:ext cx="2743200" cy="2286000"/>
            </a:xfrm>
            <a:custGeom>
              <a:avLst/>
              <a:gdLst/>
              <a:ahLst/>
              <a:cxnLst/>
              <a:rect l="l" t="t" r="r" b="b"/>
              <a:pathLst>
                <a:path w="2743200" h="2286000">
                  <a:moveTo>
                    <a:pt x="0" y="381000"/>
                  </a:moveTo>
                  <a:lnTo>
                    <a:pt x="2968" y="333204"/>
                  </a:lnTo>
                  <a:lnTo>
                    <a:pt x="11634" y="287181"/>
                  </a:lnTo>
                  <a:lnTo>
                    <a:pt x="25643" y="243288"/>
                  </a:lnTo>
                  <a:lnTo>
                    <a:pt x="44636" y="201881"/>
                  </a:lnTo>
                  <a:lnTo>
                    <a:pt x="68257" y="163318"/>
                  </a:lnTo>
                  <a:lnTo>
                    <a:pt x="96149" y="127955"/>
                  </a:lnTo>
                  <a:lnTo>
                    <a:pt x="127955" y="96149"/>
                  </a:lnTo>
                  <a:lnTo>
                    <a:pt x="163318" y="68257"/>
                  </a:lnTo>
                  <a:lnTo>
                    <a:pt x="201881" y="44636"/>
                  </a:lnTo>
                  <a:lnTo>
                    <a:pt x="243288" y="25643"/>
                  </a:lnTo>
                  <a:lnTo>
                    <a:pt x="287181" y="11634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2362200" y="0"/>
                  </a:lnTo>
                  <a:lnTo>
                    <a:pt x="2409995" y="2968"/>
                  </a:lnTo>
                  <a:lnTo>
                    <a:pt x="2456018" y="11634"/>
                  </a:lnTo>
                  <a:lnTo>
                    <a:pt x="2499911" y="25643"/>
                  </a:lnTo>
                  <a:lnTo>
                    <a:pt x="2541318" y="44636"/>
                  </a:lnTo>
                  <a:lnTo>
                    <a:pt x="2579881" y="68257"/>
                  </a:lnTo>
                  <a:lnTo>
                    <a:pt x="2615244" y="96149"/>
                  </a:lnTo>
                  <a:lnTo>
                    <a:pt x="2647050" y="127955"/>
                  </a:lnTo>
                  <a:lnTo>
                    <a:pt x="2674942" y="163318"/>
                  </a:lnTo>
                  <a:lnTo>
                    <a:pt x="2698563" y="201881"/>
                  </a:lnTo>
                  <a:lnTo>
                    <a:pt x="2717556" y="243288"/>
                  </a:lnTo>
                  <a:lnTo>
                    <a:pt x="2731565" y="287181"/>
                  </a:lnTo>
                  <a:lnTo>
                    <a:pt x="2740231" y="333204"/>
                  </a:lnTo>
                  <a:lnTo>
                    <a:pt x="2743200" y="381000"/>
                  </a:lnTo>
                  <a:lnTo>
                    <a:pt x="2743200" y="1905000"/>
                  </a:lnTo>
                  <a:lnTo>
                    <a:pt x="2740231" y="1952795"/>
                  </a:lnTo>
                  <a:lnTo>
                    <a:pt x="2731565" y="1998818"/>
                  </a:lnTo>
                  <a:lnTo>
                    <a:pt x="2717556" y="2042711"/>
                  </a:lnTo>
                  <a:lnTo>
                    <a:pt x="2698563" y="2084118"/>
                  </a:lnTo>
                  <a:lnTo>
                    <a:pt x="2674942" y="2122681"/>
                  </a:lnTo>
                  <a:lnTo>
                    <a:pt x="2647050" y="2158044"/>
                  </a:lnTo>
                  <a:lnTo>
                    <a:pt x="2615244" y="2189850"/>
                  </a:lnTo>
                  <a:lnTo>
                    <a:pt x="2579881" y="2217742"/>
                  </a:lnTo>
                  <a:lnTo>
                    <a:pt x="2541318" y="2241363"/>
                  </a:lnTo>
                  <a:lnTo>
                    <a:pt x="2499911" y="2260356"/>
                  </a:lnTo>
                  <a:lnTo>
                    <a:pt x="2456018" y="2274365"/>
                  </a:lnTo>
                  <a:lnTo>
                    <a:pt x="2409995" y="2283031"/>
                  </a:lnTo>
                  <a:lnTo>
                    <a:pt x="2362200" y="2286000"/>
                  </a:lnTo>
                  <a:lnTo>
                    <a:pt x="381000" y="2286000"/>
                  </a:lnTo>
                  <a:lnTo>
                    <a:pt x="333204" y="2283031"/>
                  </a:lnTo>
                  <a:lnTo>
                    <a:pt x="287181" y="2274365"/>
                  </a:lnTo>
                  <a:lnTo>
                    <a:pt x="243288" y="2260356"/>
                  </a:lnTo>
                  <a:lnTo>
                    <a:pt x="201881" y="2241363"/>
                  </a:lnTo>
                  <a:lnTo>
                    <a:pt x="163318" y="2217742"/>
                  </a:lnTo>
                  <a:lnTo>
                    <a:pt x="127955" y="2189850"/>
                  </a:lnTo>
                  <a:lnTo>
                    <a:pt x="96149" y="2158044"/>
                  </a:lnTo>
                  <a:lnTo>
                    <a:pt x="68257" y="2122681"/>
                  </a:lnTo>
                  <a:lnTo>
                    <a:pt x="44636" y="2084118"/>
                  </a:lnTo>
                  <a:lnTo>
                    <a:pt x="25643" y="2042711"/>
                  </a:lnTo>
                  <a:lnTo>
                    <a:pt x="11634" y="1998818"/>
                  </a:lnTo>
                  <a:lnTo>
                    <a:pt x="2968" y="1952795"/>
                  </a:lnTo>
                  <a:lnTo>
                    <a:pt x="0" y="1905000"/>
                  </a:lnTo>
                  <a:lnTo>
                    <a:pt x="0" y="38100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9426067" y="2486405"/>
            <a:ext cx="2188845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Segoe UI"/>
                <a:cs typeface="Segoe UI"/>
              </a:rPr>
              <a:t>Connecting</a:t>
            </a:r>
            <a:r>
              <a:rPr dirty="0" sz="2400" spc="-20">
                <a:solidFill>
                  <a:srgbClr val="FFFFFF"/>
                </a:solidFill>
                <a:latin typeface="Segoe UI"/>
                <a:cs typeface="Segoe UI"/>
              </a:rPr>
              <a:t> that </a:t>
            </a:r>
            <a:r>
              <a:rPr dirty="0" sz="2400" spc="-10">
                <a:solidFill>
                  <a:srgbClr val="FFFFFF"/>
                </a:solidFill>
                <a:latin typeface="Segoe UI"/>
                <a:cs typeface="Segoe UI"/>
              </a:rPr>
              <a:t>through Departmental </a:t>
            </a:r>
            <a:r>
              <a:rPr dirty="0" sz="2400">
                <a:solidFill>
                  <a:srgbClr val="FFFFFF"/>
                </a:solidFill>
                <a:latin typeface="Segoe UI"/>
                <a:cs typeface="Segoe UI"/>
              </a:rPr>
              <a:t>Strategic</a:t>
            </a:r>
            <a:r>
              <a:rPr dirty="0" sz="2400" spc="-10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Segoe UI"/>
                <a:cs typeface="Segoe UI"/>
              </a:rPr>
              <a:t>Plans (ongoing)</a:t>
            </a:r>
            <a:endParaRPr sz="2400">
              <a:latin typeface="Segoe UI"/>
              <a:cs typeface="Segoe U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-6095" y="5718047"/>
            <a:ext cx="12204700" cy="1146175"/>
            <a:chOff x="-6095" y="5718047"/>
            <a:chExt cx="12204700" cy="1146175"/>
          </a:xfrm>
        </p:grpSpPr>
        <p:sp>
          <p:nvSpPr>
            <p:cNvPr id="11" name="object 11" descr=""/>
            <p:cNvSpPr/>
            <p:nvPr/>
          </p:nvSpPr>
          <p:spPr>
            <a:xfrm>
              <a:off x="0" y="5724143"/>
              <a:ext cx="12192000" cy="1134110"/>
            </a:xfrm>
            <a:custGeom>
              <a:avLst/>
              <a:gdLst/>
              <a:ahLst/>
              <a:cxnLst/>
              <a:rect l="l" t="t" r="r" b="b"/>
              <a:pathLst>
                <a:path w="12192000" h="1134109">
                  <a:moveTo>
                    <a:pt x="12192000" y="0"/>
                  </a:moveTo>
                  <a:lnTo>
                    <a:pt x="0" y="0"/>
                  </a:lnTo>
                  <a:lnTo>
                    <a:pt x="0" y="1133856"/>
                  </a:lnTo>
                  <a:lnTo>
                    <a:pt x="12192000" y="113385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0" y="5724143"/>
              <a:ext cx="12192000" cy="1134110"/>
            </a:xfrm>
            <a:custGeom>
              <a:avLst/>
              <a:gdLst/>
              <a:ahLst/>
              <a:cxnLst/>
              <a:rect l="l" t="t" r="r" b="b"/>
              <a:pathLst>
                <a:path w="12192000" h="1134109">
                  <a:moveTo>
                    <a:pt x="0" y="1133856"/>
                  </a:moveTo>
                  <a:lnTo>
                    <a:pt x="12192000" y="1133856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1133856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9547" rIns="0" bIns="0" rtlCol="0" vert="horz">
            <a:spAutoFit/>
          </a:bodyPr>
          <a:lstStyle/>
          <a:p>
            <a:pPr marL="759460">
              <a:lnSpc>
                <a:spcPct val="100000"/>
              </a:lnSpc>
              <a:spcBef>
                <a:spcPts val="100"/>
              </a:spcBef>
            </a:pPr>
            <a:r>
              <a:rPr dirty="0" sz="6000" spc="50">
                <a:solidFill>
                  <a:srgbClr val="0D2C3D"/>
                </a:solidFill>
              </a:rPr>
              <a:t>Where</a:t>
            </a:r>
            <a:r>
              <a:rPr dirty="0" sz="6000" spc="-105">
                <a:solidFill>
                  <a:srgbClr val="0D2C3D"/>
                </a:solidFill>
              </a:rPr>
              <a:t> </a:t>
            </a:r>
            <a:r>
              <a:rPr dirty="0" sz="6000">
                <a:solidFill>
                  <a:srgbClr val="0D2C3D"/>
                </a:solidFill>
              </a:rPr>
              <a:t>ACCGov</a:t>
            </a:r>
            <a:r>
              <a:rPr dirty="0" sz="6000" spc="-120">
                <a:solidFill>
                  <a:srgbClr val="0D2C3D"/>
                </a:solidFill>
              </a:rPr>
              <a:t> </a:t>
            </a:r>
            <a:r>
              <a:rPr dirty="0" sz="6000">
                <a:solidFill>
                  <a:srgbClr val="0D2C3D"/>
                </a:solidFill>
              </a:rPr>
              <a:t>Has</a:t>
            </a:r>
            <a:r>
              <a:rPr dirty="0" sz="6000" spc="-114">
                <a:solidFill>
                  <a:srgbClr val="0D2C3D"/>
                </a:solidFill>
              </a:rPr>
              <a:t> </a:t>
            </a:r>
            <a:r>
              <a:rPr dirty="0" sz="6000" spc="-20">
                <a:solidFill>
                  <a:srgbClr val="0D2C3D"/>
                </a:solidFill>
              </a:rPr>
              <a:t>Been</a:t>
            </a:r>
            <a:endParaRPr sz="6000"/>
          </a:p>
        </p:txBody>
      </p:sp>
      <p:grpSp>
        <p:nvGrpSpPr>
          <p:cNvPr id="14" name="object 14" descr=""/>
          <p:cNvGrpSpPr/>
          <p:nvPr/>
        </p:nvGrpSpPr>
        <p:grpSpPr>
          <a:xfrm>
            <a:off x="256031" y="2270760"/>
            <a:ext cx="2755900" cy="2298700"/>
            <a:chOff x="256031" y="2270760"/>
            <a:chExt cx="2755900" cy="2298700"/>
          </a:xfrm>
        </p:grpSpPr>
        <p:sp>
          <p:nvSpPr>
            <p:cNvPr id="15" name="object 15" descr=""/>
            <p:cNvSpPr/>
            <p:nvPr/>
          </p:nvSpPr>
          <p:spPr>
            <a:xfrm>
              <a:off x="262127" y="2276856"/>
              <a:ext cx="2743200" cy="2286000"/>
            </a:xfrm>
            <a:custGeom>
              <a:avLst/>
              <a:gdLst/>
              <a:ahLst/>
              <a:cxnLst/>
              <a:rect l="l" t="t" r="r" b="b"/>
              <a:pathLst>
                <a:path w="2743200" h="2286000">
                  <a:moveTo>
                    <a:pt x="2362200" y="0"/>
                  </a:moveTo>
                  <a:lnTo>
                    <a:pt x="381000" y="0"/>
                  </a:lnTo>
                  <a:lnTo>
                    <a:pt x="333207" y="2968"/>
                  </a:lnTo>
                  <a:lnTo>
                    <a:pt x="287185" y="11634"/>
                  </a:lnTo>
                  <a:lnTo>
                    <a:pt x="243293" y="25643"/>
                  </a:lnTo>
                  <a:lnTo>
                    <a:pt x="201887" y="44636"/>
                  </a:lnTo>
                  <a:lnTo>
                    <a:pt x="163323" y="68257"/>
                  </a:lnTo>
                  <a:lnTo>
                    <a:pt x="127960" y="96149"/>
                  </a:lnTo>
                  <a:lnTo>
                    <a:pt x="96153" y="127955"/>
                  </a:lnTo>
                  <a:lnTo>
                    <a:pt x="68260" y="163318"/>
                  </a:lnTo>
                  <a:lnTo>
                    <a:pt x="44638" y="201881"/>
                  </a:lnTo>
                  <a:lnTo>
                    <a:pt x="25644" y="243288"/>
                  </a:lnTo>
                  <a:lnTo>
                    <a:pt x="11635" y="287181"/>
                  </a:lnTo>
                  <a:lnTo>
                    <a:pt x="2968" y="333204"/>
                  </a:lnTo>
                  <a:lnTo>
                    <a:pt x="0" y="381000"/>
                  </a:lnTo>
                  <a:lnTo>
                    <a:pt x="0" y="1905000"/>
                  </a:lnTo>
                  <a:lnTo>
                    <a:pt x="2968" y="1952795"/>
                  </a:lnTo>
                  <a:lnTo>
                    <a:pt x="11635" y="1998818"/>
                  </a:lnTo>
                  <a:lnTo>
                    <a:pt x="25644" y="2042711"/>
                  </a:lnTo>
                  <a:lnTo>
                    <a:pt x="44638" y="2084118"/>
                  </a:lnTo>
                  <a:lnTo>
                    <a:pt x="68260" y="2122681"/>
                  </a:lnTo>
                  <a:lnTo>
                    <a:pt x="96153" y="2158044"/>
                  </a:lnTo>
                  <a:lnTo>
                    <a:pt x="127960" y="2189850"/>
                  </a:lnTo>
                  <a:lnTo>
                    <a:pt x="163323" y="2217742"/>
                  </a:lnTo>
                  <a:lnTo>
                    <a:pt x="201887" y="2241363"/>
                  </a:lnTo>
                  <a:lnTo>
                    <a:pt x="243293" y="2260356"/>
                  </a:lnTo>
                  <a:lnTo>
                    <a:pt x="287185" y="2274365"/>
                  </a:lnTo>
                  <a:lnTo>
                    <a:pt x="333207" y="2283031"/>
                  </a:lnTo>
                  <a:lnTo>
                    <a:pt x="381000" y="2286000"/>
                  </a:lnTo>
                  <a:lnTo>
                    <a:pt x="2362200" y="2286000"/>
                  </a:lnTo>
                  <a:lnTo>
                    <a:pt x="2409995" y="2283031"/>
                  </a:lnTo>
                  <a:lnTo>
                    <a:pt x="2456018" y="2274365"/>
                  </a:lnTo>
                  <a:lnTo>
                    <a:pt x="2499911" y="2260356"/>
                  </a:lnTo>
                  <a:lnTo>
                    <a:pt x="2541318" y="2241363"/>
                  </a:lnTo>
                  <a:lnTo>
                    <a:pt x="2579881" y="2217742"/>
                  </a:lnTo>
                  <a:lnTo>
                    <a:pt x="2615244" y="2189850"/>
                  </a:lnTo>
                  <a:lnTo>
                    <a:pt x="2647050" y="2158044"/>
                  </a:lnTo>
                  <a:lnTo>
                    <a:pt x="2674942" y="2122681"/>
                  </a:lnTo>
                  <a:lnTo>
                    <a:pt x="2698563" y="2084118"/>
                  </a:lnTo>
                  <a:lnTo>
                    <a:pt x="2717556" y="2042711"/>
                  </a:lnTo>
                  <a:lnTo>
                    <a:pt x="2731565" y="1998818"/>
                  </a:lnTo>
                  <a:lnTo>
                    <a:pt x="2740231" y="1952795"/>
                  </a:lnTo>
                  <a:lnTo>
                    <a:pt x="2743200" y="1905000"/>
                  </a:lnTo>
                  <a:lnTo>
                    <a:pt x="2743200" y="381000"/>
                  </a:lnTo>
                  <a:lnTo>
                    <a:pt x="2740231" y="333204"/>
                  </a:lnTo>
                  <a:lnTo>
                    <a:pt x="2731565" y="287181"/>
                  </a:lnTo>
                  <a:lnTo>
                    <a:pt x="2717556" y="243288"/>
                  </a:lnTo>
                  <a:lnTo>
                    <a:pt x="2698563" y="201881"/>
                  </a:lnTo>
                  <a:lnTo>
                    <a:pt x="2674942" y="163318"/>
                  </a:lnTo>
                  <a:lnTo>
                    <a:pt x="2647050" y="127955"/>
                  </a:lnTo>
                  <a:lnTo>
                    <a:pt x="2615244" y="96149"/>
                  </a:lnTo>
                  <a:lnTo>
                    <a:pt x="2579881" y="68257"/>
                  </a:lnTo>
                  <a:lnTo>
                    <a:pt x="2541318" y="44636"/>
                  </a:lnTo>
                  <a:lnTo>
                    <a:pt x="2499911" y="25643"/>
                  </a:lnTo>
                  <a:lnTo>
                    <a:pt x="2456018" y="11634"/>
                  </a:lnTo>
                  <a:lnTo>
                    <a:pt x="2409995" y="2968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1A5F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62127" y="2276856"/>
              <a:ext cx="2743200" cy="2286000"/>
            </a:xfrm>
            <a:custGeom>
              <a:avLst/>
              <a:gdLst/>
              <a:ahLst/>
              <a:cxnLst/>
              <a:rect l="l" t="t" r="r" b="b"/>
              <a:pathLst>
                <a:path w="2743200" h="2286000">
                  <a:moveTo>
                    <a:pt x="0" y="381000"/>
                  </a:moveTo>
                  <a:lnTo>
                    <a:pt x="2968" y="333204"/>
                  </a:lnTo>
                  <a:lnTo>
                    <a:pt x="11635" y="287181"/>
                  </a:lnTo>
                  <a:lnTo>
                    <a:pt x="25644" y="243288"/>
                  </a:lnTo>
                  <a:lnTo>
                    <a:pt x="44638" y="201881"/>
                  </a:lnTo>
                  <a:lnTo>
                    <a:pt x="68260" y="163318"/>
                  </a:lnTo>
                  <a:lnTo>
                    <a:pt x="96153" y="127955"/>
                  </a:lnTo>
                  <a:lnTo>
                    <a:pt x="127960" y="96149"/>
                  </a:lnTo>
                  <a:lnTo>
                    <a:pt x="163323" y="68257"/>
                  </a:lnTo>
                  <a:lnTo>
                    <a:pt x="201887" y="44636"/>
                  </a:lnTo>
                  <a:lnTo>
                    <a:pt x="243293" y="25643"/>
                  </a:lnTo>
                  <a:lnTo>
                    <a:pt x="287185" y="11634"/>
                  </a:lnTo>
                  <a:lnTo>
                    <a:pt x="333207" y="2968"/>
                  </a:lnTo>
                  <a:lnTo>
                    <a:pt x="381000" y="0"/>
                  </a:lnTo>
                  <a:lnTo>
                    <a:pt x="2362200" y="0"/>
                  </a:lnTo>
                  <a:lnTo>
                    <a:pt x="2409995" y="2968"/>
                  </a:lnTo>
                  <a:lnTo>
                    <a:pt x="2456018" y="11634"/>
                  </a:lnTo>
                  <a:lnTo>
                    <a:pt x="2499911" y="25643"/>
                  </a:lnTo>
                  <a:lnTo>
                    <a:pt x="2541318" y="44636"/>
                  </a:lnTo>
                  <a:lnTo>
                    <a:pt x="2579881" y="68257"/>
                  </a:lnTo>
                  <a:lnTo>
                    <a:pt x="2615244" y="96149"/>
                  </a:lnTo>
                  <a:lnTo>
                    <a:pt x="2647050" y="127955"/>
                  </a:lnTo>
                  <a:lnTo>
                    <a:pt x="2674942" y="163318"/>
                  </a:lnTo>
                  <a:lnTo>
                    <a:pt x="2698563" y="201881"/>
                  </a:lnTo>
                  <a:lnTo>
                    <a:pt x="2717556" y="243288"/>
                  </a:lnTo>
                  <a:lnTo>
                    <a:pt x="2731565" y="287181"/>
                  </a:lnTo>
                  <a:lnTo>
                    <a:pt x="2740231" y="333204"/>
                  </a:lnTo>
                  <a:lnTo>
                    <a:pt x="2743200" y="381000"/>
                  </a:lnTo>
                  <a:lnTo>
                    <a:pt x="2743200" y="1905000"/>
                  </a:lnTo>
                  <a:lnTo>
                    <a:pt x="2740231" y="1952795"/>
                  </a:lnTo>
                  <a:lnTo>
                    <a:pt x="2731565" y="1998818"/>
                  </a:lnTo>
                  <a:lnTo>
                    <a:pt x="2717556" y="2042711"/>
                  </a:lnTo>
                  <a:lnTo>
                    <a:pt x="2698563" y="2084118"/>
                  </a:lnTo>
                  <a:lnTo>
                    <a:pt x="2674942" y="2122681"/>
                  </a:lnTo>
                  <a:lnTo>
                    <a:pt x="2647050" y="2158044"/>
                  </a:lnTo>
                  <a:lnTo>
                    <a:pt x="2615244" y="2189850"/>
                  </a:lnTo>
                  <a:lnTo>
                    <a:pt x="2579881" y="2217742"/>
                  </a:lnTo>
                  <a:lnTo>
                    <a:pt x="2541318" y="2241363"/>
                  </a:lnTo>
                  <a:lnTo>
                    <a:pt x="2499911" y="2260356"/>
                  </a:lnTo>
                  <a:lnTo>
                    <a:pt x="2456018" y="2274365"/>
                  </a:lnTo>
                  <a:lnTo>
                    <a:pt x="2409995" y="2283031"/>
                  </a:lnTo>
                  <a:lnTo>
                    <a:pt x="2362200" y="2286000"/>
                  </a:lnTo>
                  <a:lnTo>
                    <a:pt x="381000" y="2286000"/>
                  </a:lnTo>
                  <a:lnTo>
                    <a:pt x="333207" y="2283031"/>
                  </a:lnTo>
                  <a:lnTo>
                    <a:pt x="287185" y="2274365"/>
                  </a:lnTo>
                  <a:lnTo>
                    <a:pt x="243293" y="2260356"/>
                  </a:lnTo>
                  <a:lnTo>
                    <a:pt x="201887" y="2241363"/>
                  </a:lnTo>
                  <a:lnTo>
                    <a:pt x="163323" y="2217742"/>
                  </a:lnTo>
                  <a:lnTo>
                    <a:pt x="127960" y="2189850"/>
                  </a:lnTo>
                  <a:lnTo>
                    <a:pt x="96153" y="2158044"/>
                  </a:lnTo>
                  <a:lnTo>
                    <a:pt x="68260" y="2122681"/>
                  </a:lnTo>
                  <a:lnTo>
                    <a:pt x="44638" y="2084118"/>
                  </a:lnTo>
                  <a:lnTo>
                    <a:pt x="25644" y="2042711"/>
                  </a:lnTo>
                  <a:lnTo>
                    <a:pt x="11635" y="1998818"/>
                  </a:lnTo>
                  <a:lnTo>
                    <a:pt x="2968" y="1952795"/>
                  </a:lnTo>
                  <a:lnTo>
                    <a:pt x="0" y="1905000"/>
                  </a:lnTo>
                  <a:lnTo>
                    <a:pt x="0" y="38100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510336" y="2486405"/>
            <a:ext cx="2243455" cy="1854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Segoe UI"/>
                <a:cs typeface="Segoe UI"/>
              </a:rPr>
              <a:t>Annual</a:t>
            </a:r>
            <a:r>
              <a:rPr dirty="0" sz="2400" spc="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2400">
                <a:solidFill>
                  <a:srgbClr val="FFFFFF"/>
                </a:solidFill>
                <a:latin typeface="Segoe UI"/>
                <a:cs typeface="Segoe UI"/>
              </a:rPr>
              <a:t>Mayor </a:t>
            </a:r>
            <a:r>
              <a:rPr dirty="0" sz="2400" spc="-50">
                <a:solidFill>
                  <a:srgbClr val="FFFFFF"/>
                </a:solidFill>
                <a:latin typeface="Segoe UI"/>
                <a:cs typeface="Segoe UI"/>
              </a:rPr>
              <a:t>&amp; </a:t>
            </a:r>
            <a:r>
              <a:rPr dirty="0" sz="2400" spc="-10">
                <a:solidFill>
                  <a:srgbClr val="FFFFFF"/>
                </a:solidFill>
                <a:latin typeface="Segoe UI"/>
                <a:cs typeface="Segoe UI"/>
              </a:rPr>
              <a:t>Commission Strategic Commitments (FY2018)</a:t>
            </a:r>
            <a:endParaRPr sz="2400">
              <a:latin typeface="Segoe UI"/>
              <a:cs typeface="Segoe UI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3220211" y="2270760"/>
            <a:ext cx="2755900" cy="2298700"/>
            <a:chOff x="3220211" y="2270760"/>
            <a:chExt cx="2755900" cy="2298700"/>
          </a:xfrm>
        </p:grpSpPr>
        <p:sp>
          <p:nvSpPr>
            <p:cNvPr id="19" name="object 19" descr=""/>
            <p:cNvSpPr/>
            <p:nvPr/>
          </p:nvSpPr>
          <p:spPr>
            <a:xfrm>
              <a:off x="3226307" y="2276856"/>
              <a:ext cx="2743200" cy="2286000"/>
            </a:xfrm>
            <a:custGeom>
              <a:avLst/>
              <a:gdLst/>
              <a:ahLst/>
              <a:cxnLst/>
              <a:rect l="l" t="t" r="r" b="b"/>
              <a:pathLst>
                <a:path w="2743200" h="2286000">
                  <a:moveTo>
                    <a:pt x="2362200" y="0"/>
                  </a:moveTo>
                  <a:lnTo>
                    <a:pt x="381000" y="0"/>
                  </a:lnTo>
                  <a:lnTo>
                    <a:pt x="333204" y="2968"/>
                  </a:lnTo>
                  <a:lnTo>
                    <a:pt x="287181" y="11634"/>
                  </a:lnTo>
                  <a:lnTo>
                    <a:pt x="243288" y="25643"/>
                  </a:lnTo>
                  <a:lnTo>
                    <a:pt x="201881" y="44636"/>
                  </a:lnTo>
                  <a:lnTo>
                    <a:pt x="163318" y="68257"/>
                  </a:lnTo>
                  <a:lnTo>
                    <a:pt x="127955" y="96149"/>
                  </a:lnTo>
                  <a:lnTo>
                    <a:pt x="96149" y="127955"/>
                  </a:lnTo>
                  <a:lnTo>
                    <a:pt x="68257" y="163318"/>
                  </a:lnTo>
                  <a:lnTo>
                    <a:pt x="44636" y="201881"/>
                  </a:lnTo>
                  <a:lnTo>
                    <a:pt x="25643" y="243288"/>
                  </a:lnTo>
                  <a:lnTo>
                    <a:pt x="11634" y="287181"/>
                  </a:lnTo>
                  <a:lnTo>
                    <a:pt x="2968" y="333204"/>
                  </a:lnTo>
                  <a:lnTo>
                    <a:pt x="0" y="381000"/>
                  </a:lnTo>
                  <a:lnTo>
                    <a:pt x="0" y="1905000"/>
                  </a:lnTo>
                  <a:lnTo>
                    <a:pt x="2968" y="1952795"/>
                  </a:lnTo>
                  <a:lnTo>
                    <a:pt x="11634" y="1998818"/>
                  </a:lnTo>
                  <a:lnTo>
                    <a:pt x="25643" y="2042711"/>
                  </a:lnTo>
                  <a:lnTo>
                    <a:pt x="44636" y="2084118"/>
                  </a:lnTo>
                  <a:lnTo>
                    <a:pt x="68257" y="2122681"/>
                  </a:lnTo>
                  <a:lnTo>
                    <a:pt x="96149" y="2158044"/>
                  </a:lnTo>
                  <a:lnTo>
                    <a:pt x="127955" y="2189850"/>
                  </a:lnTo>
                  <a:lnTo>
                    <a:pt x="163318" y="2217742"/>
                  </a:lnTo>
                  <a:lnTo>
                    <a:pt x="201881" y="2241363"/>
                  </a:lnTo>
                  <a:lnTo>
                    <a:pt x="243288" y="2260356"/>
                  </a:lnTo>
                  <a:lnTo>
                    <a:pt x="287181" y="2274365"/>
                  </a:lnTo>
                  <a:lnTo>
                    <a:pt x="333204" y="2283031"/>
                  </a:lnTo>
                  <a:lnTo>
                    <a:pt x="381000" y="2286000"/>
                  </a:lnTo>
                  <a:lnTo>
                    <a:pt x="2362200" y="2286000"/>
                  </a:lnTo>
                  <a:lnTo>
                    <a:pt x="2409995" y="2283031"/>
                  </a:lnTo>
                  <a:lnTo>
                    <a:pt x="2456018" y="2274365"/>
                  </a:lnTo>
                  <a:lnTo>
                    <a:pt x="2499911" y="2260356"/>
                  </a:lnTo>
                  <a:lnTo>
                    <a:pt x="2541318" y="2241363"/>
                  </a:lnTo>
                  <a:lnTo>
                    <a:pt x="2579881" y="2217742"/>
                  </a:lnTo>
                  <a:lnTo>
                    <a:pt x="2615244" y="2189850"/>
                  </a:lnTo>
                  <a:lnTo>
                    <a:pt x="2647050" y="2158044"/>
                  </a:lnTo>
                  <a:lnTo>
                    <a:pt x="2674942" y="2122681"/>
                  </a:lnTo>
                  <a:lnTo>
                    <a:pt x="2698563" y="2084118"/>
                  </a:lnTo>
                  <a:lnTo>
                    <a:pt x="2717556" y="2042711"/>
                  </a:lnTo>
                  <a:lnTo>
                    <a:pt x="2731565" y="1998818"/>
                  </a:lnTo>
                  <a:lnTo>
                    <a:pt x="2740231" y="1952795"/>
                  </a:lnTo>
                  <a:lnTo>
                    <a:pt x="2743200" y="1905000"/>
                  </a:lnTo>
                  <a:lnTo>
                    <a:pt x="2743200" y="381000"/>
                  </a:lnTo>
                  <a:lnTo>
                    <a:pt x="2740231" y="333204"/>
                  </a:lnTo>
                  <a:lnTo>
                    <a:pt x="2731565" y="287181"/>
                  </a:lnTo>
                  <a:lnTo>
                    <a:pt x="2717556" y="243288"/>
                  </a:lnTo>
                  <a:lnTo>
                    <a:pt x="2698563" y="201881"/>
                  </a:lnTo>
                  <a:lnTo>
                    <a:pt x="2674942" y="163318"/>
                  </a:lnTo>
                  <a:lnTo>
                    <a:pt x="2647050" y="127955"/>
                  </a:lnTo>
                  <a:lnTo>
                    <a:pt x="2615244" y="96149"/>
                  </a:lnTo>
                  <a:lnTo>
                    <a:pt x="2579881" y="68257"/>
                  </a:lnTo>
                  <a:lnTo>
                    <a:pt x="2541318" y="44636"/>
                  </a:lnTo>
                  <a:lnTo>
                    <a:pt x="2499911" y="25643"/>
                  </a:lnTo>
                  <a:lnTo>
                    <a:pt x="2456018" y="11634"/>
                  </a:lnTo>
                  <a:lnTo>
                    <a:pt x="2409995" y="2968"/>
                  </a:lnTo>
                  <a:lnTo>
                    <a:pt x="2362200" y="0"/>
                  </a:lnTo>
                  <a:close/>
                </a:path>
              </a:pathLst>
            </a:custGeom>
            <a:solidFill>
              <a:srgbClr val="1A5F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3226307" y="2276856"/>
              <a:ext cx="2743200" cy="2286000"/>
            </a:xfrm>
            <a:custGeom>
              <a:avLst/>
              <a:gdLst/>
              <a:ahLst/>
              <a:cxnLst/>
              <a:rect l="l" t="t" r="r" b="b"/>
              <a:pathLst>
                <a:path w="2743200" h="2286000">
                  <a:moveTo>
                    <a:pt x="0" y="381000"/>
                  </a:moveTo>
                  <a:lnTo>
                    <a:pt x="2968" y="333204"/>
                  </a:lnTo>
                  <a:lnTo>
                    <a:pt x="11634" y="287181"/>
                  </a:lnTo>
                  <a:lnTo>
                    <a:pt x="25643" y="243288"/>
                  </a:lnTo>
                  <a:lnTo>
                    <a:pt x="44636" y="201881"/>
                  </a:lnTo>
                  <a:lnTo>
                    <a:pt x="68257" y="163318"/>
                  </a:lnTo>
                  <a:lnTo>
                    <a:pt x="96149" y="127955"/>
                  </a:lnTo>
                  <a:lnTo>
                    <a:pt x="127955" y="96149"/>
                  </a:lnTo>
                  <a:lnTo>
                    <a:pt x="163318" y="68257"/>
                  </a:lnTo>
                  <a:lnTo>
                    <a:pt x="201881" y="44636"/>
                  </a:lnTo>
                  <a:lnTo>
                    <a:pt x="243288" y="25643"/>
                  </a:lnTo>
                  <a:lnTo>
                    <a:pt x="287181" y="11634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2362200" y="0"/>
                  </a:lnTo>
                  <a:lnTo>
                    <a:pt x="2409995" y="2968"/>
                  </a:lnTo>
                  <a:lnTo>
                    <a:pt x="2456018" y="11634"/>
                  </a:lnTo>
                  <a:lnTo>
                    <a:pt x="2499911" y="25643"/>
                  </a:lnTo>
                  <a:lnTo>
                    <a:pt x="2541318" y="44636"/>
                  </a:lnTo>
                  <a:lnTo>
                    <a:pt x="2579881" y="68257"/>
                  </a:lnTo>
                  <a:lnTo>
                    <a:pt x="2615244" y="96149"/>
                  </a:lnTo>
                  <a:lnTo>
                    <a:pt x="2647050" y="127955"/>
                  </a:lnTo>
                  <a:lnTo>
                    <a:pt x="2674942" y="163318"/>
                  </a:lnTo>
                  <a:lnTo>
                    <a:pt x="2698563" y="201881"/>
                  </a:lnTo>
                  <a:lnTo>
                    <a:pt x="2717556" y="243288"/>
                  </a:lnTo>
                  <a:lnTo>
                    <a:pt x="2731565" y="287181"/>
                  </a:lnTo>
                  <a:lnTo>
                    <a:pt x="2740231" y="333204"/>
                  </a:lnTo>
                  <a:lnTo>
                    <a:pt x="2743200" y="381000"/>
                  </a:lnTo>
                  <a:lnTo>
                    <a:pt x="2743200" y="1905000"/>
                  </a:lnTo>
                  <a:lnTo>
                    <a:pt x="2740231" y="1952795"/>
                  </a:lnTo>
                  <a:lnTo>
                    <a:pt x="2731565" y="1998818"/>
                  </a:lnTo>
                  <a:lnTo>
                    <a:pt x="2717556" y="2042711"/>
                  </a:lnTo>
                  <a:lnTo>
                    <a:pt x="2698563" y="2084118"/>
                  </a:lnTo>
                  <a:lnTo>
                    <a:pt x="2674942" y="2122681"/>
                  </a:lnTo>
                  <a:lnTo>
                    <a:pt x="2647050" y="2158044"/>
                  </a:lnTo>
                  <a:lnTo>
                    <a:pt x="2615244" y="2189850"/>
                  </a:lnTo>
                  <a:lnTo>
                    <a:pt x="2579881" y="2217742"/>
                  </a:lnTo>
                  <a:lnTo>
                    <a:pt x="2541318" y="2241363"/>
                  </a:lnTo>
                  <a:lnTo>
                    <a:pt x="2499911" y="2260356"/>
                  </a:lnTo>
                  <a:lnTo>
                    <a:pt x="2456018" y="2274365"/>
                  </a:lnTo>
                  <a:lnTo>
                    <a:pt x="2409995" y="2283031"/>
                  </a:lnTo>
                  <a:lnTo>
                    <a:pt x="2362200" y="2286000"/>
                  </a:lnTo>
                  <a:lnTo>
                    <a:pt x="381000" y="2286000"/>
                  </a:lnTo>
                  <a:lnTo>
                    <a:pt x="333204" y="2283031"/>
                  </a:lnTo>
                  <a:lnTo>
                    <a:pt x="287181" y="2274365"/>
                  </a:lnTo>
                  <a:lnTo>
                    <a:pt x="243288" y="2260356"/>
                  </a:lnTo>
                  <a:lnTo>
                    <a:pt x="201881" y="2241363"/>
                  </a:lnTo>
                  <a:lnTo>
                    <a:pt x="163318" y="2217742"/>
                  </a:lnTo>
                  <a:lnTo>
                    <a:pt x="127955" y="2189850"/>
                  </a:lnTo>
                  <a:lnTo>
                    <a:pt x="96149" y="2158044"/>
                  </a:lnTo>
                  <a:lnTo>
                    <a:pt x="68257" y="2122681"/>
                  </a:lnTo>
                  <a:lnTo>
                    <a:pt x="44636" y="2084118"/>
                  </a:lnTo>
                  <a:lnTo>
                    <a:pt x="25643" y="2042711"/>
                  </a:lnTo>
                  <a:lnTo>
                    <a:pt x="11634" y="1998818"/>
                  </a:lnTo>
                  <a:lnTo>
                    <a:pt x="2968" y="1952795"/>
                  </a:lnTo>
                  <a:lnTo>
                    <a:pt x="0" y="1905000"/>
                  </a:lnTo>
                  <a:lnTo>
                    <a:pt x="0" y="38100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3559809" y="2669285"/>
            <a:ext cx="2077085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4445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Segoe UI"/>
                <a:cs typeface="Segoe UI"/>
              </a:rPr>
              <a:t>Focus on</a:t>
            </a:r>
            <a:r>
              <a:rPr dirty="0" sz="2400" spc="1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Segoe UI"/>
                <a:cs typeface="Segoe UI"/>
              </a:rPr>
              <a:t>Four </a:t>
            </a:r>
            <a:r>
              <a:rPr dirty="0" sz="2400" spc="-10">
                <a:solidFill>
                  <a:srgbClr val="FFFFFF"/>
                </a:solidFill>
                <a:latin typeface="Segoe UI"/>
                <a:cs typeface="Segoe UI"/>
              </a:rPr>
              <a:t>Community Challenges </a:t>
            </a:r>
            <a:r>
              <a:rPr dirty="0" sz="2400">
                <a:solidFill>
                  <a:srgbClr val="FFFFFF"/>
                </a:solidFill>
                <a:latin typeface="Segoe UI"/>
                <a:cs typeface="Segoe UI"/>
              </a:rPr>
              <a:t>(Summer</a:t>
            </a:r>
            <a:r>
              <a:rPr dirty="0" sz="2400" spc="-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Segoe UI"/>
                <a:cs typeface="Segoe UI"/>
              </a:rPr>
              <a:t>2020)</a:t>
            </a:r>
            <a:endParaRPr sz="24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90042" rIns="0" bIns="0" rtlCol="0" vert="horz">
            <a:spAutoFit/>
          </a:bodyPr>
          <a:lstStyle/>
          <a:p>
            <a:pPr marL="3797300">
              <a:lnSpc>
                <a:spcPct val="100000"/>
              </a:lnSpc>
              <a:spcBef>
                <a:spcPts val="100"/>
              </a:spcBef>
            </a:pPr>
            <a:r>
              <a:rPr dirty="0" sz="5400"/>
              <a:t>Role</a:t>
            </a:r>
            <a:r>
              <a:rPr dirty="0" sz="5400" spc="-150"/>
              <a:t> </a:t>
            </a:r>
            <a:r>
              <a:rPr dirty="0" sz="5400" spc="-10"/>
              <a:t>Clarity</a:t>
            </a:r>
            <a:endParaRPr sz="5400"/>
          </a:p>
        </p:txBody>
      </p:sp>
      <p:sp>
        <p:nvSpPr>
          <p:cNvPr id="3" name="object 3" descr=""/>
          <p:cNvSpPr txBox="1"/>
          <p:nvPr/>
        </p:nvSpPr>
        <p:spPr>
          <a:xfrm>
            <a:off x="422859" y="2208402"/>
            <a:ext cx="11167110" cy="305562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241300" marR="5080" indent="-228600">
              <a:lnSpc>
                <a:spcPts val="3020"/>
              </a:lnSpc>
              <a:spcBef>
                <a:spcPts val="48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b="1">
                <a:solidFill>
                  <a:srgbClr val="1A5F6D"/>
                </a:solidFill>
                <a:latin typeface="Segoe UI"/>
                <a:cs typeface="Segoe UI"/>
              </a:rPr>
              <a:t>MANAGER'S</a:t>
            </a:r>
            <a:r>
              <a:rPr dirty="0" sz="2800" spc="-114" b="1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 b="1">
                <a:solidFill>
                  <a:srgbClr val="1A5F6D"/>
                </a:solidFill>
                <a:latin typeface="Segoe UI"/>
                <a:cs typeface="Segoe UI"/>
              </a:rPr>
              <a:t>OFFICE</a:t>
            </a:r>
            <a:r>
              <a:rPr dirty="0" sz="2800" spc="-114" b="1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 spc="-25" b="1">
                <a:solidFill>
                  <a:srgbClr val="1A5F6D"/>
                </a:solidFill>
                <a:latin typeface="Segoe UI"/>
                <a:cs typeface="Segoe UI"/>
              </a:rPr>
              <a:t>STAFF</a:t>
            </a:r>
            <a:r>
              <a:rPr dirty="0" sz="2800" spc="-130" b="1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 b="1">
                <a:solidFill>
                  <a:srgbClr val="1A5F6D"/>
                </a:solidFill>
                <a:latin typeface="Segoe UI"/>
                <a:cs typeface="Segoe UI"/>
              </a:rPr>
              <a:t>AND</a:t>
            </a:r>
            <a:r>
              <a:rPr dirty="0" sz="2800" spc="-135" b="1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 spc="-45" b="1">
                <a:solidFill>
                  <a:srgbClr val="1A5F6D"/>
                </a:solidFill>
                <a:latin typeface="Segoe UI"/>
                <a:cs typeface="Segoe UI"/>
              </a:rPr>
              <a:t>MAYOR</a:t>
            </a:r>
            <a:r>
              <a:rPr dirty="0" sz="2800" spc="-100" b="1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 b="1">
                <a:solidFill>
                  <a:srgbClr val="1A5F6D"/>
                </a:solidFill>
                <a:latin typeface="Segoe UI"/>
                <a:cs typeface="Segoe UI"/>
              </a:rPr>
              <a:t>&amp;</a:t>
            </a:r>
            <a:r>
              <a:rPr dirty="0" sz="2800" spc="-125" b="1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 spc="-10" b="1">
                <a:solidFill>
                  <a:srgbClr val="1A5F6D"/>
                </a:solidFill>
                <a:latin typeface="Segoe UI"/>
                <a:cs typeface="Segoe UI"/>
              </a:rPr>
              <a:t>COMMISSION→</a:t>
            </a:r>
            <a:r>
              <a:rPr dirty="0" sz="2800" spc="-110" b="1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 spc="-20" b="1">
                <a:solidFill>
                  <a:srgbClr val="1A5F6D"/>
                </a:solidFill>
                <a:latin typeface="Segoe UI"/>
                <a:cs typeface="Segoe UI"/>
              </a:rPr>
              <a:t>GOAL </a:t>
            </a:r>
            <a:r>
              <a:rPr dirty="0" sz="2800" spc="-10" b="1">
                <a:solidFill>
                  <a:srgbClr val="1A5F6D"/>
                </a:solidFill>
                <a:latin typeface="Segoe UI"/>
                <a:cs typeface="Segoe UI"/>
              </a:rPr>
              <a:t>AREAS</a:t>
            </a:r>
            <a:endParaRPr sz="280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spcBef>
                <a:spcPts val="243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45" b="1">
                <a:solidFill>
                  <a:srgbClr val="1A5F6D"/>
                </a:solidFill>
                <a:latin typeface="Segoe UI"/>
                <a:cs typeface="Segoe UI"/>
              </a:rPr>
              <a:t>MAYOR</a:t>
            </a:r>
            <a:r>
              <a:rPr dirty="0" sz="2800" spc="-65" b="1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 b="1">
                <a:solidFill>
                  <a:srgbClr val="1A5F6D"/>
                </a:solidFill>
                <a:latin typeface="Segoe UI"/>
                <a:cs typeface="Segoe UI"/>
              </a:rPr>
              <a:t>&amp;</a:t>
            </a:r>
            <a:r>
              <a:rPr dirty="0" sz="2800" spc="-90" b="1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 spc="-10" b="1">
                <a:solidFill>
                  <a:srgbClr val="1A5F6D"/>
                </a:solidFill>
                <a:latin typeface="Segoe UI"/>
                <a:cs typeface="Segoe UI"/>
              </a:rPr>
              <a:t>COMMISSION</a:t>
            </a:r>
            <a:r>
              <a:rPr dirty="0" sz="2800" spc="-80" b="1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 b="1">
                <a:solidFill>
                  <a:srgbClr val="1A5F6D"/>
                </a:solidFill>
                <a:latin typeface="Segoe UI"/>
                <a:cs typeface="Segoe UI"/>
              </a:rPr>
              <a:t>→</a:t>
            </a:r>
            <a:r>
              <a:rPr dirty="0" sz="2800" spc="-80" b="1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 spc="-10" b="1">
                <a:solidFill>
                  <a:srgbClr val="1A5F6D"/>
                </a:solidFill>
                <a:latin typeface="Segoe UI"/>
                <a:cs typeface="Segoe UI"/>
              </a:rPr>
              <a:t>STRATEGIES</a:t>
            </a:r>
            <a:endParaRPr sz="280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spcBef>
                <a:spcPts val="246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30" b="1">
                <a:solidFill>
                  <a:srgbClr val="1A5F6D"/>
                </a:solidFill>
                <a:latin typeface="Segoe UI"/>
                <a:cs typeface="Segoe UI"/>
              </a:rPr>
              <a:t>DEPARTMENT/OFFICE</a:t>
            </a:r>
            <a:r>
              <a:rPr dirty="0" sz="2800" spc="-65" b="1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 b="1">
                <a:solidFill>
                  <a:srgbClr val="1A5F6D"/>
                </a:solidFill>
                <a:latin typeface="Segoe UI"/>
                <a:cs typeface="Segoe UI"/>
              </a:rPr>
              <a:t>LEADS→</a:t>
            </a:r>
            <a:r>
              <a:rPr dirty="0" sz="2800" spc="-45" b="1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 spc="-10" b="1">
                <a:solidFill>
                  <a:srgbClr val="1A5F6D"/>
                </a:solidFill>
                <a:latin typeface="Segoe UI"/>
                <a:cs typeface="Segoe UI"/>
              </a:rPr>
              <a:t>INITIATIVES</a:t>
            </a:r>
            <a:endParaRPr sz="2800">
              <a:latin typeface="Segoe UI"/>
              <a:cs typeface="Segoe UI"/>
            </a:endParaRPr>
          </a:p>
          <a:p>
            <a:pPr marL="241300" indent="-228600">
              <a:lnSpc>
                <a:spcPct val="100000"/>
              </a:lnSpc>
              <a:spcBef>
                <a:spcPts val="246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25" b="1">
                <a:solidFill>
                  <a:srgbClr val="1A5F6D"/>
                </a:solidFill>
                <a:latin typeface="Segoe UI"/>
                <a:cs typeface="Segoe UI"/>
              </a:rPr>
              <a:t>STAFF</a:t>
            </a:r>
            <a:r>
              <a:rPr dirty="0" sz="2800" spc="-125" b="1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 b="1">
                <a:solidFill>
                  <a:srgbClr val="1A5F6D"/>
                </a:solidFill>
                <a:latin typeface="Segoe UI"/>
                <a:cs typeface="Segoe UI"/>
              </a:rPr>
              <a:t>SUBJECT</a:t>
            </a:r>
            <a:r>
              <a:rPr dirty="0" sz="2800" spc="-80" b="1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 spc="-20" b="1">
                <a:solidFill>
                  <a:srgbClr val="1A5F6D"/>
                </a:solidFill>
                <a:latin typeface="Segoe UI"/>
                <a:cs typeface="Segoe UI"/>
              </a:rPr>
              <a:t>MATTER</a:t>
            </a:r>
            <a:r>
              <a:rPr dirty="0" sz="2800" spc="-125" b="1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 b="1">
                <a:solidFill>
                  <a:srgbClr val="1A5F6D"/>
                </a:solidFill>
                <a:latin typeface="Segoe UI"/>
                <a:cs typeface="Segoe UI"/>
              </a:rPr>
              <a:t>EXPERTS</a:t>
            </a:r>
            <a:r>
              <a:rPr dirty="0" sz="2800" spc="-90" b="1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 b="1">
                <a:solidFill>
                  <a:srgbClr val="1A5F6D"/>
                </a:solidFill>
                <a:latin typeface="Segoe UI"/>
                <a:cs typeface="Segoe UI"/>
              </a:rPr>
              <a:t>→</a:t>
            </a:r>
            <a:r>
              <a:rPr dirty="0" sz="2800" spc="-114" b="1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 spc="-10" b="1">
                <a:solidFill>
                  <a:srgbClr val="1A5F6D"/>
                </a:solidFill>
                <a:latin typeface="Segoe UI"/>
                <a:cs typeface="Segoe UI"/>
              </a:rPr>
              <a:t>MILESTONES</a:t>
            </a:r>
            <a:endParaRPr sz="2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11555" y="1819148"/>
            <a:ext cx="11010265" cy="4083050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241300" marR="33020" indent="-228600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dirty="0" u="sng" sz="2800" spc="-10" b="1">
                <a:solidFill>
                  <a:srgbClr val="1A5F6D"/>
                </a:solidFill>
                <a:uFill>
                  <a:solidFill>
                    <a:srgbClr val="1A5F6D"/>
                  </a:solidFill>
                </a:uFill>
                <a:latin typeface="Segoe UI"/>
                <a:cs typeface="Segoe UI"/>
              </a:rPr>
              <a:t>Strategies:</a:t>
            </a:r>
            <a:r>
              <a:rPr dirty="0" u="sng" sz="2800" spc="-80" b="1">
                <a:solidFill>
                  <a:srgbClr val="1A5F6D"/>
                </a:solidFill>
                <a:uFill>
                  <a:solidFill>
                    <a:srgbClr val="1A5F6D"/>
                  </a:solidFill>
                </a:uFill>
                <a:latin typeface="Segoe UI"/>
                <a:cs typeface="Segoe UI"/>
              </a:rPr>
              <a:t> </a:t>
            </a:r>
            <a:r>
              <a:rPr dirty="0" sz="2800" spc="-10">
                <a:solidFill>
                  <a:srgbClr val="1A5F6D"/>
                </a:solidFill>
                <a:latin typeface="Segoe UI"/>
                <a:cs typeface="Segoe UI"/>
              </a:rPr>
              <a:t>Statements</a:t>
            </a:r>
            <a:r>
              <a:rPr dirty="0" sz="2800" spc="-10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that</a:t>
            </a:r>
            <a:r>
              <a:rPr dirty="0" sz="2800" spc="-9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indicate</a:t>
            </a:r>
            <a:r>
              <a:rPr dirty="0" sz="2800" spc="-10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items</a:t>
            </a:r>
            <a:r>
              <a:rPr dirty="0" sz="2800" spc="-10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of</a:t>
            </a:r>
            <a:r>
              <a:rPr dirty="0" sz="2800" spc="-11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critical</a:t>
            </a:r>
            <a:r>
              <a:rPr dirty="0" sz="2800" spc="-114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importance</a:t>
            </a:r>
            <a:r>
              <a:rPr dirty="0" sz="2800" spc="-11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 spc="-25">
                <a:solidFill>
                  <a:srgbClr val="1A5F6D"/>
                </a:solidFill>
                <a:latin typeface="Segoe UI"/>
                <a:cs typeface="Segoe UI"/>
              </a:rPr>
              <a:t>to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the</a:t>
            </a:r>
            <a:r>
              <a:rPr dirty="0" sz="2800" spc="-10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organization,</a:t>
            </a:r>
            <a:r>
              <a:rPr dirty="0" sz="2800" spc="-8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department,</a:t>
            </a:r>
            <a:r>
              <a:rPr dirty="0" sz="2800" spc="-7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division,</a:t>
            </a:r>
            <a:r>
              <a:rPr dirty="0" sz="2800" spc="-8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or</a:t>
            </a:r>
            <a:r>
              <a:rPr dirty="0" sz="2800" spc="-9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office.</a:t>
            </a:r>
            <a:r>
              <a:rPr dirty="0" sz="2800" spc="-10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In</a:t>
            </a:r>
            <a:r>
              <a:rPr dirty="0" sz="2800" spc="-9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other</a:t>
            </a:r>
            <a:r>
              <a:rPr dirty="0" sz="2800" spc="-10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words,</a:t>
            </a:r>
            <a:r>
              <a:rPr dirty="0" sz="2800" spc="-7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 spc="-20">
                <a:solidFill>
                  <a:srgbClr val="1A5F6D"/>
                </a:solidFill>
                <a:latin typeface="Segoe UI"/>
                <a:cs typeface="Segoe UI"/>
              </a:rPr>
              <a:t>they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are</a:t>
            </a:r>
            <a:r>
              <a:rPr dirty="0" sz="2800" spc="-114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work</a:t>
            </a:r>
            <a:r>
              <a:rPr dirty="0" sz="2800" spc="-10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items</a:t>
            </a:r>
            <a:r>
              <a:rPr dirty="0" sz="2800" spc="-10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designed</a:t>
            </a:r>
            <a:r>
              <a:rPr dirty="0" sz="2800" spc="-9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to</a:t>
            </a:r>
            <a:r>
              <a:rPr dirty="0" sz="2800" spc="-11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address</a:t>
            </a:r>
            <a:r>
              <a:rPr dirty="0" sz="2800" spc="-10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strengths,</a:t>
            </a:r>
            <a:r>
              <a:rPr dirty="0" sz="2800" spc="-9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 spc="-10">
                <a:solidFill>
                  <a:srgbClr val="1A5F6D"/>
                </a:solidFill>
                <a:latin typeface="Segoe UI"/>
                <a:cs typeface="Segoe UI"/>
              </a:rPr>
              <a:t>weaknesses,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opportunities</a:t>
            </a:r>
            <a:r>
              <a:rPr dirty="0" sz="2800" spc="-8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and</a:t>
            </a:r>
            <a:r>
              <a:rPr dirty="0" sz="2800" spc="-8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threats</a:t>
            </a:r>
            <a:r>
              <a:rPr dirty="0" sz="2800" spc="-8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outlined</a:t>
            </a:r>
            <a:r>
              <a:rPr dirty="0" sz="2800" spc="-8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in</a:t>
            </a:r>
            <a:r>
              <a:rPr dirty="0" sz="2800" spc="-9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the</a:t>
            </a:r>
            <a:r>
              <a:rPr dirty="0" sz="2800" spc="-8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 spc="-10">
                <a:solidFill>
                  <a:srgbClr val="1A5F6D"/>
                </a:solidFill>
                <a:latin typeface="Segoe UI"/>
                <a:cs typeface="Segoe UI"/>
              </a:rPr>
              <a:t>SWOT</a:t>
            </a:r>
            <a:r>
              <a:rPr dirty="0" sz="2800" spc="-9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 spc="-10">
                <a:solidFill>
                  <a:srgbClr val="1A5F6D"/>
                </a:solidFill>
                <a:latin typeface="Segoe UI"/>
                <a:cs typeface="Segoe UI"/>
              </a:rPr>
              <a:t>analysis.</a:t>
            </a:r>
            <a:endParaRPr sz="2800">
              <a:latin typeface="Segoe UI"/>
              <a:cs typeface="Segoe UI"/>
            </a:endParaRPr>
          </a:p>
          <a:p>
            <a:pPr marL="241300" marR="5080" indent="-228600">
              <a:lnSpc>
                <a:spcPct val="90000"/>
              </a:lnSpc>
              <a:spcBef>
                <a:spcPts val="2195"/>
              </a:spcBef>
              <a:buFont typeface="Arial"/>
              <a:buChar char="•"/>
              <a:tabLst>
                <a:tab pos="241300" algn="l"/>
              </a:tabLst>
            </a:pPr>
            <a:r>
              <a:rPr dirty="0" u="sng" sz="2800" b="1">
                <a:solidFill>
                  <a:srgbClr val="1A5F6D"/>
                </a:solidFill>
                <a:uFill>
                  <a:solidFill>
                    <a:srgbClr val="1A5F6D"/>
                  </a:solidFill>
                </a:uFill>
                <a:latin typeface="Segoe UI"/>
                <a:cs typeface="Segoe UI"/>
              </a:rPr>
              <a:t>Initiatives:</a:t>
            </a:r>
            <a:r>
              <a:rPr dirty="0" sz="2800" spc="-80" b="1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Action</a:t>
            </a:r>
            <a:r>
              <a:rPr dirty="0" sz="2800" spc="-114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statements</a:t>
            </a:r>
            <a:r>
              <a:rPr dirty="0" sz="2800" spc="-114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that</a:t>
            </a:r>
            <a:r>
              <a:rPr dirty="0" sz="2800" spc="-114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allocate</a:t>
            </a:r>
            <a:r>
              <a:rPr dirty="0" sz="2800" spc="-13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 spc="-10">
                <a:solidFill>
                  <a:srgbClr val="1A5F6D"/>
                </a:solidFill>
                <a:latin typeface="Segoe UI"/>
                <a:cs typeface="Segoe UI"/>
              </a:rPr>
              <a:t>resources</a:t>
            </a:r>
            <a:r>
              <a:rPr dirty="0" sz="2800" spc="-12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to</a:t>
            </a:r>
            <a:r>
              <a:rPr dirty="0" sz="2800" spc="-114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address</a:t>
            </a:r>
            <a:r>
              <a:rPr dirty="0" sz="2800" spc="-10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 spc="-25">
                <a:solidFill>
                  <a:srgbClr val="1A5F6D"/>
                </a:solidFill>
                <a:latin typeface="Segoe UI"/>
                <a:cs typeface="Segoe UI"/>
              </a:rPr>
              <a:t>how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strategies</a:t>
            </a:r>
            <a:r>
              <a:rPr dirty="0" sz="2800" spc="-8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will</a:t>
            </a:r>
            <a:r>
              <a:rPr dirty="0" sz="2800" spc="-7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be</a:t>
            </a:r>
            <a:r>
              <a:rPr dirty="0" sz="2800" spc="-10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carried</a:t>
            </a:r>
            <a:r>
              <a:rPr dirty="0" sz="2800" spc="-8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out.</a:t>
            </a:r>
            <a:r>
              <a:rPr dirty="0" sz="2800" spc="-8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Initiatives</a:t>
            </a:r>
            <a:r>
              <a:rPr dirty="0" sz="2800" spc="-8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tend</a:t>
            </a:r>
            <a:r>
              <a:rPr dirty="0" sz="2800" spc="-8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to</a:t>
            </a:r>
            <a:r>
              <a:rPr dirty="0" sz="2800" spc="-8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include</a:t>
            </a:r>
            <a:r>
              <a:rPr dirty="0" sz="2800" spc="-8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a</a:t>
            </a:r>
            <a:r>
              <a:rPr dirty="0" sz="2800" spc="-10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 spc="-10">
                <a:solidFill>
                  <a:srgbClr val="1A5F6D"/>
                </a:solidFill>
                <a:latin typeface="Segoe UI"/>
                <a:cs typeface="Segoe UI"/>
              </a:rPr>
              <a:t>scope,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budget,</a:t>
            </a:r>
            <a:r>
              <a:rPr dirty="0" sz="2800" spc="-6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and</a:t>
            </a:r>
            <a:r>
              <a:rPr dirty="0" sz="2800" spc="-6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 spc="-10">
                <a:solidFill>
                  <a:srgbClr val="1A5F6D"/>
                </a:solidFill>
                <a:latin typeface="Segoe UI"/>
                <a:cs typeface="Segoe UI"/>
              </a:rPr>
              <a:t>timeline.</a:t>
            </a:r>
            <a:endParaRPr sz="2800">
              <a:latin typeface="Segoe UI"/>
              <a:cs typeface="Segoe UI"/>
            </a:endParaRPr>
          </a:p>
          <a:p>
            <a:pPr marL="241300" marR="399415" indent="-228600">
              <a:lnSpc>
                <a:spcPts val="3030"/>
              </a:lnSpc>
              <a:spcBef>
                <a:spcPts val="2240"/>
              </a:spcBef>
              <a:buFont typeface="Arial"/>
              <a:buChar char="•"/>
              <a:tabLst>
                <a:tab pos="241300" algn="l"/>
              </a:tabLst>
            </a:pPr>
            <a:r>
              <a:rPr dirty="0" u="sng" sz="2800" b="1">
                <a:solidFill>
                  <a:srgbClr val="1A5F6D"/>
                </a:solidFill>
                <a:uFill>
                  <a:solidFill>
                    <a:srgbClr val="1A5F6D"/>
                  </a:solidFill>
                </a:uFill>
                <a:latin typeface="Segoe UI"/>
                <a:cs typeface="Segoe UI"/>
              </a:rPr>
              <a:t>Milestones</a:t>
            </a:r>
            <a:r>
              <a:rPr dirty="0" u="sng" sz="2800" spc="-70" b="1">
                <a:solidFill>
                  <a:srgbClr val="1A5F6D"/>
                </a:solidFill>
                <a:uFill>
                  <a:solidFill>
                    <a:srgbClr val="1A5F6D"/>
                  </a:solidFill>
                </a:uFill>
                <a:latin typeface="Segoe UI"/>
                <a:cs typeface="Segoe UI"/>
              </a:rPr>
              <a:t> </a:t>
            </a:r>
            <a:r>
              <a:rPr dirty="0" u="sng" sz="2800" b="1">
                <a:solidFill>
                  <a:srgbClr val="1A5F6D"/>
                </a:solidFill>
                <a:uFill>
                  <a:solidFill>
                    <a:srgbClr val="1A5F6D"/>
                  </a:solidFill>
                </a:uFill>
                <a:latin typeface="Segoe UI"/>
                <a:cs typeface="Segoe UI"/>
              </a:rPr>
              <a:t>(and</a:t>
            </a:r>
            <a:r>
              <a:rPr dirty="0" u="sng" sz="2800" spc="-75" b="1">
                <a:solidFill>
                  <a:srgbClr val="1A5F6D"/>
                </a:solidFill>
                <a:uFill>
                  <a:solidFill>
                    <a:srgbClr val="1A5F6D"/>
                  </a:solidFill>
                </a:uFill>
                <a:latin typeface="Segoe UI"/>
                <a:cs typeface="Segoe UI"/>
              </a:rPr>
              <a:t> </a:t>
            </a:r>
            <a:r>
              <a:rPr dirty="0" u="sng" sz="2800" spc="-20" b="1">
                <a:solidFill>
                  <a:srgbClr val="1A5F6D"/>
                </a:solidFill>
                <a:uFill>
                  <a:solidFill>
                    <a:srgbClr val="1A5F6D"/>
                  </a:solidFill>
                </a:uFill>
                <a:latin typeface="Segoe UI"/>
                <a:cs typeface="Segoe UI"/>
              </a:rPr>
              <a:t>sub-</a:t>
            </a:r>
            <a:r>
              <a:rPr dirty="0" u="sng" sz="2800" b="1">
                <a:solidFill>
                  <a:srgbClr val="1A5F6D"/>
                </a:solidFill>
                <a:uFill>
                  <a:solidFill>
                    <a:srgbClr val="1A5F6D"/>
                  </a:solidFill>
                </a:uFill>
                <a:latin typeface="Segoe UI"/>
                <a:cs typeface="Segoe UI"/>
              </a:rPr>
              <a:t>milestones):</a:t>
            </a:r>
            <a:r>
              <a:rPr dirty="0" sz="2800" spc="-40" b="1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Concrete</a:t>
            </a:r>
            <a:r>
              <a:rPr dirty="0" sz="2800" spc="-10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steps</a:t>
            </a:r>
            <a:r>
              <a:rPr dirty="0" sz="2800" spc="-10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that</a:t>
            </a:r>
            <a:r>
              <a:rPr dirty="0" sz="2800" spc="-10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fill</a:t>
            </a:r>
            <a:r>
              <a:rPr dirty="0" sz="2800" spc="-11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out</a:t>
            </a:r>
            <a:r>
              <a:rPr dirty="0" sz="2800" spc="-11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 spc="-25">
                <a:solidFill>
                  <a:srgbClr val="1A5F6D"/>
                </a:solidFill>
                <a:latin typeface="Segoe UI"/>
                <a:cs typeface="Segoe UI"/>
              </a:rPr>
              <a:t>the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timeline</a:t>
            </a:r>
            <a:r>
              <a:rPr dirty="0" sz="2800" spc="-5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(think:</a:t>
            </a:r>
            <a:r>
              <a:rPr dirty="0" sz="2800" spc="-35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>
                <a:solidFill>
                  <a:srgbClr val="1A5F6D"/>
                </a:solidFill>
                <a:latin typeface="Segoe UI"/>
                <a:cs typeface="Segoe UI"/>
              </a:rPr>
              <a:t>work</a:t>
            </a:r>
            <a:r>
              <a:rPr dirty="0" sz="2800" spc="-50">
                <a:solidFill>
                  <a:srgbClr val="1A5F6D"/>
                </a:solidFill>
                <a:latin typeface="Segoe UI"/>
                <a:cs typeface="Segoe UI"/>
              </a:rPr>
              <a:t> </a:t>
            </a:r>
            <a:r>
              <a:rPr dirty="0" sz="2800" spc="-10">
                <a:solidFill>
                  <a:srgbClr val="1A5F6D"/>
                </a:solidFill>
                <a:latin typeface="Segoe UI"/>
                <a:cs typeface="Segoe UI"/>
              </a:rPr>
              <a:t>breakdown)</a:t>
            </a:r>
            <a:endParaRPr sz="28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9113" rIns="0" bIns="0" rtlCol="0" vert="horz">
            <a:spAutoFit/>
          </a:bodyPr>
          <a:lstStyle/>
          <a:p>
            <a:pPr marL="3332479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solidFill>
                  <a:srgbClr val="0D2C3D"/>
                </a:solidFill>
              </a:rPr>
              <a:t>Key</a:t>
            </a:r>
            <a:r>
              <a:rPr dirty="0" sz="5400" spc="-195">
                <a:solidFill>
                  <a:srgbClr val="0D2C3D"/>
                </a:solidFill>
              </a:rPr>
              <a:t> </a:t>
            </a:r>
            <a:r>
              <a:rPr dirty="0" sz="5400" spc="-10">
                <a:solidFill>
                  <a:srgbClr val="0D2C3D"/>
                </a:solidFill>
              </a:rPr>
              <a:t>Language</a:t>
            </a:r>
            <a:endParaRPr sz="5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4400" y="40894"/>
            <a:ext cx="525526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solidFill>
                  <a:srgbClr val="0D2C3D"/>
                </a:solidFill>
              </a:rPr>
              <a:t>Clear</a:t>
            </a:r>
            <a:r>
              <a:rPr dirty="0" sz="5400" spc="-5">
                <a:solidFill>
                  <a:srgbClr val="0D2C3D"/>
                </a:solidFill>
              </a:rPr>
              <a:t> </a:t>
            </a:r>
            <a:r>
              <a:rPr dirty="0" sz="5400" spc="-10">
                <a:solidFill>
                  <a:srgbClr val="0D2C3D"/>
                </a:solidFill>
              </a:rPr>
              <a:t>Process</a:t>
            </a:r>
            <a:endParaRPr sz="5400"/>
          </a:p>
        </p:txBody>
      </p:sp>
      <p:grpSp>
        <p:nvGrpSpPr>
          <p:cNvPr id="3" name="object 3" descr=""/>
          <p:cNvGrpSpPr/>
          <p:nvPr/>
        </p:nvGrpSpPr>
        <p:grpSpPr>
          <a:xfrm>
            <a:off x="946150" y="1180846"/>
            <a:ext cx="2126615" cy="1062990"/>
            <a:chOff x="946150" y="1180846"/>
            <a:chExt cx="2126615" cy="1062990"/>
          </a:xfrm>
        </p:grpSpPr>
        <p:sp>
          <p:nvSpPr>
            <p:cNvPr id="4" name="object 4" descr=""/>
            <p:cNvSpPr/>
            <p:nvPr/>
          </p:nvSpPr>
          <p:spPr>
            <a:xfrm>
              <a:off x="952500" y="1187195"/>
              <a:ext cx="2120265" cy="1050290"/>
            </a:xfrm>
            <a:custGeom>
              <a:avLst/>
              <a:gdLst/>
              <a:ahLst/>
              <a:cxnLst/>
              <a:rect l="l" t="t" r="r" b="b"/>
              <a:pathLst>
                <a:path w="2120265" h="1050289">
                  <a:moveTo>
                    <a:pt x="2120011" y="525780"/>
                  </a:moveTo>
                  <a:lnTo>
                    <a:pt x="2109114" y="519430"/>
                  </a:lnTo>
                  <a:lnTo>
                    <a:pt x="2031365" y="474091"/>
                  </a:lnTo>
                  <a:lnTo>
                    <a:pt x="2027428" y="475107"/>
                  </a:lnTo>
                  <a:lnTo>
                    <a:pt x="2023872" y="481203"/>
                  </a:lnTo>
                  <a:lnTo>
                    <a:pt x="2024888" y="485013"/>
                  </a:lnTo>
                  <a:lnTo>
                    <a:pt x="2083866" y="519430"/>
                  </a:lnTo>
                  <a:lnTo>
                    <a:pt x="1749552" y="519430"/>
                  </a:lnTo>
                  <a:lnTo>
                    <a:pt x="1749552" y="0"/>
                  </a:lnTo>
                  <a:lnTo>
                    <a:pt x="0" y="0"/>
                  </a:lnTo>
                  <a:lnTo>
                    <a:pt x="0" y="1050036"/>
                  </a:lnTo>
                  <a:lnTo>
                    <a:pt x="1749552" y="1050036"/>
                  </a:lnTo>
                  <a:lnTo>
                    <a:pt x="1749552" y="532130"/>
                  </a:lnTo>
                  <a:lnTo>
                    <a:pt x="2083866" y="532130"/>
                  </a:lnTo>
                  <a:lnTo>
                    <a:pt x="2024888" y="566547"/>
                  </a:lnTo>
                  <a:lnTo>
                    <a:pt x="2023872" y="570357"/>
                  </a:lnTo>
                  <a:lnTo>
                    <a:pt x="2027428" y="576453"/>
                  </a:lnTo>
                  <a:lnTo>
                    <a:pt x="2031365" y="577469"/>
                  </a:lnTo>
                  <a:lnTo>
                    <a:pt x="2109114" y="532130"/>
                  </a:lnTo>
                  <a:lnTo>
                    <a:pt x="2120011" y="52578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52500" y="1187196"/>
              <a:ext cx="1750060" cy="1050290"/>
            </a:xfrm>
            <a:custGeom>
              <a:avLst/>
              <a:gdLst/>
              <a:ahLst/>
              <a:cxnLst/>
              <a:rect l="l" t="t" r="r" b="b"/>
              <a:pathLst>
                <a:path w="1750060" h="1050289">
                  <a:moveTo>
                    <a:pt x="0" y="1050036"/>
                  </a:moveTo>
                  <a:lnTo>
                    <a:pt x="1749552" y="1050036"/>
                  </a:lnTo>
                  <a:lnTo>
                    <a:pt x="1749552" y="0"/>
                  </a:lnTo>
                  <a:lnTo>
                    <a:pt x="0" y="0"/>
                  </a:lnTo>
                  <a:lnTo>
                    <a:pt x="0" y="105003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52500" y="1187196"/>
            <a:ext cx="1750060" cy="1050290"/>
          </a:xfrm>
          <a:prstGeom prst="rect">
            <a:avLst/>
          </a:prstGeom>
        </p:spPr>
        <p:txBody>
          <a:bodyPr wrap="square" lIns="0" tIns="240029" rIns="0" bIns="0" rtlCol="0" vert="horz">
            <a:spAutoFit/>
          </a:bodyPr>
          <a:lstStyle/>
          <a:p>
            <a:pPr marL="391795" marR="385445" indent="55880">
              <a:lnSpc>
                <a:spcPct val="100000"/>
              </a:lnSpc>
              <a:spcBef>
                <a:spcPts val="1889"/>
              </a:spcBef>
            </a:pPr>
            <a:r>
              <a:rPr dirty="0" sz="1800">
                <a:solidFill>
                  <a:srgbClr val="FFFFFF"/>
                </a:solidFill>
                <a:latin typeface="Segoe UI"/>
                <a:cs typeface="Segoe UI"/>
              </a:rPr>
              <a:t>All</a:t>
            </a:r>
            <a:r>
              <a:rPr dirty="0" sz="18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Segoe UI"/>
                <a:cs typeface="Segoe UI"/>
              </a:rPr>
              <a:t>plans cross-</a:t>
            </a:r>
            <a:r>
              <a:rPr dirty="0" sz="1800" spc="-20">
                <a:solidFill>
                  <a:srgbClr val="FFFFFF"/>
                </a:solidFill>
                <a:latin typeface="Segoe UI"/>
                <a:cs typeface="Segoe UI"/>
              </a:rPr>
              <a:t>talk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098038" y="1180846"/>
            <a:ext cx="2126615" cy="1062990"/>
            <a:chOff x="3098038" y="1180846"/>
            <a:chExt cx="2126615" cy="1062990"/>
          </a:xfrm>
        </p:grpSpPr>
        <p:sp>
          <p:nvSpPr>
            <p:cNvPr id="8" name="object 8" descr=""/>
            <p:cNvSpPr/>
            <p:nvPr/>
          </p:nvSpPr>
          <p:spPr>
            <a:xfrm>
              <a:off x="3104388" y="1187195"/>
              <a:ext cx="2120265" cy="1050290"/>
            </a:xfrm>
            <a:custGeom>
              <a:avLst/>
              <a:gdLst/>
              <a:ahLst/>
              <a:cxnLst/>
              <a:rect l="l" t="t" r="r" b="b"/>
              <a:pathLst>
                <a:path w="2120265" h="1050289">
                  <a:moveTo>
                    <a:pt x="2120011" y="525780"/>
                  </a:moveTo>
                  <a:lnTo>
                    <a:pt x="2109114" y="519430"/>
                  </a:lnTo>
                  <a:lnTo>
                    <a:pt x="2031365" y="474091"/>
                  </a:lnTo>
                  <a:lnTo>
                    <a:pt x="2027428" y="475107"/>
                  </a:lnTo>
                  <a:lnTo>
                    <a:pt x="2023872" y="481203"/>
                  </a:lnTo>
                  <a:lnTo>
                    <a:pt x="2024888" y="485013"/>
                  </a:lnTo>
                  <a:lnTo>
                    <a:pt x="2083866" y="519430"/>
                  </a:lnTo>
                  <a:lnTo>
                    <a:pt x="1751076" y="519430"/>
                  </a:lnTo>
                  <a:lnTo>
                    <a:pt x="1751076" y="0"/>
                  </a:lnTo>
                  <a:lnTo>
                    <a:pt x="0" y="0"/>
                  </a:lnTo>
                  <a:lnTo>
                    <a:pt x="0" y="1050036"/>
                  </a:lnTo>
                  <a:lnTo>
                    <a:pt x="1751076" y="1050036"/>
                  </a:lnTo>
                  <a:lnTo>
                    <a:pt x="1751076" y="532130"/>
                  </a:lnTo>
                  <a:lnTo>
                    <a:pt x="2083866" y="532130"/>
                  </a:lnTo>
                  <a:lnTo>
                    <a:pt x="2024888" y="566547"/>
                  </a:lnTo>
                  <a:lnTo>
                    <a:pt x="2023872" y="570357"/>
                  </a:lnTo>
                  <a:lnTo>
                    <a:pt x="2027428" y="576453"/>
                  </a:lnTo>
                  <a:lnTo>
                    <a:pt x="2031365" y="577469"/>
                  </a:lnTo>
                  <a:lnTo>
                    <a:pt x="2109114" y="532130"/>
                  </a:lnTo>
                  <a:lnTo>
                    <a:pt x="2120011" y="52578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104388" y="1187196"/>
              <a:ext cx="1751330" cy="1050290"/>
            </a:xfrm>
            <a:custGeom>
              <a:avLst/>
              <a:gdLst/>
              <a:ahLst/>
              <a:cxnLst/>
              <a:rect l="l" t="t" r="r" b="b"/>
              <a:pathLst>
                <a:path w="1751329" h="1050289">
                  <a:moveTo>
                    <a:pt x="0" y="1050036"/>
                  </a:moveTo>
                  <a:lnTo>
                    <a:pt x="1751076" y="1050036"/>
                  </a:lnTo>
                  <a:lnTo>
                    <a:pt x="1751076" y="0"/>
                  </a:lnTo>
                  <a:lnTo>
                    <a:pt x="0" y="0"/>
                  </a:lnTo>
                  <a:lnTo>
                    <a:pt x="0" y="105003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3104388" y="1187196"/>
            <a:ext cx="1751330" cy="1050290"/>
          </a:xfrm>
          <a:prstGeom prst="rect">
            <a:avLst/>
          </a:prstGeom>
        </p:spPr>
        <p:txBody>
          <a:bodyPr wrap="square" lIns="0" tIns="102870" rIns="0" bIns="0" rtlCol="0" vert="horz">
            <a:spAutoFit/>
          </a:bodyPr>
          <a:lstStyle/>
          <a:p>
            <a:pPr marL="520065" marR="495934" indent="-20320">
              <a:lnSpc>
                <a:spcPct val="100000"/>
              </a:lnSpc>
              <a:spcBef>
                <a:spcPts val="810"/>
              </a:spcBef>
            </a:pPr>
            <a:r>
              <a:rPr dirty="0" sz="1800" spc="-50">
                <a:solidFill>
                  <a:srgbClr val="FFFFFF"/>
                </a:solidFill>
                <a:latin typeface="Segoe UI"/>
                <a:cs typeface="Segoe UI"/>
              </a:rPr>
              <a:t>SWOTs, </a:t>
            </a:r>
            <a:r>
              <a:rPr dirty="0" sz="1800" spc="-10">
                <a:solidFill>
                  <a:srgbClr val="FFFFFF"/>
                </a:solidFill>
                <a:latin typeface="Segoe UI"/>
                <a:cs typeface="Segoe UI"/>
              </a:rPr>
              <a:t>PESTLE</a:t>
            </a:r>
            <a:endParaRPr sz="1800">
              <a:latin typeface="Segoe UI"/>
              <a:cs typeface="Segoe UI"/>
            </a:endParaRPr>
          </a:p>
          <a:p>
            <a:pPr marL="430530">
              <a:lnSpc>
                <a:spcPts val="2150"/>
              </a:lnSpc>
            </a:pPr>
            <a:r>
              <a:rPr dirty="0" sz="1800" spc="-10">
                <a:solidFill>
                  <a:srgbClr val="FFFFFF"/>
                </a:solidFill>
                <a:latin typeface="Segoe UI"/>
                <a:cs typeface="Segoe UI"/>
              </a:rPr>
              <a:t>Exercises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5251450" y="1180846"/>
            <a:ext cx="2126615" cy="1062990"/>
            <a:chOff x="5251450" y="1180846"/>
            <a:chExt cx="2126615" cy="1062990"/>
          </a:xfrm>
        </p:grpSpPr>
        <p:sp>
          <p:nvSpPr>
            <p:cNvPr id="12" name="object 12" descr=""/>
            <p:cNvSpPr/>
            <p:nvPr/>
          </p:nvSpPr>
          <p:spPr>
            <a:xfrm>
              <a:off x="5257800" y="1187195"/>
              <a:ext cx="2120265" cy="1050290"/>
            </a:xfrm>
            <a:custGeom>
              <a:avLst/>
              <a:gdLst/>
              <a:ahLst/>
              <a:cxnLst/>
              <a:rect l="l" t="t" r="r" b="b"/>
              <a:pathLst>
                <a:path w="2120265" h="1050289">
                  <a:moveTo>
                    <a:pt x="2120011" y="525780"/>
                  </a:moveTo>
                  <a:lnTo>
                    <a:pt x="2109114" y="519430"/>
                  </a:lnTo>
                  <a:lnTo>
                    <a:pt x="2031365" y="474091"/>
                  </a:lnTo>
                  <a:lnTo>
                    <a:pt x="2027428" y="475107"/>
                  </a:lnTo>
                  <a:lnTo>
                    <a:pt x="2023872" y="481203"/>
                  </a:lnTo>
                  <a:lnTo>
                    <a:pt x="2024888" y="485013"/>
                  </a:lnTo>
                  <a:lnTo>
                    <a:pt x="2083866" y="519430"/>
                  </a:lnTo>
                  <a:lnTo>
                    <a:pt x="1749552" y="519430"/>
                  </a:lnTo>
                  <a:lnTo>
                    <a:pt x="1749552" y="0"/>
                  </a:lnTo>
                  <a:lnTo>
                    <a:pt x="0" y="0"/>
                  </a:lnTo>
                  <a:lnTo>
                    <a:pt x="0" y="1050036"/>
                  </a:lnTo>
                  <a:lnTo>
                    <a:pt x="1749552" y="1050036"/>
                  </a:lnTo>
                  <a:lnTo>
                    <a:pt x="1749552" y="532130"/>
                  </a:lnTo>
                  <a:lnTo>
                    <a:pt x="2083866" y="532130"/>
                  </a:lnTo>
                  <a:lnTo>
                    <a:pt x="2024888" y="566547"/>
                  </a:lnTo>
                  <a:lnTo>
                    <a:pt x="2023872" y="570357"/>
                  </a:lnTo>
                  <a:lnTo>
                    <a:pt x="2027428" y="576453"/>
                  </a:lnTo>
                  <a:lnTo>
                    <a:pt x="2031365" y="577469"/>
                  </a:lnTo>
                  <a:lnTo>
                    <a:pt x="2109114" y="532130"/>
                  </a:lnTo>
                  <a:lnTo>
                    <a:pt x="2120011" y="52578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257800" y="1187196"/>
              <a:ext cx="1750060" cy="1050290"/>
            </a:xfrm>
            <a:custGeom>
              <a:avLst/>
              <a:gdLst/>
              <a:ahLst/>
              <a:cxnLst/>
              <a:rect l="l" t="t" r="r" b="b"/>
              <a:pathLst>
                <a:path w="1750059" h="1050289">
                  <a:moveTo>
                    <a:pt x="0" y="1050036"/>
                  </a:moveTo>
                  <a:lnTo>
                    <a:pt x="1749552" y="1050036"/>
                  </a:lnTo>
                  <a:lnTo>
                    <a:pt x="1749552" y="0"/>
                  </a:lnTo>
                  <a:lnTo>
                    <a:pt x="0" y="0"/>
                  </a:lnTo>
                  <a:lnTo>
                    <a:pt x="0" y="105003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5257800" y="1187196"/>
            <a:ext cx="1750060" cy="1050290"/>
          </a:xfrm>
          <a:prstGeom prst="rect">
            <a:avLst/>
          </a:prstGeom>
        </p:spPr>
        <p:txBody>
          <a:bodyPr wrap="square" lIns="0" tIns="240029" rIns="0" bIns="0" rtlCol="0" vert="horz">
            <a:spAutoFit/>
          </a:bodyPr>
          <a:lstStyle/>
          <a:p>
            <a:pPr marL="262255" marR="123189" indent="-131445">
              <a:lnSpc>
                <a:spcPct val="100000"/>
              </a:lnSpc>
              <a:spcBef>
                <a:spcPts val="1889"/>
              </a:spcBef>
            </a:pPr>
            <a:r>
              <a:rPr dirty="0" sz="1800">
                <a:solidFill>
                  <a:srgbClr val="FFFFFF"/>
                </a:solidFill>
                <a:latin typeface="Segoe UI"/>
                <a:cs typeface="Segoe UI"/>
              </a:rPr>
              <a:t>Priority</a:t>
            </a:r>
            <a:r>
              <a:rPr dirty="0" sz="18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Segoe UI"/>
                <a:cs typeface="Segoe UI"/>
              </a:rPr>
              <a:t>groups </a:t>
            </a:r>
            <a:r>
              <a:rPr dirty="0" sz="1800">
                <a:solidFill>
                  <a:srgbClr val="FFFFFF"/>
                </a:solidFill>
                <a:latin typeface="Segoe UI"/>
                <a:cs typeface="Segoe UI"/>
              </a:rPr>
              <a:t>gap</a:t>
            </a:r>
            <a:r>
              <a:rPr dirty="0" sz="1800" spc="-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Segoe UI"/>
                <a:cs typeface="Segoe UI"/>
              </a:rPr>
              <a:t>analysis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7403338" y="1180846"/>
            <a:ext cx="2126615" cy="1062990"/>
            <a:chOff x="7403338" y="1180846"/>
            <a:chExt cx="2126615" cy="1062990"/>
          </a:xfrm>
        </p:grpSpPr>
        <p:sp>
          <p:nvSpPr>
            <p:cNvPr id="16" name="object 16" descr=""/>
            <p:cNvSpPr/>
            <p:nvPr/>
          </p:nvSpPr>
          <p:spPr>
            <a:xfrm>
              <a:off x="7409688" y="1187195"/>
              <a:ext cx="2120265" cy="1050290"/>
            </a:xfrm>
            <a:custGeom>
              <a:avLst/>
              <a:gdLst/>
              <a:ahLst/>
              <a:cxnLst/>
              <a:rect l="l" t="t" r="r" b="b"/>
              <a:pathLst>
                <a:path w="2120265" h="1050289">
                  <a:moveTo>
                    <a:pt x="2120011" y="525780"/>
                  </a:moveTo>
                  <a:lnTo>
                    <a:pt x="2109114" y="519430"/>
                  </a:lnTo>
                  <a:lnTo>
                    <a:pt x="2031365" y="474091"/>
                  </a:lnTo>
                  <a:lnTo>
                    <a:pt x="2027428" y="475107"/>
                  </a:lnTo>
                  <a:lnTo>
                    <a:pt x="2023872" y="481203"/>
                  </a:lnTo>
                  <a:lnTo>
                    <a:pt x="2024888" y="485013"/>
                  </a:lnTo>
                  <a:lnTo>
                    <a:pt x="2083866" y="519430"/>
                  </a:lnTo>
                  <a:lnTo>
                    <a:pt x="1749552" y="519430"/>
                  </a:lnTo>
                  <a:lnTo>
                    <a:pt x="1749552" y="0"/>
                  </a:lnTo>
                  <a:lnTo>
                    <a:pt x="0" y="0"/>
                  </a:lnTo>
                  <a:lnTo>
                    <a:pt x="0" y="1050036"/>
                  </a:lnTo>
                  <a:lnTo>
                    <a:pt x="1749552" y="1050036"/>
                  </a:lnTo>
                  <a:lnTo>
                    <a:pt x="1749552" y="532130"/>
                  </a:lnTo>
                  <a:lnTo>
                    <a:pt x="2083866" y="532130"/>
                  </a:lnTo>
                  <a:lnTo>
                    <a:pt x="2024888" y="566547"/>
                  </a:lnTo>
                  <a:lnTo>
                    <a:pt x="2023872" y="570357"/>
                  </a:lnTo>
                  <a:lnTo>
                    <a:pt x="2027428" y="576453"/>
                  </a:lnTo>
                  <a:lnTo>
                    <a:pt x="2031365" y="577469"/>
                  </a:lnTo>
                  <a:lnTo>
                    <a:pt x="2109114" y="532130"/>
                  </a:lnTo>
                  <a:lnTo>
                    <a:pt x="2120011" y="52578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7409688" y="1187196"/>
              <a:ext cx="1750060" cy="1050290"/>
            </a:xfrm>
            <a:custGeom>
              <a:avLst/>
              <a:gdLst/>
              <a:ahLst/>
              <a:cxnLst/>
              <a:rect l="l" t="t" r="r" b="b"/>
              <a:pathLst>
                <a:path w="1750059" h="1050289">
                  <a:moveTo>
                    <a:pt x="0" y="1050036"/>
                  </a:moveTo>
                  <a:lnTo>
                    <a:pt x="1749552" y="1050036"/>
                  </a:lnTo>
                  <a:lnTo>
                    <a:pt x="1749552" y="0"/>
                  </a:lnTo>
                  <a:lnTo>
                    <a:pt x="0" y="0"/>
                  </a:lnTo>
                  <a:lnTo>
                    <a:pt x="0" y="105003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7409688" y="1187196"/>
            <a:ext cx="1750060" cy="1050290"/>
          </a:xfrm>
          <a:prstGeom prst="rect">
            <a:avLst/>
          </a:prstGeom>
        </p:spPr>
        <p:txBody>
          <a:bodyPr wrap="square" lIns="0" tIns="240029" rIns="0" bIns="0" rtlCol="0" vert="horz">
            <a:spAutoFit/>
          </a:bodyPr>
          <a:lstStyle/>
          <a:p>
            <a:pPr marL="203835" marR="193675" indent="22860">
              <a:lnSpc>
                <a:spcPct val="100000"/>
              </a:lnSpc>
              <a:spcBef>
                <a:spcPts val="1889"/>
              </a:spcBef>
            </a:pPr>
            <a:r>
              <a:rPr dirty="0" sz="1800">
                <a:solidFill>
                  <a:srgbClr val="FFFFFF"/>
                </a:solidFill>
                <a:latin typeface="Segoe UI"/>
                <a:cs typeface="Segoe UI"/>
              </a:rPr>
              <a:t>Formation</a:t>
            </a:r>
            <a:r>
              <a:rPr dirty="0" sz="18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Segoe UI"/>
                <a:cs typeface="Segoe UI"/>
              </a:rPr>
              <a:t>of </a:t>
            </a:r>
            <a:r>
              <a:rPr dirty="0" sz="1800">
                <a:solidFill>
                  <a:srgbClr val="FFFFFF"/>
                </a:solidFill>
                <a:latin typeface="Segoe UI"/>
                <a:cs typeface="Segoe UI"/>
              </a:rPr>
              <a:t>six</a:t>
            </a:r>
            <a:r>
              <a:rPr dirty="0" sz="1800" spc="-2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800">
                <a:solidFill>
                  <a:srgbClr val="FFFFFF"/>
                </a:solidFill>
                <a:latin typeface="Segoe UI"/>
                <a:cs typeface="Segoe UI"/>
              </a:rPr>
              <a:t>goal</a:t>
            </a:r>
            <a:r>
              <a:rPr dirty="0" sz="1800" spc="-1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Segoe UI"/>
                <a:cs typeface="Segoe UI"/>
              </a:rPr>
              <a:t>areas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1775586" y="1180846"/>
            <a:ext cx="9543415" cy="1426845"/>
            <a:chOff x="1775586" y="1180846"/>
            <a:chExt cx="9543415" cy="1426845"/>
          </a:xfrm>
        </p:grpSpPr>
        <p:sp>
          <p:nvSpPr>
            <p:cNvPr id="20" name="object 20" descr=""/>
            <p:cNvSpPr/>
            <p:nvPr/>
          </p:nvSpPr>
          <p:spPr>
            <a:xfrm>
              <a:off x="1775587" y="1187195"/>
              <a:ext cx="9537065" cy="1420495"/>
            </a:xfrm>
            <a:custGeom>
              <a:avLst/>
              <a:gdLst/>
              <a:ahLst/>
              <a:cxnLst/>
              <a:rect l="l" t="t" r="r" b="b"/>
              <a:pathLst>
                <a:path w="9537065" h="1420495">
                  <a:moveTo>
                    <a:pt x="9537065" y="0"/>
                  </a:moveTo>
                  <a:lnTo>
                    <a:pt x="7787513" y="0"/>
                  </a:lnTo>
                  <a:lnTo>
                    <a:pt x="7787513" y="1050036"/>
                  </a:lnTo>
                  <a:lnTo>
                    <a:pt x="8655304" y="1050036"/>
                  </a:lnTo>
                  <a:lnTo>
                    <a:pt x="8655304" y="1245235"/>
                  </a:lnTo>
                  <a:lnTo>
                    <a:pt x="45339" y="1245235"/>
                  </a:lnTo>
                  <a:lnTo>
                    <a:pt x="45339" y="1384376"/>
                  </a:lnTo>
                  <a:lnTo>
                    <a:pt x="10922" y="1325372"/>
                  </a:lnTo>
                  <a:lnTo>
                    <a:pt x="7112" y="1324356"/>
                  </a:lnTo>
                  <a:lnTo>
                    <a:pt x="1016" y="1327912"/>
                  </a:lnTo>
                  <a:lnTo>
                    <a:pt x="0" y="1331849"/>
                  </a:lnTo>
                  <a:lnTo>
                    <a:pt x="51689" y="1420495"/>
                  </a:lnTo>
                  <a:lnTo>
                    <a:pt x="59093" y="1407795"/>
                  </a:lnTo>
                  <a:lnTo>
                    <a:pt x="103378" y="1331849"/>
                  </a:lnTo>
                  <a:lnTo>
                    <a:pt x="102362" y="1327912"/>
                  </a:lnTo>
                  <a:lnTo>
                    <a:pt x="96266" y="1324356"/>
                  </a:lnTo>
                  <a:lnTo>
                    <a:pt x="92456" y="1325372"/>
                  </a:lnTo>
                  <a:lnTo>
                    <a:pt x="58039" y="1384376"/>
                  </a:lnTo>
                  <a:lnTo>
                    <a:pt x="58039" y="1257935"/>
                  </a:lnTo>
                  <a:lnTo>
                    <a:pt x="8668004" y="1257935"/>
                  </a:lnTo>
                  <a:lnTo>
                    <a:pt x="8668004" y="1245235"/>
                  </a:lnTo>
                  <a:lnTo>
                    <a:pt x="8668004" y="1050036"/>
                  </a:lnTo>
                  <a:lnTo>
                    <a:pt x="9537065" y="1050036"/>
                  </a:lnTo>
                  <a:lnTo>
                    <a:pt x="953706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9563100" y="1187196"/>
              <a:ext cx="1750060" cy="1050290"/>
            </a:xfrm>
            <a:custGeom>
              <a:avLst/>
              <a:gdLst/>
              <a:ahLst/>
              <a:cxnLst/>
              <a:rect l="l" t="t" r="r" b="b"/>
              <a:pathLst>
                <a:path w="1750059" h="1050289">
                  <a:moveTo>
                    <a:pt x="0" y="1050036"/>
                  </a:moveTo>
                  <a:lnTo>
                    <a:pt x="1749552" y="1050036"/>
                  </a:lnTo>
                  <a:lnTo>
                    <a:pt x="1749552" y="0"/>
                  </a:lnTo>
                  <a:lnTo>
                    <a:pt x="0" y="0"/>
                  </a:lnTo>
                  <a:lnTo>
                    <a:pt x="0" y="105003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9563100" y="1187196"/>
            <a:ext cx="1750060" cy="1050290"/>
          </a:xfrm>
          <a:prstGeom prst="rect">
            <a:avLst/>
          </a:prstGeom>
        </p:spPr>
        <p:txBody>
          <a:bodyPr wrap="square" lIns="0" tIns="240029" rIns="0" bIns="0" rtlCol="0" vert="horz">
            <a:spAutoFit/>
          </a:bodyPr>
          <a:lstStyle/>
          <a:p>
            <a:pPr marL="378460" marR="369570" indent="81915">
              <a:lnSpc>
                <a:spcPct val="100000"/>
              </a:lnSpc>
              <a:spcBef>
                <a:spcPts val="1889"/>
              </a:spcBef>
            </a:pPr>
            <a:r>
              <a:rPr dirty="0" sz="1800" spc="-10">
                <a:solidFill>
                  <a:srgbClr val="FFFFFF"/>
                </a:solidFill>
                <a:latin typeface="Segoe UI"/>
                <a:cs typeface="Segoe UI"/>
              </a:rPr>
              <a:t>Strategy formation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946150" y="2634742"/>
            <a:ext cx="2126615" cy="1061720"/>
            <a:chOff x="946150" y="2634742"/>
            <a:chExt cx="2126615" cy="1061720"/>
          </a:xfrm>
        </p:grpSpPr>
        <p:sp>
          <p:nvSpPr>
            <p:cNvPr id="24" name="object 24" descr=""/>
            <p:cNvSpPr/>
            <p:nvPr/>
          </p:nvSpPr>
          <p:spPr>
            <a:xfrm>
              <a:off x="952500" y="2641104"/>
              <a:ext cx="2120265" cy="1049020"/>
            </a:xfrm>
            <a:custGeom>
              <a:avLst/>
              <a:gdLst/>
              <a:ahLst/>
              <a:cxnLst/>
              <a:rect l="l" t="t" r="r" b="b"/>
              <a:pathLst>
                <a:path w="2120265" h="1049020">
                  <a:moveTo>
                    <a:pt x="2120011" y="524243"/>
                  </a:moveTo>
                  <a:lnTo>
                    <a:pt x="2109114" y="517893"/>
                  </a:lnTo>
                  <a:lnTo>
                    <a:pt x="2031365" y="472554"/>
                  </a:lnTo>
                  <a:lnTo>
                    <a:pt x="2027428" y="473570"/>
                  </a:lnTo>
                  <a:lnTo>
                    <a:pt x="2023872" y="479666"/>
                  </a:lnTo>
                  <a:lnTo>
                    <a:pt x="2024888" y="483476"/>
                  </a:lnTo>
                  <a:lnTo>
                    <a:pt x="2083866" y="517893"/>
                  </a:lnTo>
                  <a:lnTo>
                    <a:pt x="1749552" y="517893"/>
                  </a:lnTo>
                  <a:lnTo>
                    <a:pt x="1749552" y="0"/>
                  </a:lnTo>
                  <a:lnTo>
                    <a:pt x="0" y="0"/>
                  </a:lnTo>
                  <a:lnTo>
                    <a:pt x="0" y="1048499"/>
                  </a:lnTo>
                  <a:lnTo>
                    <a:pt x="1749552" y="1048499"/>
                  </a:lnTo>
                  <a:lnTo>
                    <a:pt x="1749552" y="530593"/>
                  </a:lnTo>
                  <a:lnTo>
                    <a:pt x="2083866" y="530593"/>
                  </a:lnTo>
                  <a:lnTo>
                    <a:pt x="2024888" y="565010"/>
                  </a:lnTo>
                  <a:lnTo>
                    <a:pt x="2023872" y="568820"/>
                  </a:lnTo>
                  <a:lnTo>
                    <a:pt x="2027428" y="574916"/>
                  </a:lnTo>
                  <a:lnTo>
                    <a:pt x="2031365" y="575932"/>
                  </a:lnTo>
                  <a:lnTo>
                    <a:pt x="2109114" y="530593"/>
                  </a:lnTo>
                  <a:lnTo>
                    <a:pt x="2120011" y="524243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952500" y="2641092"/>
              <a:ext cx="1750060" cy="1049020"/>
            </a:xfrm>
            <a:custGeom>
              <a:avLst/>
              <a:gdLst/>
              <a:ahLst/>
              <a:cxnLst/>
              <a:rect l="l" t="t" r="r" b="b"/>
              <a:pathLst>
                <a:path w="1750060" h="1049020">
                  <a:moveTo>
                    <a:pt x="0" y="1048511"/>
                  </a:moveTo>
                  <a:lnTo>
                    <a:pt x="1749552" y="1048511"/>
                  </a:lnTo>
                  <a:lnTo>
                    <a:pt x="1749552" y="0"/>
                  </a:lnTo>
                  <a:lnTo>
                    <a:pt x="0" y="0"/>
                  </a:lnTo>
                  <a:lnTo>
                    <a:pt x="0" y="104851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952500" y="2641092"/>
            <a:ext cx="1750060" cy="1049020"/>
          </a:xfrm>
          <a:prstGeom prst="rect">
            <a:avLst/>
          </a:prstGeom>
        </p:spPr>
        <p:txBody>
          <a:bodyPr wrap="square" lIns="0" tIns="238760" rIns="0" bIns="0" rtlCol="0" vert="horz">
            <a:spAutoFit/>
          </a:bodyPr>
          <a:lstStyle/>
          <a:p>
            <a:pPr marL="246379" marR="240665" indent="200660">
              <a:lnSpc>
                <a:spcPct val="100000"/>
              </a:lnSpc>
              <a:spcBef>
                <a:spcPts val="1880"/>
              </a:spcBef>
            </a:pPr>
            <a:r>
              <a:rPr dirty="0" sz="1800" spc="-10">
                <a:solidFill>
                  <a:srgbClr val="FFFFFF"/>
                </a:solidFill>
                <a:latin typeface="Segoe UI"/>
                <a:cs typeface="Segoe UI"/>
              </a:rPr>
              <a:t>Initiative construction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3098038" y="2634742"/>
            <a:ext cx="2126615" cy="1061720"/>
            <a:chOff x="3098038" y="2634742"/>
            <a:chExt cx="2126615" cy="1061720"/>
          </a:xfrm>
        </p:grpSpPr>
        <p:sp>
          <p:nvSpPr>
            <p:cNvPr id="28" name="object 28" descr=""/>
            <p:cNvSpPr/>
            <p:nvPr/>
          </p:nvSpPr>
          <p:spPr>
            <a:xfrm>
              <a:off x="3104388" y="2641104"/>
              <a:ext cx="2120265" cy="1049020"/>
            </a:xfrm>
            <a:custGeom>
              <a:avLst/>
              <a:gdLst/>
              <a:ahLst/>
              <a:cxnLst/>
              <a:rect l="l" t="t" r="r" b="b"/>
              <a:pathLst>
                <a:path w="2120265" h="1049020">
                  <a:moveTo>
                    <a:pt x="2120011" y="524243"/>
                  </a:moveTo>
                  <a:lnTo>
                    <a:pt x="2109114" y="517893"/>
                  </a:lnTo>
                  <a:lnTo>
                    <a:pt x="2031365" y="472554"/>
                  </a:lnTo>
                  <a:lnTo>
                    <a:pt x="2027428" y="473570"/>
                  </a:lnTo>
                  <a:lnTo>
                    <a:pt x="2023872" y="479666"/>
                  </a:lnTo>
                  <a:lnTo>
                    <a:pt x="2024888" y="483476"/>
                  </a:lnTo>
                  <a:lnTo>
                    <a:pt x="2083866" y="517893"/>
                  </a:lnTo>
                  <a:lnTo>
                    <a:pt x="1751076" y="517893"/>
                  </a:lnTo>
                  <a:lnTo>
                    <a:pt x="1751076" y="0"/>
                  </a:lnTo>
                  <a:lnTo>
                    <a:pt x="0" y="0"/>
                  </a:lnTo>
                  <a:lnTo>
                    <a:pt x="0" y="1048499"/>
                  </a:lnTo>
                  <a:lnTo>
                    <a:pt x="1751076" y="1048499"/>
                  </a:lnTo>
                  <a:lnTo>
                    <a:pt x="1751076" y="530593"/>
                  </a:lnTo>
                  <a:lnTo>
                    <a:pt x="2083866" y="530593"/>
                  </a:lnTo>
                  <a:lnTo>
                    <a:pt x="2024888" y="565010"/>
                  </a:lnTo>
                  <a:lnTo>
                    <a:pt x="2023872" y="568820"/>
                  </a:lnTo>
                  <a:lnTo>
                    <a:pt x="2027428" y="574916"/>
                  </a:lnTo>
                  <a:lnTo>
                    <a:pt x="2031365" y="575932"/>
                  </a:lnTo>
                  <a:lnTo>
                    <a:pt x="2109114" y="530593"/>
                  </a:lnTo>
                  <a:lnTo>
                    <a:pt x="2120011" y="524243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3104388" y="2641092"/>
              <a:ext cx="1751330" cy="1049020"/>
            </a:xfrm>
            <a:custGeom>
              <a:avLst/>
              <a:gdLst/>
              <a:ahLst/>
              <a:cxnLst/>
              <a:rect l="l" t="t" r="r" b="b"/>
              <a:pathLst>
                <a:path w="1751329" h="1049020">
                  <a:moveTo>
                    <a:pt x="0" y="1048511"/>
                  </a:moveTo>
                  <a:lnTo>
                    <a:pt x="1751076" y="1048511"/>
                  </a:lnTo>
                  <a:lnTo>
                    <a:pt x="1751076" y="0"/>
                  </a:lnTo>
                  <a:lnTo>
                    <a:pt x="0" y="0"/>
                  </a:lnTo>
                  <a:lnTo>
                    <a:pt x="0" y="1048511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3104388" y="2641092"/>
            <a:ext cx="1751330" cy="1049020"/>
          </a:xfrm>
          <a:prstGeom prst="rect">
            <a:avLst/>
          </a:prstGeom>
        </p:spPr>
        <p:txBody>
          <a:bodyPr wrap="square" lIns="0" tIns="238760" rIns="0" bIns="0" rtlCol="0" vert="horz">
            <a:spAutoFit/>
          </a:bodyPr>
          <a:lstStyle/>
          <a:p>
            <a:pPr marL="328295" marR="322580" indent="120014">
              <a:lnSpc>
                <a:spcPct val="100000"/>
              </a:lnSpc>
              <a:spcBef>
                <a:spcPts val="1880"/>
              </a:spcBef>
            </a:pPr>
            <a:r>
              <a:rPr dirty="0" sz="1800" spc="-10">
                <a:solidFill>
                  <a:srgbClr val="FFFFFF"/>
                </a:solidFill>
                <a:latin typeface="Segoe UI"/>
                <a:cs typeface="Segoe UI"/>
              </a:rPr>
              <a:t>Initiative refinement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5251450" y="2634742"/>
            <a:ext cx="2126615" cy="1061720"/>
            <a:chOff x="5251450" y="2634742"/>
            <a:chExt cx="2126615" cy="1061720"/>
          </a:xfrm>
        </p:grpSpPr>
        <p:sp>
          <p:nvSpPr>
            <p:cNvPr id="32" name="object 32" descr=""/>
            <p:cNvSpPr/>
            <p:nvPr/>
          </p:nvSpPr>
          <p:spPr>
            <a:xfrm>
              <a:off x="5257800" y="2641104"/>
              <a:ext cx="2120265" cy="1049020"/>
            </a:xfrm>
            <a:custGeom>
              <a:avLst/>
              <a:gdLst/>
              <a:ahLst/>
              <a:cxnLst/>
              <a:rect l="l" t="t" r="r" b="b"/>
              <a:pathLst>
                <a:path w="2120265" h="1049020">
                  <a:moveTo>
                    <a:pt x="2120011" y="524243"/>
                  </a:moveTo>
                  <a:lnTo>
                    <a:pt x="2109114" y="517893"/>
                  </a:lnTo>
                  <a:lnTo>
                    <a:pt x="2031365" y="472554"/>
                  </a:lnTo>
                  <a:lnTo>
                    <a:pt x="2027428" y="473570"/>
                  </a:lnTo>
                  <a:lnTo>
                    <a:pt x="2023872" y="479666"/>
                  </a:lnTo>
                  <a:lnTo>
                    <a:pt x="2024888" y="483476"/>
                  </a:lnTo>
                  <a:lnTo>
                    <a:pt x="2083866" y="517893"/>
                  </a:lnTo>
                  <a:lnTo>
                    <a:pt x="1749552" y="517893"/>
                  </a:lnTo>
                  <a:lnTo>
                    <a:pt x="1749552" y="0"/>
                  </a:lnTo>
                  <a:lnTo>
                    <a:pt x="0" y="0"/>
                  </a:lnTo>
                  <a:lnTo>
                    <a:pt x="0" y="1048499"/>
                  </a:lnTo>
                  <a:lnTo>
                    <a:pt x="1749552" y="1048499"/>
                  </a:lnTo>
                  <a:lnTo>
                    <a:pt x="1749552" y="530593"/>
                  </a:lnTo>
                  <a:lnTo>
                    <a:pt x="2083866" y="530593"/>
                  </a:lnTo>
                  <a:lnTo>
                    <a:pt x="2024888" y="565010"/>
                  </a:lnTo>
                  <a:lnTo>
                    <a:pt x="2023872" y="568820"/>
                  </a:lnTo>
                  <a:lnTo>
                    <a:pt x="2027428" y="574916"/>
                  </a:lnTo>
                  <a:lnTo>
                    <a:pt x="2031365" y="575932"/>
                  </a:lnTo>
                  <a:lnTo>
                    <a:pt x="2109114" y="530593"/>
                  </a:lnTo>
                  <a:lnTo>
                    <a:pt x="2120011" y="524243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5257800" y="2641092"/>
              <a:ext cx="1750060" cy="1049020"/>
            </a:xfrm>
            <a:custGeom>
              <a:avLst/>
              <a:gdLst/>
              <a:ahLst/>
              <a:cxnLst/>
              <a:rect l="l" t="t" r="r" b="b"/>
              <a:pathLst>
                <a:path w="1750059" h="1049020">
                  <a:moveTo>
                    <a:pt x="0" y="1048511"/>
                  </a:moveTo>
                  <a:lnTo>
                    <a:pt x="1749552" y="1048511"/>
                  </a:lnTo>
                  <a:lnTo>
                    <a:pt x="1749552" y="0"/>
                  </a:lnTo>
                  <a:lnTo>
                    <a:pt x="0" y="0"/>
                  </a:lnTo>
                  <a:lnTo>
                    <a:pt x="0" y="104851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 txBox="1"/>
          <p:nvPr/>
        </p:nvSpPr>
        <p:spPr>
          <a:xfrm>
            <a:off x="5257800" y="2641092"/>
            <a:ext cx="1750060" cy="1049020"/>
          </a:xfrm>
          <a:prstGeom prst="rect">
            <a:avLst/>
          </a:prstGeom>
        </p:spPr>
        <p:txBody>
          <a:bodyPr wrap="square" lIns="0" tIns="238760" rIns="0" bIns="0" rtlCol="0" vert="horz">
            <a:spAutoFit/>
          </a:bodyPr>
          <a:lstStyle/>
          <a:p>
            <a:pPr marL="492125" marR="230504" indent="-256540">
              <a:lnSpc>
                <a:spcPct val="100000"/>
              </a:lnSpc>
              <a:spcBef>
                <a:spcPts val="1880"/>
              </a:spcBef>
            </a:pPr>
            <a:r>
              <a:rPr dirty="0" sz="1800">
                <a:solidFill>
                  <a:srgbClr val="FFFFFF"/>
                </a:solidFill>
                <a:latin typeface="Segoe UI"/>
                <a:cs typeface="Segoe UI"/>
              </a:rPr>
              <a:t>FY23</a:t>
            </a:r>
            <a:r>
              <a:rPr dirty="0" sz="1800" spc="-2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Segoe UI"/>
                <a:cs typeface="Segoe UI"/>
              </a:rPr>
              <a:t>budget process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35" name="object 35" descr=""/>
          <p:cNvGrpSpPr/>
          <p:nvPr/>
        </p:nvGrpSpPr>
        <p:grpSpPr>
          <a:xfrm>
            <a:off x="7403338" y="2634742"/>
            <a:ext cx="2126615" cy="1061720"/>
            <a:chOff x="7403338" y="2634742"/>
            <a:chExt cx="2126615" cy="1061720"/>
          </a:xfrm>
        </p:grpSpPr>
        <p:sp>
          <p:nvSpPr>
            <p:cNvPr id="36" name="object 36" descr=""/>
            <p:cNvSpPr/>
            <p:nvPr/>
          </p:nvSpPr>
          <p:spPr>
            <a:xfrm>
              <a:off x="9157716" y="3113659"/>
              <a:ext cx="372110" cy="103505"/>
            </a:xfrm>
            <a:custGeom>
              <a:avLst/>
              <a:gdLst/>
              <a:ahLst/>
              <a:cxnLst/>
              <a:rect l="l" t="t" r="r" b="b"/>
              <a:pathLst>
                <a:path w="372109" h="103505">
                  <a:moveTo>
                    <a:pt x="346746" y="51688"/>
                  </a:moveTo>
                  <a:lnTo>
                    <a:pt x="276859" y="92455"/>
                  </a:lnTo>
                  <a:lnTo>
                    <a:pt x="275843" y="96265"/>
                  </a:lnTo>
                  <a:lnTo>
                    <a:pt x="279400" y="102362"/>
                  </a:lnTo>
                  <a:lnTo>
                    <a:pt x="283336" y="103377"/>
                  </a:lnTo>
                  <a:lnTo>
                    <a:pt x="361092" y="58038"/>
                  </a:lnTo>
                  <a:lnTo>
                    <a:pt x="359282" y="58038"/>
                  </a:lnTo>
                  <a:lnTo>
                    <a:pt x="359282" y="57150"/>
                  </a:lnTo>
                  <a:lnTo>
                    <a:pt x="356107" y="57150"/>
                  </a:lnTo>
                  <a:lnTo>
                    <a:pt x="346746" y="51688"/>
                  </a:lnTo>
                  <a:close/>
                </a:path>
                <a:path w="372109" h="103505">
                  <a:moveTo>
                    <a:pt x="335860" y="45338"/>
                  </a:moveTo>
                  <a:lnTo>
                    <a:pt x="0" y="45338"/>
                  </a:lnTo>
                  <a:lnTo>
                    <a:pt x="0" y="58038"/>
                  </a:lnTo>
                  <a:lnTo>
                    <a:pt x="335860" y="58038"/>
                  </a:lnTo>
                  <a:lnTo>
                    <a:pt x="346746" y="51688"/>
                  </a:lnTo>
                  <a:lnTo>
                    <a:pt x="335860" y="45338"/>
                  </a:lnTo>
                  <a:close/>
                </a:path>
                <a:path w="372109" h="103505">
                  <a:moveTo>
                    <a:pt x="361092" y="45338"/>
                  </a:moveTo>
                  <a:lnTo>
                    <a:pt x="359282" y="45338"/>
                  </a:lnTo>
                  <a:lnTo>
                    <a:pt x="359282" y="58038"/>
                  </a:lnTo>
                  <a:lnTo>
                    <a:pt x="361092" y="58038"/>
                  </a:lnTo>
                  <a:lnTo>
                    <a:pt x="371982" y="51688"/>
                  </a:lnTo>
                  <a:lnTo>
                    <a:pt x="361092" y="45338"/>
                  </a:lnTo>
                  <a:close/>
                </a:path>
                <a:path w="372109" h="103505">
                  <a:moveTo>
                    <a:pt x="356107" y="46227"/>
                  </a:moveTo>
                  <a:lnTo>
                    <a:pt x="346746" y="51688"/>
                  </a:lnTo>
                  <a:lnTo>
                    <a:pt x="356107" y="57150"/>
                  </a:lnTo>
                  <a:lnTo>
                    <a:pt x="356107" y="46227"/>
                  </a:lnTo>
                  <a:close/>
                </a:path>
                <a:path w="372109" h="103505">
                  <a:moveTo>
                    <a:pt x="359282" y="46227"/>
                  </a:moveTo>
                  <a:lnTo>
                    <a:pt x="356107" y="46227"/>
                  </a:lnTo>
                  <a:lnTo>
                    <a:pt x="356107" y="57150"/>
                  </a:lnTo>
                  <a:lnTo>
                    <a:pt x="359282" y="57150"/>
                  </a:lnTo>
                  <a:lnTo>
                    <a:pt x="359282" y="46227"/>
                  </a:lnTo>
                  <a:close/>
                </a:path>
                <a:path w="372109" h="103505">
                  <a:moveTo>
                    <a:pt x="283336" y="0"/>
                  </a:moveTo>
                  <a:lnTo>
                    <a:pt x="279400" y="1015"/>
                  </a:lnTo>
                  <a:lnTo>
                    <a:pt x="275843" y="7112"/>
                  </a:lnTo>
                  <a:lnTo>
                    <a:pt x="276859" y="10921"/>
                  </a:lnTo>
                  <a:lnTo>
                    <a:pt x="346746" y="51688"/>
                  </a:lnTo>
                  <a:lnTo>
                    <a:pt x="356107" y="46227"/>
                  </a:lnTo>
                  <a:lnTo>
                    <a:pt x="359282" y="46227"/>
                  </a:lnTo>
                  <a:lnTo>
                    <a:pt x="359282" y="45338"/>
                  </a:lnTo>
                  <a:lnTo>
                    <a:pt x="361092" y="45338"/>
                  </a:lnTo>
                  <a:lnTo>
                    <a:pt x="28333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7409688" y="2641092"/>
              <a:ext cx="1750060" cy="1049020"/>
            </a:xfrm>
            <a:custGeom>
              <a:avLst/>
              <a:gdLst/>
              <a:ahLst/>
              <a:cxnLst/>
              <a:rect l="l" t="t" r="r" b="b"/>
              <a:pathLst>
                <a:path w="1750059" h="1049020">
                  <a:moveTo>
                    <a:pt x="1749552" y="0"/>
                  </a:moveTo>
                  <a:lnTo>
                    <a:pt x="0" y="0"/>
                  </a:lnTo>
                  <a:lnTo>
                    <a:pt x="0" y="1048511"/>
                  </a:lnTo>
                  <a:lnTo>
                    <a:pt x="1749552" y="1048511"/>
                  </a:lnTo>
                  <a:lnTo>
                    <a:pt x="1749552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7409688" y="2641092"/>
              <a:ext cx="1750060" cy="1049020"/>
            </a:xfrm>
            <a:custGeom>
              <a:avLst/>
              <a:gdLst/>
              <a:ahLst/>
              <a:cxnLst/>
              <a:rect l="l" t="t" r="r" b="b"/>
              <a:pathLst>
                <a:path w="1750059" h="1049020">
                  <a:moveTo>
                    <a:pt x="0" y="1048511"/>
                  </a:moveTo>
                  <a:lnTo>
                    <a:pt x="1749552" y="1048511"/>
                  </a:lnTo>
                  <a:lnTo>
                    <a:pt x="1749552" y="0"/>
                  </a:lnTo>
                  <a:lnTo>
                    <a:pt x="0" y="0"/>
                  </a:lnTo>
                  <a:lnTo>
                    <a:pt x="0" y="104851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 descr=""/>
          <p:cNvSpPr txBox="1"/>
          <p:nvPr/>
        </p:nvSpPr>
        <p:spPr>
          <a:xfrm>
            <a:off x="7409688" y="2641092"/>
            <a:ext cx="1750060" cy="1049020"/>
          </a:xfrm>
          <a:prstGeom prst="rect">
            <a:avLst/>
          </a:prstGeom>
        </p:spPr>
        <p:txBody>
          <a:bodyPr wrap="square" lIns="0" tIns="238760" rIns="0" bIns="0" rtlCol="0" vert="horz">
            <a:spAutoFit/>
          </a:bodyPr>
          <a:lstStyle/>
          <a:p>
            <a:pPr marL="418465" marR="181610" indent="-227329">
              <a:lnSpc>
                <a:spcPct val="100000"/>
              </a:lnSpc>
              <a:spcBef>
                <a:spcPts val="1880"/>
              </a:spcBef>
            </a:pPr>
            <a:r>
              <a:rPr dirty="0" sz="1800">
                <a:solidFill>
                  <a:srgbClr val="FFFFFF"/>
                </a:solidFill>
                <a:latin typeface="Segoe UI"/>
                <a:cs typeface="Segoe UI"/>
              </a:rPr>
              <a:t>Strategic</a:t>
            </a:r>
            <a:r>
              <a:rPr dirty="0" sz="1800" spc="-10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Segoe UI"/>
                <a:cs typeface="Segoe UI"/>
              </a:rPr>
              <a:t>Plan </a:t>
            </a:r>
            <a:r>
              <a:rPr dirty="0" sz="1800" spc="-10">
                <a:solidFill>
                  <a:srgbClr val="FFFFFF"/>
                </a:solidFill>
                <a:latin typeface="Segoe UI"/>
                <a:cs typeface="Segoe UI"/>
              </a:rPr>
              <a:t>adoption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40" name="object 40" descr=""/>
          <p:cNvGrpSpPr/>
          <p:nvPr/>
        </p:nvGrpSpPr>
        <p:grpSpPr>
          <a:xfrm>
            <a:off x="1775586" y="2634742"/>
            <a:ext cx="9543415" cy="1425575"/>
            <a:chOff x="1775586" y="2634742"/>
            <a:chExt cx="9543415" cy="1425575"/>
          </a:xfrm>
        </p:grpSpPr>
        <p:sp>
          <p:nvSpPr>
            <p:cNvPr id="41" name="object 41" descr=""/>
            <p:cNvSpPr/>
            <p:nvPr/>
          </p:nvSpPr>
          <p:spPr>
            <a:xfrm>
              <a:off x="1775587" y="2641104"/>
              <a:ext cx="9537065" cy="1419225"/>
            </a:xfrm>
            <a:custGeom>
              <a:avLst/>
              <a:gdLst/>
              <a:ahLst/>
              <a:cxnLst/>
              <a:rect l="l" t="t" r="r" b="b"/>
              <a:pathLst>
                <a:path w="9537065" h="1419225">
                  <a:moveTo>
                    <a:pt x="9537065" y="0"/>
                  </a:moveTo>
                  <a:lnTo>
                    <a:pt x="7787513" y="0"/>
                  </a:lnTo>
                  <a:lnTo>
                    <a:pt x="7787513" y="1048499"/>
                  </a:lnTo>
                  <a:lnTo>
                    <a:pt x="8655304" y="1048499"/>
                  </a:lnTo>
                  <a:lnTo>
                    <a:pt x="8655304" y="1243698"/>
                  </a:lnTo>
                  <a:lnTo>
                    <a:pt x="45339" y="1243698"/>
                  </a:lnTo>
                  <a:lnTo>
                    <a:pt x="45339" y="1382839"/>
                  </a:lnTo>
                  <a:lnTo>
                    <a:pt x="10922" y="1323835"/>
                  </a:lnTo>
                  <a:lnTo>
                    <a:pt x="7112" y="1322819"/>
                  </a:lnTo>
                  <a:lnTo>
                    <a:pt x="1016" y="1326375"/>
                  </a:lnTo>
                  <a:lnTo>
                    <a:pt x="0" y="1330312"/>
                  </a:lnTo>
                  <a:lnTo>
                    <a:pt x="51689" y="1418958"/>
                  </a:lnTo>
                  <a:lnTo>
                    <a:pt x="59093" y="1406258"/>
                  </a:lnTo>
                  <a:lnTo>
                    <a:pt x="103378" y="1330312"/>
                  </a:lnTo>
                  <a:lnTo>
                    <a:pt x="102362" y="1326375"/>
                  </a:lnTo>
                  <a:lnTo>
                    <a:pt x="96266" y="1322819"/>
                  </a:lnTo>
                  <a:lnTo>
                    <a:pt x="92456" y="1323835"/>
                  </a:lnTo>
                  <a:lnTo>
                    <a:pt x="58039" y="1382839"/>
                  </a:lnTo>
                  <a:lnTo>
                    <a:pt x="58039" y="1256398"/>
                  </a:lnTo>
                  <a:lnTo>
                    <a:pt x="8668004" y="1256398"/>
                  </a:lnTo>
                  <a:lnTo>
                    <a:pt x="8668004" y="1243698"/>
                  </a:lnTo>
                  <a:lnTo>
                    <a:pt x="8668004" y="1048499"/>
                  </a:lnTo>
                  <a:lnTo>
                    <a:pt x="9537065" y="1048499"/>
                  </a:lnTo>
                  <a:lnTo>
                    <a:pt x="953706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9563100" y="2641092"/>
              <a:ext cx="1750060" cy="1049020"/>
            </a:xfrm>
            <a:custGeom>
              <a:avLst/>
              <a:gdLst/>
              <a:ahLst/>
              <a:cxnLst/>
              <a:rect l="l" t="t" r="r" b="b"/>
              <a:pathLst>
                <a:path w="1750059" h="1049020">
                  <a:moveTo>
                    <a:pt x="0" y="1048511"/>
                  </a:moveTo>
                  <a:lnTo>
                    <a:pt x="1749552" y="1048511"/>
                  </a:lnTo>
                  <a:lnTo>
                    <a:pt x="1749552" y="0"/>
                  </a:lnTo>
                  <a:lnTo>
                    <a:pt x="0" y="0"/>
                  </a:lnTo>
                  <a:lnTo>
                    <a:pt x="0" y="104851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 txBox="1"/>
          <p:nvPr/>
        </p:nvSpPr>
        <p:spPr>
          <a:xfrm>
            <a:off x="9563100" y="2641092"/>
            <a:ext cx="1750060" cy="1049020"/>
          </a:xfrm>
          <a:prstGeom prst="rect">
            <a:avLst/>
          </a:prstGeom>
        </p:spPr>
        <p:txBody>
          <a:bodyPr wrap="square" lIns="0" tIns="238760" rIns="0" bIns="0" rtlCol="0" vert="horz">
            <a:spAutoFit/>
          </a:bodyPr>
          <a:lstStyle/>
          <a:p>
            <a:pPr marL="527685" marR="317500" indent="-201295">
              <a:lnSpc>
                <a:spcPct val="100000"/>
              </a:lnSpc>
              <a:spcBef>
                <a:spcPts val="1880"/>
              </a:spcBef>
            </a:pPr>
            <a:r>
              <a:rPr dirty="0" sz="1800">
                <a:solidFill>
                  <a:srgbClr val="FFFFFF"/>
                </a:solidFill>
                <a:latin typeface="Segoe UI"/>
                <a:cs typeface="Segoe UI"/>
              </a:rPr>
              <a:t>Goal</a:t>
            </a:r>
            <a:r>
              <a:rPr dirty="0" sz="18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Segoe UI"/>
                <a:cs typeface="Segoe UI"/>
              </a:rPr>
              <a:t>Leads </a:t>
            </a:r>
            <a:r>
              <a:rPr dirty="0" sz="1800" spc="-20">
                <a:solidFill>
                  <a:srgbClr val="FFFFFF"/>
                </a:solidFill>
                <a:latin typeface="Segoe UI"/>
                <a:cs typeface="Segoe UI"/>
              </a:rPr>
              <a:t>named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44" name="object 44" descr=""/>
          <p:cNvGrpSpPr/>
          <p:nvPr/>
        </p:nvGrpSpPr>
        <p:grpSpPr>
          <a:xfrm>
            <a:off x="946150" y="4087114"/>
            <a:ext cx="2126615" cy="1062990"/>
            <a:chOff x="946150" y="4087114"/>
            <a:chExt cx="2126615" cy="1062990"/>
          </a:xfrm>
        </p:grpSpPr>
        <p:sp>
          <p:nvSpPr>
            <p:cNvPr id="45" name="object 45" descr=""/>
            <p:cNvSpPr/>
            <p:nvPr/>
          </p:nvSpPr>
          <p:spPr>
            <a:xfrm>
              <a:off x="952500" y="4093463"/>
              <a:ext cx="2120265" cy="1050290"/>
            </a:xfrm>
            <a:custGeom>
              <a:avLst/>
              <a:gdLst/>
              <a:ahLst/>
              <a:cxnLst/>
              <a:rect l="l" t="t" r="r" b="b"/>
              <a:pathLst>
                <a:path w="2120265" h="1050289">
                  <a:moveTo>
                    <a:pt x="2120011" y="524256"/>
                  </a:moveTo>
                  <a:lnTo>
                    <a:pt x="2109114" y="517906"/>
                  </a:lnTo>
                  <a:lnTo>
                    <a:pt x="2031365" y="472567"/>
                  </a:lnTo>
                  <a:lnTo>
                    <a:pt x="2027428" y="473583"/>
                  </a:lnTo>
                  <a:lnTo>
                    <a:pt x="2023872" y="479679"/>
                  </a:lnTo>
                  <a:lnTo>
                    <a:pt x="2024888" y="483489"/>
                  </a:lnTo>
                  <a:lnTo>
                    <a:pt x="2083866" y="517906"/>
                  </a:lnTo>
                  <a:lnTo>
                    <a:pt x="1749552" y="517906"/>
                  </a:lnTo>
                  <a:lnTo>
                    <a:pt x="1749552" y="0"/>
                  </a:lnTo>
                  <a:lnTo>
                    <a:pt x="0" y="0"/>
                  </a:lnTo>
                  <a:lnTo>
                    <a:pt x="0" y="1050036"/>
                  </a:lnTo>
                  <a:lnTo>
                    <a:pt x="1749552" y="1050036"/>
                  </a:lnTo>
                  <a:lnTo>
                    <a:pt x="1749552" y="530606"/>
                  </a:lnTo>
                  <a:lnTo>
                    <a:pt x="2083866" y="530606"/>
                  </a:lnTo>
                  <a:lnTo>
                    <a:pt x="2024888" y="565023"/>
                  </a:lnTo>
                  <a:lnTo>
                    <a:pt x="2023872" y="568833"/>
                  </a:lnTo>
                  <a:lnTo>
                    <a:pt x="2027428" y="574929"/>
                  </a:lnTo>
                  <a:lnTo>
                    <a:pt x="2031365" y="575945"/>
                  </a:lnTo>
                  <a:lnTo>
                    <a:pt x="2109114" y="530606"/>
                  </a:lnTo>
                  <a:lnTo>
                    <a:pt x="2120011" y="524256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952500" y="4093464"/>
              <a:ext cx="1750060" cy="1050290"/>
            </a:xfrm>
            <a:custGeom>
              <a:avLst/>
              <a:gdLst/>
              <a:ahLst/>
              <a:cxnLst/>
              <a:rect l="l" t="t" r="r" b="b"/>
              <a:pathLst>
                <a:path w="1750060" h="1050289">
                  <a:moveTo>
                    <a:pt x="0" y="1050036"/>
                  </a:moveTo>
                  <a:lnTo>
                    <a:pt x="1749552" y="1050036"/>
                  </a:lnTo>
                  <a:lnTo>
                    <a:pt x="1749552" y="0"/>
                  </a:lnTo>
                  <a:lnTo>
                    <a:pt x="0" y="0"/>
                  </a:lnTo>
                  <a:lnTo>
                    <a:pt x="0" y="105003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 descr=""/>
          <p:cNvSpPr txBox="1"/>
          <p:nvPr/>
        </p:nvSpPr>
        <p:spPr>
          <a:xfrm>
            <a:off x="952500" y="4093464"/>
            <a:ext cx="1750060" cy="1050290"/>
          </a:xfrm>
          <a:prstGeom prst="rect">
            <a:avLst/>
          </a:prstGeom>
        </p:spPr>
        <p:txBody>
          <a:bodyPr wrap="square" lIns="0" tIns="239395" rIns="0" bIns="0" rtlCol="0" vert="horz">
            <a:spAutoFit/>
          </a:bodyPr>
          <a:lstStyle/>
          <a:p>
            <a:pPr marL="377825" marR="340360" indent="-29209">
              <a:lnSpc>
                <a:spcPct val="100000"/>
              </a:lnSpc>
              <a:spcBef>
                <a:spcPts val="1885"/>
              </a:spcBef>
            </a:pPr>
            <a:r>
              <a:rPr dirty="0" sz="1800">
                <a:solidFill>
                  <a:srgbClr val="FFFFFF"/>
                </a:solidFill>
                <a:latin typeface="Segoe UI"/>
                <a:cs typeface="Segoe UI"/>
              </a:rPr>
              <a:t>Goal</a:t>
            </a:r>
            <a:r>
              <a:rPr dirty="0" sz="1800" spc="-3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Segoe UI"/>
                <a:cs typeface="Segoe UI"/>
              </a:rPr>
              <a:t>Team </a:t>
            </a:r>
            <a:r>
              <a:rPr dirty="0" sz="1800" spc="-10">
                <a:solidFill>
                  <a:srgbClr val="FFFFFF"/>
                </a:solidFill>
                <a:latin typeface="Segoe UI"/>
                <a:cs typeface="Segoe UI"/>
              </a:rPr>
              <a:t>formation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48" name="object 48" descr=""/>
          <p:cNvGrpSpPr/>
          <p:nvPr/>
        </p:nvGrpSpPr>
        <p:grpSpPr>
          <a:xfrm>
            <a:off x="3098038" y="4087114"/>
            <a:ext cx="2126615" cy="1062990"/>
            <a:chOff x="3098038" y="4087114"/>
            <a:chExt cx="2126615" cy="1062990"/>
          </a:xfrm>
        </p:grpSpPr>
        <p:sp>
          <p:nvSpPr>
            <p:cNvPr id="49" name="object 49" descr=""/>
            <p:cNvSpPr/>
            <p:nvPr/>
          </p:nvSpPr>
          <p:spPr>
            <a:xfrm>
              <a:off x="3104388" y="4093463"/>
              <a:ext cx="2120265" cy="1050290"/>
            </a:xfrm>
            <a:custGeom>
              <a:avLst/>
              <a:gdLst/>
              <a:ahLst/>
              <a:cxnLst/>
              <a:rect l="l" t="t" r="r" b="b"/>
              <a:pathLst>
                <a:path w="2120265" h="1050289">
                  <a:moveTo>
                    <a:pt x="2120011" y="524256"/>
                  </a:moveTo>
                  <a:lnTo>
                    <a:pt x="2109114" y="517906"/>
                  </a:lnTo>
                  <a:lnTo>
                    <a:pt x="2031365" y="472567"/>
                  </a:lnTo>
                  <a:lnTo>
                    <a:pt x="2027428" y="473583"/>
                  </a:lnTo>
                  <a:lnTo>
                    <a:pt x="2023872" y="479679"/>
                  </a:lnTo>
                  <a:lnTo>
                    <a:pt x="2024888" y="483489"/>
                  </a:lnTo>
                  <a:lnTo>
                    <a:pt x="2083866" y="517906"/>
                  </a:lnTo>
                  <a:lnTo>
                    <a:pt x="1751076" y="517906"/>
                  </a:lnTo>
                  <a:lnTo>
                    <a:pt x="1751076" y="0"/>
                  </a:lnTo>
                  <a:lnTo>
                    <a:pt x="0" y="0"/>
                  </a:lnTo>
                  <a:lnTo>
                    <a:pt x="0" y="1050036"/>
                  </a:lnTo>
                  <a:lnTo>
                    <a:pt x="1751076" y="1050036"/>
                  </a:lnTo>
                  <a:lnTo>
                    <a:pt x="1751076" y="530606"/>
                  </a:lnTo>
                  <a:lnTo>
                    <a:pt x="2083866" y="530606"/>
                  </a:lnTo>
                  <a:lnTo>
                    <a:pt x="2024888" y="565023"/>
                  </a:lnTo>
                  <a:lnTo>
                    <a:pt x="2023872" y="568833"/>
                  </a:lnTo>
                  <a:lnTo>
                    <a:pt x="2027428" y="574929"/>
                  </a:lnTo>
                  <a:lnTo>
                    <a:pt x="2031365" y="575945"/>
                  </a:lnTo>
                  <a:lnTo>
                    <a:pt x="2109114" y="530606"/>
                  </a:lnTo>
                  <a:lnTo>
                    <a:pt x="2120011" y="524256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3104388" y="4093464"/>
              <a:ext cx="1751330" cy="1050290"/>
            </a:xfrm>
            <a:custGeom>
              <a:avLst/>
              <a:gdLst/>
              <a:ahLst/>
              <a:cxnLst/>
              <a:rect l="l" t="t" r="r" b="b"/>
              <a:pathLst>
                <a:path w="1751329" h="1050289">
                  <a:moveTo>
                    <a:pt x="0" y="1050036"/>
                  </a:moveTo>
                  <a:lnTo>
                    <a:pt x="1751076" y="1050036"/>
                  </a:lnTo>
                  <a:lnTo>
                    <a:pt x="1751076" y="0"/>
                  </a:lnTo>
                  <a:lnTo>
                    <a:pt x="0" y="0"/>
                  </a:lnTo>
                  <a:lnTo>
                    <a:pt x="0" y="105003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 descr=""/>
          <p:cNvSpPr txBox="1"/>
          <p:nvPr/>
        </p:nvSpPr>
        <p:spPr>
          <a:xfrm>
            <a:off x="3104388" y="4093464"/>
            <a:ext cx="1751330" cy="1050290"/>
          </a:xfrm>
          <a:prstGeom prst="rect">
            <a:avLst/>
          </a:prstGeom>
        </p:spPr>
        <p:txBody>
          <a:bodyPr wrap="square" lIns="0" tIns="239395" rIns="0" bIns="0" rtlCol="0" vert="horz">
            <a:spAutoFit/>
          </a:bodyPr>
          <a:lstStyle/>
          <a:p>
            <a:pPr marL="203200" marR="196850" indent="25400">
              <a:lnSpc>
                <a:spcPct val="100000"/>
              </a:lnSpc>
              <a:spcBef>
                <a:spcPts val="1885"/>
              </a:spcBef>
            </a:pPr>
            <a:r>
              <a:rPr dirty="0" sz="1800" spc="-10">
                <a:solidFill>
                  <a:srgbClr val="FFFFFF"/>
                </a:solidFill>
                <a:latin typeface="Segoe UI"/>
                <a:cs typeface="Segoe UI"/>
              </a:rPr>
              <a:t>Construction </a:t>
            </a:r>
            <a:r>
              <a:rPr dirty="0" sz="1800">
                <a:solidFill>
                  <a:srgbClr val="FFFFFF"/>
                </a:solidFill>
                <a:latin typeface="Segoe UI"/>
                <a:cs typeface="Segoe UI"/>
              </a:rPr>
              <a:t>of</a:t>
            </a:r>
            <a:r>
              <a:rPr dirty="0" sz="1800" spc="-35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Segoe UI"/>
                <a:cs typeface="Segoe UI"/>
              </a:rPr>
              <a:t>milestones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52" name="object 52" descr=""/>
          <p:cNvGrpSpPr/>
          <p:nvPr/>
        </p:nvGrpSpPr>
        <p:grpSpPr>
          <a:xfrm>
            <a:off x="5251450" y="4087114"/>
            <a:ext cx="2126615" cy="1062990"/>
            <a:chOff x="5251450" y="4087114"/>
            <a:chExt cx="2126615" cy="1062990"/>
          </a:xfrm>
        </p:grpSpPr>
        <p:sp>
          <p:nvSpPr>
            <p:cNvPr id="53" name="object 53" descr=""/>
            <p:cNvSpPr/>
            <p:nvPr/>
          </p:nvSpPr>
          <p:spPr>
            <a:xfrm>
              <a:off x="5257800" y="4093463"/>
              <a:ext cx="2120265" cy="1050290"/>
            </a:xfrm>
            <a:custGeom>
              <a:avLst/>
              <a:gdLst/>
              <a:ahLst/>
              <a:cxnLst/>
              <a:rect l="l" t="t" r="r" b="b"/>
              <a:pathLst>
                <a:path w="2120265" h="1050289">
                  <a:moveTo>
                    <a:pt x="2120011" y="524256"/>
                  </a:moveTo>
                  <a:lnTo>
                    <a:pt x="2109114" y="517906"/>
                  </a:lnTo>
                  <a:lnTo>
                    <a:pt x="2031365" y="472567"/>
                  </a:lnTo>
                  <a:lnTo>
                    <a:pt x="2027428" y="473583"/>
                  </a:lnTo>
                  <a:lnTo>
                    <a:pt x="2023872" y="479679"/>
                  </a:lnTo>
                  <a:lnTo>
                    <a:pt x="2024888" y="483489"/>
                  </a:lnTo>
                  <a:lnTo>
                    <a:pt x="2083866" y="517906"/>
                  </a:lnTo>
                  <a:lnTo>
                    <a:pt x="1749552" y="517906"/>
                  </a:lnTo>
                  <a:lnTo>
                    <a:pt x="1749552" y="0"/>
                  </a:lnTo>
                  <a:lnTo>
                    <a:pt x="0" y="0"/>
                  </a:lnTo>
                  <a:lnTo>
                    <a:pt x="0" y="1050036"/>
                  </a:lnTo>
                  <a:lnTo>
                    <a:pt x="1749552" y="1050036"/>
                  </a:lnTo>
                  <a:lnTo>
                    <a:pt x="1749552" y="530606"/>
                  </a:lnTo>
                  <a:lnTo>
                    <a:pt x="2083866" y="530606"/>
                  </a:lnTo>
                  <a:lnTo>
                    <a:pt x="2024888" y="565023"/>
                  </a:lnTo>
                  <a:lnTo>
                    <a:pt x="2023872" y="568833"/>
                  </a:lnTo>
                  <a:lnTo>
                    <a:pt x="2027428" y="574929"/>
                  </a:lnTo>
                  <a:lnTo>
                    <a:pt x="2031365" y="575945"/>
                  </a:lnTo>
                  <a:lnTo>
                    <a:pt x="2109114" y="530606"/>
                  </a:lnTo>
                  <a:lnTo>
                    <a:pt x="2120011" y="524256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5257800" y="4093464"/>
              <a:ext cx="1750060" cy="1050290"/>
            </a:xfrm>
            <a:custGeom>
              <a:avLst/>
              <a:gdLst/>
              <a:ahLst/>
              <a:cxnLst/>
              <a:rect l="l" t="t" r="r" b="b"/>
              <a:pathLst>
                <a:path w="1750059" h="1050289">
                  <a:moveTo>
                    <a:pt x="0" y="1050036"/>
                  </a:moveTo>
                  <a:lnTo>
                    <a:pt x="1749552" y="1050036"/>
                  </a:lnTo>
                  <a:lnTo>
                    <a:pt x="1749552" y="0"/>
                  </a:lnTo>
                  <a:lnTo>
                    <a:pt x="0" y="0"/>
                  </a:lnTo>
                  <a:lnTo>
                    <a:pt x="0" y="105003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" name="object 55" descr=""/>
          <p:cNvSpPr txBox="1"/>
          <p:nvPr/>
        </p:nvSpPr>
        <p:spPr>
          <a:xfrm>
            <a:off x="5257800" y="4093464"/>
            <a:ext cx="1750060" cy="1050290"/>
          </a:xfrm>
          <a:prstGeom prst="rect">
            <a:avLst/>
          </a:prstGeom>
        </p:spPr>
        <p:txBody>
          <a:bodyPr wrap="square" lIns="0" tIns="102870" rIns="0" bIns="0" rtlCol="0" vert="horz">
            <a:spAutoFit/>
          </a:bodyPr>
          <a:lstStyle/>
          <a:p>
            <a:pPr algn="ctr" marL="335280" marR="327660">
              <a:lnSpc>
                <a:spcPct val="100000"/>
              </a:lnSpc>
              <a:spcBef>
                <a:spcPts val="810"/>
              </a:spcBef>
            </a:pPr>
            <a:r>
              <a:rPr dirty="0" sz="1800">
                <a:solidFill>
                  <a:srgbClr val="FFFFFF"/>
                </a:solidFill>
                <a:latin typeface="Segoe UI"/>
                <a:cs typeface="Segoe UI"/>
              </a:rPr>
              <a:t>Refine</a:t>
            </a:r>
            <a:r>
              <a:rPr dirty="0" sz="1800" spc="-6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800" spc="-50">
                <a:solidFill>
                  <a:srgbClr val="FFFFFF"/>
                </a:solidFill>
                <a:latin typeface="Segoe UI"/>
                <a:cs typeface="Segoe UI"/>
              </a:rPr>
              <a:t>&amp; </a:t>
            </a:r>
            <a:r>
              <a:rPr dirty="0" sz="1800" spc="-10">
                <a:solidFill>
                  <a:srgbClr val="FFFFFF"/>
                </a:solidFill>
                <a:latin typeface="Segoe UI"/>
                <a:cs typeface="Segoe UI"/>
              </a:rPr>
              <a:t>present milestones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56" name="object 56" descr=""/>
          <p:cNvGrpSpPr/>
          <p:nvPr/>
        </p:nvGrpSpPr>
        <p:grpSpPr>
          <a:xfrm>
            <a:off x="7403338" y="4087114"/>
            <a:ext cx="2126615" cy="1062990"/>
            <a:chOff x="7403338" y="4087114"/>
            <a:chExt cx="2126615" cy="1062990"/>
          </a:xfrm>
        </p:grpSpPr>
        <p:sp>
          <p:nvSpPr>
            <p:cNvPr id="57" name="object 57" descr=""/>
            <p:cNvSpPr/>
            <p:nvPr/>
          </p:nvSpPr>
          <p:spPr>
            <a:xfrm>
              <a:off x="9157716" y="4566031"/>
              <a:ext cx="372110" cy="103505"/>
            </a:xfrm>
            <a:custGeom>
              <a:avLst/>
              <a:gdLst/>
              <a:ahLst/>
              <a:cxnLst/>
              <a:rect l="l" t="t" r="r" b="b"/>
              <a:pathLst>
                <a:path w="372109" h="103504">
                  <a:moveTo>
                    <a:pt x="346746" y="51689"/>
                  </a:moveTo>
                  <a:lnTo>
                    <a:pt x="276859" y="92456"/>
                  </a:lnTo>
                  <a:lnTo>
                    <a:pt x="275843" y="96266"/>
                  </a:lnTo>
                  <a:lnTo>
                    <a:pt x="279400" y="102362"/>
                  </a:lnTo>
                  <a:lnTo>
                    <a:pt x="283336" y="103378"/>
                  </a:lnTo>
                  <a:lnTo>
                    <a:pt x="361092" y="58039"/>
                  </a:lnTo>
                  <a:lnTo>
                    <a:pt x="359282" y="58039"/>
                  </a:lnTo>
                  <a:lnTo>
                    <a:pt x="359282" y="57150"/>
                  </a:lnTo>
                  <a:lnTo>
                    <a:pt x="356107" y="57150"/>
                  </a:lnTo>
                  <a:lnTo>
                    <a:pt x="346746" y="51689"/>
                  </a:lnTo>
                  <a:close/>
                </a:path>
                <a:path w="372109" h="103504">
                  <a:moveTo>
                    <a:pt x="335860" y="45339"/>
                  </a:moveTo>
                  <a:lnTo>
                    <a:pt x="0" y="45339"/>
                  </a:lnTo>
                  <a:lnTo>
                    <a:pt x="0" y="58039"/>
                  </a:lnTo>
                  <a:lnTo>
                    <a:pt x="335860" y="58039"/>
                  </a:lnTo>
                  <a:lnTo>
                    <a:pt x="346746" y="51689"/>
                  </a:lnTo>
                  <a:lnTo>
                    <a:pt x="335860" y="45339"/>
                  </a:lnTo>
                  <a:close/>
                </a:path>
                <a:path w="372109" h="103504">
                  <a:moveTo>
                    <a:pt x="361092" y="45339"/>
                  </a:moveTo>
                  <a:lnTo>
                    <a:pt x="359282" y="45339"/>
                  </a:lnTo>
                  <a:lnTo>
                    <a:pt x="359282" y="58039"/>
                  </a:lnTo>
                  <a:lnTo>
                    <a:pt x="361092" y="58039"/>
                  </a:lnTo>
                  <a:lnTo>
                    <a:pt x="371982" y="51689"/>
                  </a:lnTo>
                  <a:lnTo>
                    <a:pt x="361092" y="45339"/>
                  </a:lnTo>
                  <a:close/>
                </a:path>
                <a:path w="372109" h="103504">
                  <a:moveTo>
                    <a:pt x="356107" y="46228"/>
                  </a:moveTo>
                  <a:lnTo>
                    <a:pt x="346746" y="51689"/>
                  </a:lnTo>
                  <a:lnTo>
                    <a:pt x="356107" y="57150"/>
                  </a:lnTo>
                  <a:lnTo>
                    <a:pt x="356107" y="46228"/>
                  </a:lnTo>
                  <a:close/>
                </a:path>
                <a:path w="372109" h="103504">
                  <a:moveTo>
                    <a:pt x="359282" y="46228"/>
                  </a:moveTo>
                  <a:lnTo>
                    <a:pt x="356107" y="46228"/>
                  </a:lnTo>
                  <a:lnTo>
                    <a:pt x="356107" y="57150"/>
                  </a:lnTo>
                  <a:lnTo>
                    <a:pt x="359282" y="57150"/>
                  </a:lnTo>
                  <a:lnTo>
                    <a:pt x="359282" y="46228"/>
                  </a:lnTo>
                  <a:close/>
                </a:path>
                <a:path w="372109" h="103504">
                  <a:moveTo>
                    <a:pt x="283336" y="0"/>
                  </a:moveTo>
                  <a:lnTo>
                    <a:pt x="279400" y="1016"/>
                  </a:lnTo>
                  <a:lnTo>
                    <a:pt x="275843" y="7112"/>
                  </a:lnTo>
                  <a:lnTo>
                    <a:pt x="276859" y="10922"/>
                  </a:lnTo>
                  <a:lnTo>
                    <a:pt x="346746" y="51689"/>
                  </a:lnTo>
                  <a:lnTo>
                    <a:pt x="356107" y="46228"/>
                  </a:lnTo>
                  <a:lnTo>
                    <a:pt x="359282" y="46228"/>
                  </a:lnTo>
                  <a:lnTo>
                    <a:pt x="359282" y="45339"/>
                  </a:lnTo>
                  <a:lnTo>
                    <a:pt x="361092" y="45339"/>
                  </a:lnTo>
                  <a:lnTo>
                    <a:pt x="28333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7409688" y="4093464"/>
              <a:ext cx="1750060" cy="1050290"/>
            </a:xfrm>
            <a:custGeom>
              <a:avLst/>
              <a:gdLst/>
              <a:ahLst/>
              <a:cxnLst/>
              <a:rect l="l" t="t" r="r" b="b"/>
              <a:pathLst>
                <a:path w="1750059" h="1050289">
                  <a:moveTo>
                    <a:pt x="1749552" y="0"/>
                  </a:moveTo>
                  <a:lnTo>
                    <a:pt x="0" y="0"/>
                  </a:lnTo>
                  <a:lnTo>
                    <a:pt x="0" y="1050036"/>
                  </a:lnTo>
                  <a:lnTo>
                    <a:pt x="1749552" y="1050036"/>
                  </a:lnTo>
                  <a:lnTo>
                    <a:pt x="1749552" y="0"/>
                  </a:lnTo>
                  <a:close/>
                </a:path>
              </a:pathLst>
            </a:custGeom>
            <a:solidFill>
              <a:srgbClr val="2893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7409688" y="4093464"/>
              <a:ext cx="1750060" cy="1050290"/>
            </a:xfrm>
            <a:custGeom>
              <a:avLst/>
              <a:gdLst/>
              <a:ahLst/>
              <a:cxnLst/>
              <a:rect l="l" t="t" r="r" b="b"/>
              <a:pathLst>
                <a:path w="1750059" h="1050289">
                  <a:moveTo>
                    <a:pt x="0" y="1050036"/>
                  </a:moveTo>
                  <a:lnTo>
                    <a:pt x="1749552" y="1050036"/>
                  </a:lnTo>
                  <a:lnTo>
                    <a:pt x="1749552" y="0"/>
                  </a:lnTo>
                  <a:lnTo>
                    <a:pt x="0" y="0"/>
                  </a:lnTo>
                  <a:lnTo>
                    <a:pt x="0" y="105003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" name="object 60" descr=""/>
          <p:cNvSpPr txBox="1"/>
          <p:nvPr/>
        </p:nvSpPr>
        <p:spPr>
          <a:xfrm>
            <a:off x="7622285" y="4046601"/>
            <a:ext cx="1325245" cy="1122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1270">
              <a:lnSpc>
                <a:spcPct val="999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Segoe UI"/>
                <a:cs typeface="Segoe UI"/>
              </a:rPr>
              <a:t>Select performance </a:t>
            </a:r>
            <a:r>
              <a:rPr dirty="0" sz="1800">
                <a:solidFill>
                  <a:srgbClr val="FFFFFF"/>
                </a:solidFill>
                <a:latin typeface="Segoe UI"/>
                <a:cs typeface="Segoe UI"/>
              </a:rPr>
              <a:t>measures</a:t>
            </a:r>
            <a:r>
              <a:rPr dirty="0" sz="1800" spc="-7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Segoe UI"/>
                <a:cs typeface="Segoe UI"/>
              </a:rPr>
              <a:t>for </a:t>
            </a:r>
            <a:r>
              <a:rPr dirty="0" sz="1800" spc="-20">
                <a:solidFill>
                  <a:srgbClr val="FFFFFF"/>
                </a:solidFill>
                <a:latin typeface="Segoe UI"/>
                <a:cs typeface="Segoe UI"/>
              </a:rPr>
              <a:t>FY23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61" name="object 61" descr=""/>
          <p:cNvGrpSpPr/>
          <p:nvPr/>
        </p:nvGrpSpPr>
        <p:grpSpPr>
          <a:xfrm>
            <a:off x="1775586" y="4087114"/>
            <a:ext cx="9543415" cy="1425575"/>
            <a:chOff x="1775586" y="4087114"/>
            <a:chExt cx="9543415" cy="1425575"/>
          </a:xfrm>
        </p:grpSpPr>
        <p:sp>
          <p:nvSpPr>
            <p:cNvPr id="62" name="object 62" descr=""/>
            <p:cNvSpPr/>
            <p:nvPr/>
          </p:nvSpPr>
          <p:spPr>
            <a:xfrm>
              <a:off x="1775586" y="5140452"/>
              <a:ext cx="8668385" cy="372110"/>
            </a:xfrm>
            <a:custGeom>
              <a:avLst/>
              <a:gdLst/>
              <a:ahLst/>
              <a:cxnLst/>
              <a:rect l="l" t="t" r="r" b="b"/>
              <a:pathLst>
                <a:path w="8668385" h="372110">
                  <a:moveTo>
                    <a:pt x="7112" y="275844"/>
                  </a:moveTo>
                  <a:lnTo>
                    <a:pt x="1015" y="279400"/>
                  </a:lnTo>
                  <a:lnTo>
                    <a:pt x="0" y="283337"/>
                  </a:lnTo>
                  <a:lnTo>
                    <a:pt x="51688" y="371983"/>
                  </a:lnTo>
                  <a:lnTo>
                    <a:pt x="59094" y="359283"/>
                  </a:lnTo>
                  <a:lnTo>
                    <a:pt x="45338" y="359283"/>
                  </a:lnTo>
                  <a:lnTo>
                    <a:pt x="45338" y="335860"/>
                  </a:lnTo>
                  <a:lnTo>
                    <a:pt x="10921" y="276860"/>
                  </a:lnTo>
                  <a:lnTo>
                    <a:pt x="7112" y="275844"/>
                  </a:lnTo>
                  <a:close/>
                </a:path>
                <a:path w="8668385" h="372110">
                  <a:moveTo>
                    <a:pt x="45338" y="335860"/>
                  </a:moveTo>
                  <a:lnTo>
                    <a:pt x="45338" y="359283"/>
                  </a:lnTo>
                  <a:lnTo>
                    <a:pt x="58038" y="359283"/>
                  </a:lnTo>
                  <a:lnTo>
                    <a:pt x="58038" y="356108"/>
                  </a:lnTo>
                  <a:lnTo>
                    <a:pt x="46227" y="356108"/>
                  </a:lnTo>
                  <a:lnTo>
                    <a:pt x="51688" y="346746"/>
                  </a:lnTo>
                  <a:lnTo>
                    <a:pt x="45338" y="335860"/>
                  </a:lnTo>
                  <a:close/>
                </a:path>
                <a:path w="8668385" h="372110">
                  <a:moveTo>
                    <a:pt x="96265" y="275844"/>
                  </a:moveTo>
                  <a:lnTo>
                    <a:pt x="92456" y="276860"/>
                  </a:lnTo>
                  <a:lnTo>
                    <a:pt x="58038" y="335860"/>
                  </a:lnTo>
                  <a:lnTo>
                    <a:pt x="58038" y="359283"/>
                  </a:lnTo>
                  <a:lnTo>
                    <a:pt x="59094" y="359283"/>
                  </a:lnTo>
                  <a:lnTo>
                    <a:pt x="103377" y="283337"/>
                  </a:lnTo>
                  <a:lnTo>
                    <a:pt x="102362" y="279400"/>
                  </a:lnTo>
                  <a:lnTo>
                    <a:pt x="96265" y="275844"/>
                  </a:lnTo>
                  <a:close/>
                </a:path>
                <a:path w="8668385" h="372110">
                  <a:moveTo>
                    <a:pt x="51688" y="346746"/>
                  </a:moveTo>
                  <a:lnTo>
                    <a:pt x="46227" y="356108"/>
                  </a:lnTo>
                  <a:lnTo>
                    <a:pt x="57150" y="356108"/>
                  </a:lnTo>
                  <a:lnTo>
                    <a:pt x="51688" y="346746"/>
                  </a:lnTo>
                  <a:close/>
                </a:path>
                <a:path w="8668385" h="372110">
                  <a:moveTo>
                    <a:pt x="58038" y="335860"/>
                  </a:moveTo>
                  <a:lnTo>
                    <a:pt x="51688" y="346746"/>
                  </a:lnTo>
                  <a:lnTo>
                    <a:pt x="57150" y="356108"/>
                  </a:lnTo>
                  <a:lnTo>
                    <a:pt x="58038" y="356108"/>
                  </a:lnTo>
                  <a:lnTo>
                    <a:pt x="58038" y="335860"/>
                  </a:lnTo>
                  <a:close/>
                </a:path>
                <a:path w="8668385" h="372110">
                  <a:moveTo>
                    <a:pt x="8655304" y="196723"/>
                  </a:moveTo>
                  <a:lnTo>
                    <a:pt x="45338" y="196723"/>
                  </a:lnTo>
                  <a:lnTo>
                    <a:pt x="45338" y="335860"/>
                  </a:lnTo>
                  <a:lnTo>
                    <a:pt x="51688" y="346746"/>
                  </a:lnTo>
                  <a:lnTo>
                    <a:pt x="58038" y="335860"/>
                  </a:lnTo>
                  <a:lnTo>
                    <a:pt x="58038" y="209423"/>
                  </a:lnTo>
                  <a:lnTo>
                    <a:pt x="51688" y="209423"/>
                  </a:lnTo>
                  <a:lnTo>
                    <a:pt x="58038" y="203073"/>
                  </a:lnTo>
                  <a:lnTo>
                    <a:pt x="8655304" y="203073"/>
                  </a:lnTo>
                  <a:lnTo>
                    <a:pt x="8655304" y="196723"/>
                  </a:lnTo>
                  <a:close/>
                </a:path>
                <a:path w="8668385" h="372110">
                  <a:moveTo>
                    <a:pt x="58038" y="203073"/>
                  </a:moveTo>
                  <a:lnTo>
                    <a:pt x="51688" y="209423"/>
                  </a:lnTo>
                  <a:lnTo>
                    <a:pt x="58038" y="209423"/>
                  </a:lnTo>
                  <a:lnTo>
                    <a:pt x="58038" y="203073"/>
                  </a:lnTo>
                  <a:close/>
                </a:path>
                <a:path w="8668385" h="372110">
                  <a:moveTo>
                    <a:pt x="8668004" y="196723"/>
                  </a:moveTo>
                  <a:lnTo>
                    <a:pt x="8661654" y="196723"/>
                  </a:lnTo>
                  <a:lnTo>
                    <a:pt x="8655304" y="203073"/>
                  </a:lnTo>
                  <a:lnTo>
                    <a:pt x="58038" y="203073"/>
                  </a:lnTo>
                  <a:lnTo>
                    <a:pt x="58038" y="209423"/>
                  </a:lnTo>
                  <a:lnTo>
                    <a:pt x="8668004" y="209423"/>
                  </a:lnTo>
                  <a:lnTo>
                    <a:pt x="8668004" y="196723"/>
                  </a:lnTo>
                  <a:close/>
                </a:path>
                <a:path w="8668385" h="372110">
                  <a:moveTo>
                    <a:pt x="8668004" y="0"/>
                  </a:moveTo>
                  <a:lnTo>
                    <a:pt x="8655304" y="0"/>
                  </a:lnTo>
                  <a:lnTo>
                    <a:pt x="8655304" y="203073"/>
                  </a:lnTo>
                  <a:lnTo>
                    <a:pt x="8661654" y="196723"/>
                  </a:lnTo>
                  <a:lnTo>
                    <a:pt x="8668004" y="196723"/>
                  </a:lnTo>
                  <a:lnTo>
                    <a:pt x="866800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9563100" y="4093464"/>
              <a:ext cx="1750060" cy="1050290"/>
            </a:xfrm>
            <a:custGeom>
              <a:avLst/>
              <a:gdLst/>
              <a:ahLst/>
              <a:cxnLst/>
              <a:rect l="l" t="t" r="r" b="b"/>
              <a:pathLst>
                <a:path w="1750059" h="1050289">
                  <a:moveTo>
                    <a:pt x="1749552" y="0"/>
                  </a:moveTo>
                  <a:lnTo>
                    <a:pt x="0" y="0"/>
                  </a:lnTo>
                  <a:lnTo>
                    <a:pt x="0" y="1050036"/>
                  </a:lnTo>
                  <a:lnTo>
                    <a:pt x="1749552" y="1050036"/>
                  </a:lnTo>
                  <a:lnTo>
                    <a:pt x="1749552" y="0"/>
                  </a:lnTo>
                  <a:close/>
                </a:path>
              </a:pathLst>
            </a:custGeom>
            <a:solidFill>
              <a:srgbClr val="2893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9563100" y="4093464"/>
              <a:ext cx="1750060" cy="1050290"/>
            </a:xfrm>
            <a:custGeom>
              <a:avLst/>
              <a:gdLst/>
              <a:ahLst/>
              <a:cxnLst/>
              <a:rect l="l" t="t" r="r" b="b"/>
              <a:pathLst>
                <a:path w="1750059" h="1050289">
                  <a:moveTo>
                    <a:pt x="0" y="1050036"/>
                  </a:moveTo>
                  <a:lnTo>
                    <a:pt x="1749552" y="1050036"/>
                  </a:lnTo>
                  <a:lnTo>
                    <a:pt x="1749552" y="0"/>
                  </a:lnTo>
                  <a:lnTo>
                    <a:pt x="0" y="0"/>
                  </a:lnTo>
                  <a:lnTo>
                    <a:pt x="0" y="105003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5" name="object 65" descr=""/>
          <p:cNvSpPr txBox="1"/>
          <p:nvPr/>
        </p:nvSpPr>
        <p:spPr>
          <a:xfrm>
            <a:off x="9563100" y="4093464"/>
            <a:ext cx="1750060" cy="1050290"/>
          </a:xfrm>
          <a:prstGeom prst="rect">
            <a:avLst/>
          </a:prstGeom>
        </p:spPr>
        <p:txBody>
          <a:bodyPr wrap="square" lIns="0" tIns="102870" rIns="0" bIns="0" rtlCol="0" vert="horz">
            <a:spAutoFit/>
          </a:bodyPr>
          <a:lstStyle/>
          <a:p>
            <a:pPr algn="ctr" marL="262255" marR="254000" indent="-1270">
              <a:lnSpc>
                <a:spcPct val="100000"/>
              </a:lnSpc>
              <a:spcBef>
                <a:spcPts val="810"/>
              </a:spcBef>
            </a:pPr>
            <a:r>
              <a:rPr dirty="0" sz="1800" spc="-10">
                <a:solidFill>
                  <a:srgbClr val="FFFFFF"/>
                </a:solidFill>
                <a:latin typeface="Segoe UI"/>
                <a:cs typeface="Segoe UI"/>
              </a:rPr>
              <a:t>Connect </a:t>
            </a:r>
            <a:r>
              <a:rPr dirty="0" sz="1800">
                <a:solidFill>
                  <a:srgbClr val="FFFFFF"/>
                </a:solidFill>
                <a:latin typeface="Segoe UI"/>
                <a:cs typeface="Segoe UI"/>
              </a:rPr>
              <a:t>measures</a:t>
            </a:r>
            <a:r>
              <a:rPr dirty="0" sz="1800" spc="-4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Segoe UI"/>
                <a:cs typeface="Segoe UI"/>
              </a:rPr>
              <a:t>to </a:t>
            </a:r>
            <a:r>
              <a:rPr dirty="0" sz="1800" spc="-20">
                <a:solidFill>
                  <a:srgbClr val="FFFFFF"/>
                </a:solidFill>
                <a:latin typeface="Segoe UI"/>
                <a:cs typeface="Segoe UI"/>
              </a:rPr>
              <a:t>data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66" name="object 66" descr=""/>
          <p:cNvGrpSpPr/>
          <p:nvPr/>
        </p:nvGrpSpPr>
        <p:grpSpPr>
          <a:xfrm>
            <a:off x="946403" y="5539740"/>
            <a:ext cx="2126615" cy="1062355"/>
            <a:chOff x="946403" y="5539740"/>
            <a:chExt cx="2126615" cy="1062355"/>
          </a:xfrm>
        </p:grpSpPr>
        <p:sp>
          <p:nvSpPr>
            <p:cNvPr id="67" name="object 67" descr=""/>
            <p:cNvSpPr/>
            <p:nvPr/>
          </p:nvSpPr>
          <p:spPr>
            <a:xfrm>
              <a:off x="2700527" y="6018390"/>
              <a:ext cx="372110" cy="103505"/>
            </a:xfrm>
            <a:custGeom>
              <a:avLst/>
              <a:gdLst/>
              <a:ahLst/>
              <a:cxnLst/>
              <a:rect l="l" t="t" r="r" b="b"/>
              <a:pathLst>
                <a:path w="372110" h="103504">
                  <a:moveTo>
                    <a:pt x="346700" y="51701"/>
                  </a:moveTo>
                  <a:lnTo>
                    <a:pt x="276860" y="92430"/>
                  </a:lnTo>
                  <a:lnTo>
                    <a:pt x="275844" y="96316"/>
                  </a:lnTo>
                  <a:lnTo>
                    <a:pt x="279400" y="102374"/>
                  </a:lnTo>
                  <a:lnTo>
                    <a:pt x="283337" y="103403"/>
                  </a:lnTo>
                  <a:lnTo>
                    <a:pt x="361095" y="58051"/>
                  </a:lnTo>
                  <a:lnTo>
                    <a:pt x="359283" y="58051"/>
                  </a:lnTo>
                  <a:lnTo>
                    <a:pt x="359283" y="57188"/>
                  </a:lnTo>
                  <a:lnTo>
                    <a:pt x="356108" y="57188"/>
                  </a:lnTo>
                  <a:lnTo>
                    <a:pt x="346700" y="51701"/>
                  </a:lnTo>
                  <a:close/>
                </a:path>
                <a:path w="372110" h="103504">
                  <a:moveTo>
                    <a:pt x="335811" y="45351"/>
                  </a:moveTo>
                  <a:lnTo>
                    <a:pt x="0" y="45351"/>
                  </a:lnTo>
                  <a:lnTo>
                    <a:pt x="0" y="58051"/>
                  </a:lnTo>
                  <a:lnTo>
                    <a:pt x="335811" y="58051"/>
                  </a:lnTo>
                  <a:lnTo>
                    <a:pt x="346700" y="51701"/>
                  </a:lnTo>
                  <a:lnTo>
                    <a:pt x="335811" y="45351"/>
                  </a:lnTo>
                  <a:close/>
                </a:path>
                <a:path w="372110" h="103504">
                  <a:moveTo>
                    <a:pt x="361098" y="45351"/>
                  </a:moveTo>
                  <a:lnTo>
                    <a:pt x="359283" y="45351"/>
                  </a:lnTo>
                  <a:lnTo>
                    <a:pt x="359283" y="58051"/>
                  </a:lnTo>
                  <a:lnTo>
                    <a:pt x="361095" y="58051"/>
                  </a:lnTo>
                  <a:lnTo>
                    <a:pt x="371983" y="51701"/>
                  </a:lnTo>
                  <a:lnTo>
                    <a:pt x="361098" y="45351"/>
                  </a:lnTo>
                  <a:close/>
                </a:path>
                <a:path w="372110" h="103504">
                  <a:moveTo>
                    <a:pt x="356108" y="46215"/>
                  </a:moveTo>
                  <a:lnTo>
                    <a:pt x="346700" y="51701"/>
                  </a:lnTo>
                  <a:lnTo>
                    <a:pt x="356108" y="57188"/>
                  </a:lnTo>
                  <a:lnTo>
                    <a:pt x="356108" y="46215"/>
                  </a:lnTo>
                  <a:close/>
                </a:path>
                <a:path w="372110" h="103504">
                  <a:moveTo>
                    <a:pt x="359283" y="46215"/>
                  </a:moveTo>
                  <a:lnTo>
                    <a:pt x="356108" y="46215"/>
                  </a:lnTo>
                  <a:lnTo>
                    <a:pt x="356108" y="57188"/>
                  </a:lnTo>
                  <a:lnTo>
                    <a:pt x="359283" y="57188"/>
                  </a:lnTo>
                  <a:lnTo>
                    <a:pt x="359283" y="46215"/>
                  </a:lnTo>
                  <a:close/>
                </a:path>
                <a:path w="372110" h="103504">
                  <a:moveTo>
                    <a:pt x="283337" y="0"/>
                  </a:moveTo>
                  <a:lnTo>
                    <a:pt x="279400" y="1015"/>
                  </a:lnTo>
                  <a:lnTo>
                    <a:pt x="275844" y="7073"/>
                  </a:lnTo>
                  <a:lnTo>
                    <a:pt x="276860" y="10972"/>
                  </a:lnTo>
                  <a:lnTo>
                    <a:pt x="346700" y="51701"/>
                  </a:lnTo>
                  <a:lnTo>
                    <a:pt x="356108" y="46215"/>
                  </a:lnTo>
                  <a:lnTo>
                    <a:pt x="359283" y="46215"/>
                  </a:lnTo>
                  <a:lnTo>
                    <a:pt x="359283" y="45351"/>
                  </a:lnTo>
                  <a:lnTo>
                    <a:pt x="361098" y="45351"/>
                  </a:lnTo>
                  <a:lnTo>
                    <a:pt x="28333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952499" y="5545836"/>
              <a:ext cx="1750060" cy="1050290"/>
            </a:xfrm>
            <a:custGeom>
              <a:avLst/>
              <a:gdLst/>
              <a:ahLst/>
              <a:cxnLst/>
              <a:rect l="l" t="t" r="r" b="b"/>
              <a:pathLst>
                <a:path w="1750060" h="1050290">
                  <a:moveTo>
                    <a:pt x="1749552" y="0"/>
                  </a:moveTo>
                  <a:lnTo>
                    <a:pt x="0" y="0"/>
                  </a:lnTo>
                  <a:lnTo>
                    <a:pt x="0" y="1050036"/>
                  </a:lnTo>
                  <a:lnTo>
                    <a:pt x="1749552" y="1050036"/>
                  </a:lnTo>
                  <a:lnTo>
                    <a:pt x="1749552" y="0"/>
                  </a:lnTo>
                  <a:close/>
                </a:path>
              </a:pathLst>
            </a:custGeom>
            <a:solidFill>
              <a:srgbClr val="2893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952499" y="5545836"/>
              <a:ext cx="1750060" cy="1050290"/>
            </a:xfrm>
            <a:custGeom>
              <a:avLst/>
              <a:gdLst/>
              <a:ahLst/>
              <a:cxnLst/>
              <a:rect l="l" t="t" r="r" b="b"/>
              <a:pathLst>
                <a:path w="1750060" h="1050290">
                  <a:moveTo>
                    <a:pt x="0" y="1050036"/>
                  </a:moveTo>
                  <a:lnTo>
                    <a:pt x="1749552" y="1050036"/>
                  </a:lnTo>
                  <a:lnTo>
                    <a:pt x="1749552" y="0"/>
                  </a:lnTo>
                  <a:lnTo>
                    <a:pt x="0" y="0"/>
                  </a:lnTo>
                  <a:lnTo>
                    <a:pt x="0" y="105003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0" name="object 70" descr=""/>
          <p:cNvSpPr txBox="1"/>
          <p:nvPr/>
        </p:nvSpPr>
        <p:spPr>
          <a:xfrm>
            <a:off x="952500" y="5545835"/>
            <a:ext cx="1750060" cy="1050290"/>
          </a:xfrm>
          <a:prstGeom prst="rect">
            <a:avLst/>
          </a:prstGeom>
        </p:spPr>
        <p:txBody>
          <a:bodyPr wrap="square" lIns="0" tIns="240029" rIns="0" bIns="0" rtlCol="0" vert="horz">
            <a:spAutoFit/>
          </a:bodyPr>
          <a:lstStyle/>
          <a:p>
            <a:pPr marL="402590" marR="393700" indent="187325">
              <a:lnSpc>
                <a:spcPct val="100000"/>
              </a:lnSpc>
              <a:spcBef>
                <a:spcPts val="1889"/>
              </a:spcBef>
            </a:pPr>
            <a:r>
              <a:rPr dirty="0" sz="1800" spc="-10">
                <a:solidFill>
                  <a:srgbClr val="FFFFFF"/>
                </a:solidFill>
                <a:latin typeface="Segoe UI"/>
                <a:cs typeface="Segoe UI"/>
              </a:rPr>
              <a:t>Begin reporting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3104388" y="5545835"/>
            <a:ext cx="1751330" cy="1050290"/>
          </a:xfrm>
          <a:prstGeom prst="rect">
            <a:avLst/>
          </a:prstGeom>
          <a:solidFill>
            <a:srgbClr val="2893AA"/>
          </a:solidFill>
        </p:spPr>
        <p:txBody>
          <a:bodyPr wrap="square" lIns="0" tIns="44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2550">
              <a:latin typeface="Times New Roman"/>
              <a:cs typeface="Times New Roman"/>
            </a:endParaRPr>
          </a:p>
          <a:p>
            <a:pPr marL="552450">
              <a:lnSpc>
                <a:spcPct val="100000"/>
              </a:lnSpc>
            </a:pPr>
            <a:r>
              <a:rPr dirty="0" sz="1800" spc="-10">
                <a:solidFill>
                  <a:srgbClr val="FFFFFF"/>
                </a:solidFill>
                <a:latin typeface="Segoe UI"/>
                <a:cs typeface="Segoe UI"/>
              </a:rPr>
              <a:t>Iterate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5364" rIns="0" bIns="0" rtlCol="0" vert="horz">
            <a:spAutoFit/>
          </a:bodyPr>
          <a:lstStyle/>
          <a:p>
            <a:pPr marL="860425">
              <a:lnSpc>
                <a:spcPct val="100000"/>
              </a:lnSpc>
              <a:spcBef>
                <a:spcPts val="100"/>
              </a:spcBef>
            </a:pPr>
            <a:r>
              <a:rPr dirty="0" sz="4800"/>
              <a:t>Current Focus:</a:t>
            </a:r>
            <a:r>
              <a:rPr dirty="0" sz="4800" spc="80"/>
              <a:t> </a:t>
            </a:r>
            <a:r>
              <a:rPr dirty="0" sz="4800" spc="-10"/>
              <a:t>Implementation</a:t>
            </a:r>
            <a:endParaRPr sz="4800"/>
          </a:p>
        </p:txBody>
      </p:sp>
      <p:grpSp>
        <p:nvGrpSpPr>
          <p:cNvPr id="3" name="object 3" descr=""/>
          <p:cNvGrpSpPr/>
          <p:nvPr/>
        </p:nvGrpSpPr>
        <p:grpSpPr>
          <a:xfrm>
            <a:off x="996696" y="2613660"/>
            <a:ext cx="1490980" cy="1490980"/>
            <a:chOff x="996696" y="2613660"/>
            <a:chExt cx="1490980" cy="1490980"/>
          </a:xfrm>
        </p:grpSpPr>
        <p:sp>
          <p:nvSpPr>
            <p:cNvPr id="4" name="object 4" descr=""/>
            <p:cNvSpPr/>
            <p:nvPr/>
          </p:nvSpPr>
          <p:spPr>
            <a:xfrm>
              <a:off x="996696" y="2613660"/>
              <a:ext cx="1490980" cy="1490980"/>
            </a:xfrm>
            <a:custGeom>
              <a:avLst/>
              <a:gdLst/>
              <a:ahLst/>
              <a:cxnLst/>
              <a:rect l="l" t="t" r="r" b="b"/>
              <a:pathLst>
                <a:path w="1490980" h="1490979">
                  <a:moveTo>
                    <a:pt x="745235" y="0"/>
                  </a:moveTo>
                  <a:lnTo>
                    <a:pt x="696233" y="1585"/>
                  </a:lnTo>
                  <a:lnTo>
                    <a:pt x="648078" y="6274"/>
                  </a:lnTo>
                  <a:lnTo>
                    <a:pt x="600867" y="13971"/>
                  </a:lnTo>
                  <a:lnTo>
                    <a:pt x="554700" y="24575"/>
                  </a:lnTo>
                  <a:lnTo>
                    <a:pt x="509674" y="37990"/>
                  </a:lnTo>
                  <a:lnTo>
                    <a:pt x="465887" y="54116"/>
                  </a:lnTo>
                  <a:lnTo>
                    <a:pt x="423438" y="72857"/>
                  </a:lnTo>
                  <a:lnTo>
                    <a:pt x="382425" y="94113"/>
                  </a:lnTo>
                  <a:lnTo>
                    <a:pt x="342945" y="117787"/>
                  </a:lnTo>
                  <a:lnTo>
                    <a:pt x="305098" y="143780"/>
                  </a:lnTo>
                  <a:lnTo>
                    <a:pt x="268981" y="171994"/>
                  </a:lnTo>
                  <a:lnTo>
                    <a:pt x="234693" y="202331"/>
                  </a:lnTo>
                  <a:lnTo>
                    <a:pt x="202331" y="234693"/>
                  </a:lnTo>
                  <a:lnTo>
                    <a:pt x="171994" y="268981"/>
                  </a:lnTo>
                  <a:lnTo>
                    <a:pt x="143780" y="305098"/>
                  </a:lnTo>
                  <a:lnTo>
                    <a:pt x="117787" y="342945"/>
                  </a:lnTo>
                  <a:lnTo>
                    <a:pt x="94113" y="382425"/>
                  </a:lnTo>
                  <a:lnTo>
                    <a:pt x="72857" y="423438"/>
                  </a:lnTo>
                  <a:lnTo>
                    <a:pt x="54116" y="465887"/>
                  </a:lnTo>
                  <a:lnTo>
                    <a:pt x="37990" y="509674"/>
                  </a:lnTo>
                  <a:lnTo>
                    <a:pt x="24575" y="554700"/>
                  </a:lnTo>
                  <a:lnTo>
                    <a:pt x="13971" y="600867"/>
                  </a:lnTo>
                  <a:lnTo>
                    <a:pt x="6274" y="648078"/>
                  </a:lnTo>
                  <a:lnTo>
                    <a:pt x="1585" y="696233"/>
                  </a:lnTo>
                  <a:lnTo>
                    <a:pt x="0" y="745236"/>
                  </a:lnTo>
                  <a:lnTo>
                    <a:pt x="1585" y="794238"/>
                  </a:lnTo>
                  <a:lnTo>
                    <a:pt x="6274" y="842393"/>
                  </a:lnTo>
                  <a:lnTo>
                    <a:pt x="13971" y="889604"/>
                  </a:lnTo>
                  <a:lnTo>
                    <a:pt x="24575" y="935771"/>
                  </a:lnTo>
                  <a:lnTo>
                    <a:pt x="37990" y="980797"/>
                  </a:lnTo>
                  <a:lnTo>
                    <a:pt x="54116" y="1024584"/>
                  </a:lnTo>
                  <a:lnTo>
                    <a:pt x="72857" y="1067033"/>
                  </a:lnTo>
                  <a:lnTo>
                    <a:pt x="94113" y="1108046"/>
                  </a:lnTo>
                  <a:lnTo>
                    <a:pt x="117787" y="1147526"/>
                  </a:lnTo>
                  <a:lnTo>
                    <a:pt x="143780" y="1185373"/>
                  </a:lnTo>
                  <a:lnTo>
                    <a:pt x="171994" y="1221490"/>
                  </a:lnTo>
                  <a:lnTo>
                    <a:pt x="202331" y="1255778"/>
                  </a:lnTo>
                  <a:lnTo>
                    <a:pt x="234693" y="1288140"/>
                  </a:lnTo>
                  <a:lnTo>
                    <a:pt x="268981" y="1318477"/>
                  </a:lnTo>
                  <a:lnTo>
                    <a:pt x="305098" y="1346691"/>
                  </a:lnTo>
                  <a:lnTo>
                    <a:pt x="342945" y="1372684"/>
                  </a:lnTo>
                  <a:lnTo>
                    <a:pt x="382425" y="1396358"/>
                  </a:lnTo>
                  <a:lnTo>
                    <a:pt x="423438" y="1417614"/>
                  </a:lnTo>
                  <a:lnTo>
                    <a:pt x="465887" y="1436355"/>
                  </a:lnTo>
                  <a:lnTo>
                    <a:pt x="509674" y="1452481"/>
                  </a:lnTo>
                  <a:lnTo>
                    <a:pt x="554700" y="1465896"/>
                  </a:lnTo>
                  <a:lnTo>
                    <a:pt x="600867" y="1476500"/>
                  </a:lnTo>
                  <a:lnTo>
                    <a:pt x="648078" y="1484197"/>
                  </a:lnTo>
                  <a:lnTo>
                    <a:pt x="696233" y="1488886"/>
                  </a:lnTo>
                  <a:lnTo>
                    <a:pt x="745235" y="1490471"/>
                  </a:lnTo>
                  <a:lnTo>
                    <a:pt x="794238" y="1488886"/>
                  </a:lnTo>
                  <a:lnTo>
                    <a:pt x="842393" y="1484197"/>
                  </a:lnTo>
                  <a:lnTo>
                    <a:pt x="889604" y="1476500"/>
                  </a:lnTo>
                  <a:lnTo>
                    <a:pt x="935771" y="1465896"/>
                  </a:lnTo>
                  <a:lnTo>
                    <a:pt x="980797" y="1452481"/>
                  </a:lnTo>
                  <a:lnTo>
                    <a:pt x="1024584" y="1436355"/>
                  </a:lnTo>
                  <a:lnTo>
                    <a:pt x="1067033" y="1417614"/>
                  </a:lnTo>
                  <a:lnTo>
                    <a:pt x="1108046" y="1396358"/>
                  </a:lnTo>
                  <a:lnTo>
                    <a:pt x="1147526" y="1372684"/>
                  </a:lnTo>
                  <a:lnTo>
                    <a:pt x="1185373" y="1346691"/>
                  </a:lnTo>
                  <a:lnTo>
                    <a:pt x="1221490" y="1318477"/>
                  </a:lnTo>
                  <a:lnTo>
                    <a:pt x="1255778" y="1288140"/>
                  </a:lnTo>
                  <a:lnTo>
                    <a:pt x="1288140" y="1255778"/>
                  </a:lnTo>
                  <a:lnTo>
                    <a:pt x="1318477" y="1221490"/>
                  </a:lnTo>
                  <a:lnTo>
                    <a:pt x="1346691" y="1185373"/>
                  </a:lnTo>
                  <a:lnTo>
                    <a:pt x="1372684" y="1147526"/>
                  </a:lnTo>
                  <a:lnTo>
                    <a:pt x="1396358" y="1108046"/>
                  </a:lnTo>
                  <a:lnTo>
                    <a:pt x="1417614" y="1067033"/>
                  </a:lnTo>
                  <a:lnTo>
                    <a:pt x="1436355" y="1024584"/>
                  </a:lnTo>
                  <a:lnTo>
                    <a:pt x="1452481" y="980797"/>
                  </a:lnTo>
                  <a:lnTo>
                    <a:pt x="1465896" y="935771"/>
                  </a:lnTo>
                  <a:lnTo>
                    <a:pt x="1476500" y="889604"/>
                  </a:lnTo>
                  <a:lnTo>
                    <a:pt x="1484197" y="842393"/>
                  </a:lnTo>
                  <a:lnTo>
                    <a:pt x="1488886" y="794238"/>
                  </a:lnTo>
                  <a:lnTo>
                    <a:pt x="1490472" y="745236"/>
                  </a:lnTo>
                  <a:lnTo>
                    <a:pt x="1488886" y="696233"/>
                  </a:lnTo>
                  <a:lnTo>
                    <a:pt x="1484197" y="648078"/>
                  </a:lnTo>
                  <a:lnTo>
                    <a:pt x="1476500" y="600867"/>
                  </a:lnTo>
                  <a:lnTo>
                    <a:pt x="1465896" y="554700"/>
                  </a:lnTo>
                  <a:lnTo>
                    <a:pt x="1452481" y="509674"/>
                  </a:lnTo>
                  <a:lnTo>
                    <a:pt x="1436355" y="465887"/>
                  </a:lnTo>
                  <a:lnTo>
                    <a:pt x="1417614" y="423438"/>
                  </a:lnTo>
                  <a:lnTo>
                    <a:pt x="1396358" y="382425"/>
                  </a:lnTo>
                  <a:lnTo>
                    <a:pt x="1372684" y="342945"/>
                  </a:lnTo>
                  <a:lnTo>
                    <a:pt x="1346691" y="305098"/>
                  </a:lnTo>
                  <a:lnTo>
                    <a:pt x="1318477" y="268981"/>
                  </a:lnTo>
                  <a:lnTo>
                    <a:pt x="1288140" y="234693"/>
                  </a:lnTo>
                  <a:lnTo>
                    <a:pt x="1255778" y="202331"/>
                  </a:lnTo>
                  <a:lnTo>
                    <a:pt x="1221490" y="171994"/>
                  </a:lnTo>
                  <a:lnTo>
                    <a:pt x="1185373" y="143780"/>
                  </a:lnTo>
                  <a:lnTo>
                    <a:pt x="1147526" y="117787"/>
                  </a:lnTo>
                  <a:lnTo>
                    <a:pt x="1108046" y="94113"/>
                  </a:lnTo>
                  <a:lnTo>
                    <a:pt x="1067033" y="72857"/>
                  </a:lnTo>
                  <a:lnTo>
                    <a:pt x="1024584" y="54116"/>
                  </a:lnTo>
                  <a:lnTo>
                    <a:pt x="980797" y="37990"/>
                  </a:lnTo>
                  <a:lnTo>
                    <a:pt x="935771" y="24575"/>
                  </a:lnTo>
                  <a:lnTo>
                    <a:pt x="889604" y="13971"/>
                  </a:lnTo>
                  <a:lnTo>
                    <a:pt x="842393" y="6274"/>
                  </a:lnTo>
                  <a:lnTo>
                    <a:pt x="794238" y="1585"/>
                  </a:lnTo>
                  <a:lnTo>
                    <a:pt x="74523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5212" y="2930652"/>
              <a:ext cx="854963" cy="85496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920902" y="4544314"/>
            <a:ext cx="16402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Segoe UI"/>
                <a:cs typeface="Segoe UI"/>
              </a:rPr>
              <a:t>98</a:t>
            </a:r>
            <a:r>
              <a:rPr dirty="0" sz="1800" spc="-10" b="1">
                <a:latin typeface="Segoe UI"/>
                <a:cs typeface="Segoe UI"/>
              </a:rPr>
              <a:t> INITIATIVES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867911" y="2613660"/>
            <a:ext cx="1490980" cy="1490980"/>
            <a:chOff x="3867911" y="2613660"/>
            <a:chExt cx="1490980" cy="1490980"/>
          </a:xfrm>
        </p:grpSpPr>
        <p:sp>
          <p:nvSpPr>
            <p:cNvPr id="8" name="object 8" descr=""/>
            <p:cNvSpPr/>
            <p:nvPr/>
          </p:nvSpPr>
          <p:spPr>
            <a:xfrm>
              <a:off x="3867911" y="2613660"/>
              <a:ext cx="1490980" cy="1490980"/>
            </a:xfrm>
            <a:custGeom>
              <a:avLst/>
              <a:gdLst/>
              <a:ahLst/>
              <a:cxnLst/>
              <a:rect l="l" t="t" r="r" b="b"/>
              <a:pathLst>
                <a:path w="1490979" h="1490979">
                  <a:moveTo>
                    <a:pt x="745236" y="0"/>
                  </a:moveTo>
                  <a:lnTo>
                    <a:pt x="696233" y="1585"/>
                  </a:lnTo>
                  <a:lnTo>
                    <a:pt x="648078" y="6274"/>
                  </a:lnTo>
                  <a:lnTo>
                    <a:pt x="600867" y="13971"/>
                  </a:lnTo>
                  <a:lnTo>
                    <a:pt x="554700" y="24575"/>
                  </a:lnTo>
                  <a:lnTo>
                    <a:pt x="509674" y="37990"/>
                  </a:lnTo>
                  <a:lnTo>
                    <a:pt x="465887" y="54116"/>
                  </a:lnTo>
                  <a:lnTo>
                    <a:pt x="423438" y="72857"/>
                  </a:lnTo>
                  <a:lnTo>
                    <a:pt x="382425" y="94113"/>
                  </a:lnTo>
                  <a:lnTo>
                    <a:pt x="342945" y="117787"/>
                  </a:lnTo>
                  <a:lnTo>
                    <a:pt x="305098" y="143780"/>
                  </a:lnTo>
                  <a:lnTo>
                    <a:pt x="268981" y="171994"/>
                  </a:lnTo>
                  <a:lnTo>
                    <a:pt x="234693" y="202331"/>
                  </a:lnTo>
                  <a:lnTo>
                    <a:pt x="202331" y="234693"/>
                  </a:lnTo>
                  <a:lnTo>
                    <a:pt x="171994" y="268981"/>
                  </a:lnTo>
                  <a:lnTo>
                    <a:pt x="143780" y="305098"/>
                  </a:lnTo>
                  <a:lnTo>
                    <a:pt x="117787" y="342945"/>
                  </a:lnTo>
                  <a:lnTo>
                    <a:pt x="94113" y="382425"/>
                  </a:lnTo>
                  <a:lnTo>
                    <a:pt x="72857" y="423438"/>
                  </a:lnTo>
                  <a:lnTo>
                    <a:pt x="54116" y="465887"/>
                  </a:lnTo>
                  <a:lnTo>
                    <a:pt x="37990" y="509674"/>
                  </a:lnTo>
                  <a:lnTo>
                    <a:pt x="24575" y="554700"/>
                  </a:lnTo>
                  <a:lnTo>
                    <a:pt x="13971" y="600867"/>
                  </a:lnTo>
                  <a:lnTo>
                    <a:pt x="6274" y="648078"/>
                  </a:lnTo>
                  <a:lnTo>
                    <a:pt x="1585" y="696233"/>
                  </a:lnTo>
                  <a:lnTo>
                    <a:pt x="0" y="745236"/>
                  </a:lnTo>
                  <a:lnTo>
                    <a:pt x="1585" y="794238"/>
                  </a:lnTo>
                  <a:lnTo>
                    <a:pt x="6274" y="842393"/>
                  </a:lnTo>
                  <a:lnTo>
                    <a:pt x="13971" y="889604"/>
                  </a:lnTo>
                  <a:lnTo>
                    <a:pt x="24575" y="935771"/>
                  </a:lnTo>
                  <a:lnTo>
                    <a:pt x="37990" y="980797"/>
                  </a:lnTo>
                  <a:lnTo>
                    <a:pt x="54116" y="1024584"/>
                  </a:lnTo>
                  <a:lnTo>
                    <a:pt x="72857" y="1067033"/>
                  </a:lnTo>
                  <a:lnTo>
                    <a:pt x="94113" y="1108046"/>
                  </a:lnTo>
                  <a:lnTo>
                    <a:pt x="117787" y="1147526"/>
                  </a:lnTo>
                  <a:lnTo>
                    <a:pt x="143780" y="1185373"/>
                  </a:lnTo>
                  <a:lnTo>
                    <a:pt x="171994" y="1221490"/>
                  </a:lnTo>
                  <a:lnTo>
                    <a:pt x="202331" y="1255778"/>
                  </a:lnTo>
                  <a:lnTo>
                    <a:pt x="234693" y="1288140"/>
                  </a:lnTo>
                  <a:lnTo>
                    <a:pt x="268981" y="1318477"/>
                  </a:lnTo>
                  <a:lnTo>
                    <a:pt x="305098" y="1346691"/>
                  </a:lnTo>
                  <a:lnTo>
                    <a:pt x="342945" y="1372684"/>
                  </a:lnTo>
                  <a:lnTo>
                    <a:pt x="382425" y="1396358"/>
                  </a:lnTo>
                  <a:lnTo>
                    <a:pt x="423438" y="1417614"/>
                  </a:lnTo>
                  <a:lnTo>
                    <a:pt x="465887" y="1436355"/>
                  </a:lnTo>
                  <a:lnTo>
                    <a:pt x="509674" y="1452481"/>
                  </a:lnTo>
                  <a:lnTo>
                    <a:pt x="554700" y="1465896"/>
                  </a:lnTo>
                  <a:lnTo>
                    <a:pt x="600867" y="1476500"/>
                  </a:lnTo>
                  <a:lnTo>
                    <a:pt x="648078" y="1484197"/>
                  </a:lnTo>
                  <a:lnTo>
                    <a:pt x="696233" y="1488886"/>
                  </a:lnTo>
                  <a:lnTo>
                    <a:pt x="745236" y="1490471"/>
                  </a:lnTo>
                  <a:lnTo>
                    <a:pt x="794238" y="1488886"/>
                  </a:lnTo>
                  <a:lnTo>
                    <a:pt x="842393" y="1484197"/>
                  </a:lnTo>
                  <a:lnTo>
                    <a:pt x="889604" y="1476500"/>
                  </a:lnTo>
                  <a:lnTo>
                    <a:pt x="935771" y="1465896"/>
                  </a:lnTo>
                  <a:lnTo>
                    <a:pt x="980797" y="1452481"/>
                  </a:lnTo>
                  <a:lnTo>
                    <a:pt x="1024584" y="1436355"/>
                  </a:lnTo>
                  <a:lnTo>
                    <a:pt x="1067033" y="1417614"/>
                  </a:lnTo>
                  <a:lnTo>
                    <a:pt x="1108046" y="1396358"/>
                  </a:lnTo>
                  <a:lnTo>
                    <a:pt x="1147526" y="1372684"/>
                  </a:lnTo>
                  <a:lnTo>
                    <a:pt x="1185373" y="1346691"/>
                  </a:lnTo>
                  <a:lnTo>
                    <a:pt x="1221490" y="1318477"/>
                  </a:lnTo>
                  <a:lnTo>
                    <a:pt x="1255778" y="1288140"/>
                  </a:lnTo>
                  <a:lnTo>
                    <a:pt x="1288140" y="1255778"/>
                  </a:lnTo>
                  <a:lnTo>
                    <a:pt x="1318477" y="1221490"/>
                  </a:lnTo>
                  <a:lnTo>
                    <a:pt x="1346691" y="1185373"/>
                  </a:lnTo>
                  <a:lnTo>
                    <a:pt x="1372684" y="1147526"/>
                  </a:lnTo>
                  <a:lnTo>
                    <a:pt x="1396358" y="1108046"/>
                  </a:lnTo>
                  <a:lnTo>
                    <a:pt x="1417614" y="1067033"/>
                  </a:lnTo>
                  <a:lnTo>
                    <a:pt x="1436355" y="1024584"/>
                  </a:lnTo>
                  <a:lnTo>
                    <a:pt x="1452481" y="980797"/>
                  </a:lnTo>
                  <a:lnTo>
                    <a:pt x="1465896" y="935771"/>
                  </a:lnTo>
                  <a:lnTo>
                    <a:pt x="1476500" y="889604"/>
                  </a:lnTo>
                  <a:lnTo>
                    <a:pt x="1484197" y="842393"/>
                  </a:lnTo>
                  <a:lnTo>
                    <a:pt x="1488886" y="794238"/>
                  </a:lnTo>
                  <a:lnTo>
                    <a:pt x="1490472" y="745236"/>
                  </a:lnTo>
                  <a:lnTo>
                    <a:pt x="1488886" y="696233"/>
                  </a:lnTo>
                  <a:lnTo>
                    <a:pt x="1484197" y="648078"/>
                  </a:lnTo>
                  <a:lnTo>
                    <a:pt x="1476500" y="600867"/>
                  </a:lnTo>
                  <a:lnTo>
                    <a:pt x="1465896" y="554700"/>
                  </a:lnTo>
                  <a:lnTo>
                    <a:pt x="1452481" y="509674"/>
                  </a:lnTo>
                  <a:lnTo>
                    <a:pt x="1436355" y="465887"/>
                  </a:lnTo>
                  <a:lnTo>
                    <a:pt x="1417614" y="423438"/>
                  </a:lnTo>
                  <a:lnTo>
                    <a:pt x="1396358" y="382425"/>
                  </a:lnTo>
                  <a:lnTo>
                    <a:pt x="1372684" y="342945"/>
                  </a:lnTo>
                  <a:lnTo>
                    <a:pt x="1346691" y="305098"/>
                  </a:lnTo>
                  <a:lnTo>
                    <a:pt x="1318477" y="268981"/>
                  </a:lnTo>
                  <a:lnTo>
                    <a:pt x="1288140" y="234693"/>
                  </a:lnTo>
                  <a:lnTo>
                    <a:pt x="1255778" y="202331"/>
                  </a:lnTo>
                  <a:lnTo>
                    <a:pt x="1221490" y="171994"/>
                  </a:lnTo>
                  <a:lnTo>
                    <a:pt x="1185373" y="143780"/>
                  </a:lnTo>
                  <a:lnTo>
                    <a:pt x="1147526" y="117787"/>
                  </a:lnTo>
                  <a:lnTo>
                    <a:pt x="1108046" y="94113"/>
                  </a:lnTo>
                  <a:lnTo>
                    <a:pt x="1067033" y="72857"/>
                  </a:lnTo>
                  <a:lnTo>
                    <a:pt x="1024584" y="54116"/>
                  </a:lnTo>
                  <a:lnTo>
                    <a:pt x="980797" y="37990"/>
                  </a:lnTo>
                  <a:lnTo>
                    <a:pt x="935771" y="24575"/>
                  </a:lnTo>
                  <a:lnTo>
                    <a:pt x="889604" y="13971"/>
                  </a:lnTo>
                  <a:lnTo>
                    <a:pt x="842393" y="6274"/>
                  </a:lnTo>
                  <a:lnTo>
                    <a:pt x="794238" y="1585"/>
                  </a:lnTo>
                  <a:lnTo>
                    <a:pt x="745236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86427" y="2930652"/>
              <a:ext cx="854963" cy="854964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3470909" y="4544314"/>
            <a:ext cx="2284095" cy="847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Segoe UI"/>
                <a:cs typeface="Segoe UI"/>
              </a:rPr>
              <a:t>3</a:t>
            </a:r>
            <a:r>
              <a:rPr dirty="0" sz="1800" spc="-2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YEARS</a:t>
            </a:r>
            <a:r>
              <a:rPr dirty="0" sz="1800" spc="-25" b="1">
                <a:latin typeface="Segoe UI"/>
                <a:cs typeface="Segoe UI"/>
              </a:rPr>
              <a:t> </a:t>
            </a:r>
            <a:r>
              <a:rPr dirty="0" sz="1800" spc="-10" b="1">
                <a:latin typeface="Segoe UI"/>
                <a:cs typeface="Segoe UI"/>
              </a:rPr>
              <a:t>(WHAT'S</a:t>
            </a:r>
            <a:r>
              <a:rPr dirty="0" sz="1800" spc="-15" b="1">
                <a:latin typeface="Segoe UI"/>
                <a:cs typeface="Segoe UI"/>
              </a:rPr>
              <a:t> </a:t>
            </a:r>
            <a:r>
              <a:rPr dirty="0" sz="1800" spc="-50" b="1">
                <a:latin typeface="Segoe UI"/>
                <a:cs typeface="Segoe UI"/>
              </a:rPr>
              <a:t>A </a:t>
            </a:r>
            <a:r>
              <a:rPr dirty="0" sz="1800" b="1">
                <a:latin typeface="Segoe UI"/>
                <a:cs typeface="Segoe UI"/>
              </a:rPr>
              <a:t>YEAR</a:t>
            </a:r>
            <a:r>
              <a:rPr dirty="0" sz="1800" spc="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1 PRIORITY? </a:t>
            </a:r>
            <a:r>
              <a:rPr dirty="0" sz="1800" spc="-25" b="1">
                <a:latin typeface="Segoe UI"/>
                <a:cs typeface="Segoe UI"/>
              </a:rPr>
              <a:t>2?</a:t>
            </a:r>
            <a:endParaRPr sz="1800">
              <a:latin typeface="Segoe UI"/>
              <a:cs typeface="Segoe UI"/>
            </a:endParaRPr>
          </a:p>
          <a:p>
            <a:pPr algn="ctr">
              <a:lnSpc>
                <a:spcPts val="2150"/>
              </a:lnSpc>
            </a:pPr>
            <a:r>
              <a:rPr dirty="0" sz="1800" b="1">
                <a:latin typeface="Segoe UI"/>
                <a:cs typeface="Segoe UI"/>
              </a:rPr>
              <a:t>3?</a:t>
            </a:r>
            <a:r>
              <a:rPr dirty="0" sz="1800" spc="-2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ALL 3</a:t>
            </a:r>
            <a:r>
              <a:rPr dirty="0" sz="1800" spc="-15" b="1">
                <a:latin typeface="Segoe UI"/>
                <a:cs typeface="Segoe UI"/>
              </a:rPr>
              <a:t> </a:t>
            </a:r>
            <a:r>
              <a:rPr dirty="0" sz="1800" spc="-10" b="1">
                <a:latin typeface="Segoe UI"/>
                <a:cs typeface="Segoe UI"/>
              </a:rPr>
              <a:t>YEARS?)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6739128" y="2613660"/>
            <a:ext cx="1490980" cy="1490980"/>
            <a:chOff x="6739128" y="2613660"/>
            <a:chExt cx="1490980" cy="1490980"/>
          </a:xfrm>
        </p:grpSpPr>
        <p:sp>
          <p:nvSpPr>
            <p:cNvPr id="12" name="object 12" descr=""/>
            <p:cNvSpPr/>
            <p:nvPr/>
          </p:nvSpPr>
          <p:spPr>
            <a:xfrm>
              <a:off x="6739128" y="2613660"/>
              <a:ext cx="1490980" cy="1490980"/>
            </a:xfrm>
            <a:custGeom>
              <a:avLst/>
              <a:gdLst/>
              <a:ahLst/>
              <a:cxnLst/>
              <a:rect l="l" t="t" r="r" b="b"/>
              <a:pathLst>
                <a:path w="1490979" h="1490979">
                  <a:moveTo>
                    <a:pt x="745236" y="0"/>
                  </a:moveTo>
                  <a:lnTo>
                    <a:pt x="696233" y="1585"/>
                  </a:lnTo>
                  <a:lnTo>
                    <a:pt x="648078" y="6274"/>
                  </a:lnTo>
                  <a:lnTo>
                    <a:pt x="600867" y="13971"/>
                  </a:lnTo>
                  <a:lnTo>
                    <a:pt x="554700" y="24575"/>
                  </a:lnTo>
                  <a:lnTo>
                    <a:pt x="509674" y="37990"/>
                  </a:lnTo>
                  <a:lnTo>
                    <a:pt x="465887" y="54116"/>
                  </a:lnTo>
                  <a:lnTo>
                    <a:pt x="423438" y="72857"/>
                  </a:lnTo>
                  <a:lnTo>
                    <a:pt x="382425" y="94113"/>
                  </a:lnTo>
                  <a:lnTo>
                    <a:pt x="342945" y="117787"/>
                  </a:lnTo>
                  <a:lnTo>
                    <a:pt x="305098" y="143780"/>
                  </a:lnTo>
                  <a:lnTo>
                    <a:pt x="268981" y="171994"/>
                  </a:lnTo>
                  <a:lnTo>
                    <a:pt x="234693" y="202331"/>
                  </a:lnTo>
                  <a:lnTo>
                    <a:pt x="202331" y="234693"/>
                  </a:lnTo>
                  <a:lnTo>
                    <a:pt x="171994" y="268981"/>
                  </a:lnTo>
                  <a:lnTo>
                    <a:pt x="143780" y="305098"/>
                  </a:lnTo>
                  <a:lnTo>
                    <a:pt x="117787" y="342945"/>
                  </a:lnTo>
                  <a:lnTo>
                    <a:pt x="94113" y="382425"/>
                  </a:lnTo>
                  <a:lnTo>
                    <a:pt x="72857" y="423438"/>
                  </a:lnTo>
                  <a:lnTo>
                    <a:pt x="54116" y="465887"/>
                  </a:lnTo>
                  <a:lnTo>
                    <a:pt x="37990" y="509674"/>
                  </a:lnTo>
                  <a:lnTo>
                    <a:pt x="24575" y="554700"/>
                  </a:lnTo>
                  <a:lnTo>
                    <a:pt x="13971" y="600867"/>
                  </a:lnTo>
                  <a:lnTo>
                    <a:pt x="6274" y="648078"/>
                  </a:lnTo>
                  <a:lnTo>
                    <a:pt x="1585" y="696233"/>
                  </a:lnTo>
                  <a:lnTo>
                    <a:pt x="0" y="745236"/>
                  </a:lnTo>
                  <a:lnTo>
                    <a:pt x="1585" y="794238"/>
                  </a:lnTo>
                  <a:lnTo>
                    <a:pt x="6274" y="842393"/>
                  </a:lnTo>
                  <a:lnTo>
                    <a:pt x="13971" y="889604"/>
                  </a:lnTo>
                  <a:lnTo>
                    <a:pt x="24575" y="935771"/>
                  </a:lnTo>
                  <a:lnTo>
                    <a:pt x="37990" y="980797"/>
                  </a:lnTo>
                  <a:lnTo>
                    <a:pt x="54116" y="1024584"/>
                  </a:lnTo>
                  <a:lnTo>
                    <a:pt x="72857" y="1067033"/>
                  </a:lnTo>
                  <a:lnTo>
                    <a:pt x="94113" y="1108046"/>
                  </a:lnTo>
                  <a:lnTo>
                    <a:pt x="117787" y="1147526"/>
                  </a:lnTo>
                  <a:lnTo>
                    <a:pt x="143780" y="1185373"/>
                  </a:lnTo>
                  <a:lnTo>
                    <a:pt x="171994" y="1221490"/>
                  </a:lnTo>
                  <a:lnTo>
                    <a:pt x="202331" y="1255778"/>
                  </a:lnTo>
                  <a:lnTo>
                    <a:pt x="234693" y="1288140"/>
                  </a:lnTo>
                  <a:lnTo>
                    <a:pt x="268981" y="1318477"/>
                  </a:lnTo>
                  <a:lnTo>
                    <a:pt x="305098" y="1346691"/>
                  </a:lnTo>
                  <a:lnTo>
                    <a:pt x="342945" y="1372684"/>
                  </a:lnTo>
                  <a:lnTo>
                    <a:pt x="382425" y="1396358"/>
                  </a:lnTo>
                  <a:lnTo>
                    <a:pt x="423438" y="1417614"/>
                  </a:lnTo>
                  <a:lnTo>
                    <a:pt x="465887" y="1436355"/>
                  </a:lnTo>
                  <a:lnTo>
                    <a:pt x="509674" y="1452481"/>
                  </a:lnTo>
                  <a:lnTo>
                    <a:pt x="554700" y="1465896"/>
                  </a:lnTo>
                  <a:lnTo>
                    <a:pt x="600867" y="1476500"/>
                  </a:lnTo>
                  <a:lnTo>
                    <a:pt x="648078" y="1484197"/>
                  </a:lnTo>
                  <a:lnTo>
                    <a:pt x="696233" y="1488886"/>
                  </a:lnTo>
                  <a:lnTo>
                    <a:pt x="745236" y="1490471"/>
                  </a:lnTo>
                  <a:lnTo>
                    <a:pt x="794238" y="1488886"/>
                  </a:lnTo>
                  <a:lnTo>
                    <a:pt x="842393" y="1484197"/>
                  </a:lnTo>
                  <a:lnTo>
                    <a:pt x="889604" y="1476500"/>
                  </a:lnTo>
                  <a:lnTo>
                    <a:pt x="935771" y="1465896"/>
                  </a:lnTo>
                  <a:lnTo>
                    <a:pt x="980797" y="1452481"/>
                  </a:lnTo>
                  <a:lnTo>
                    <a:pt x="1024584" y="1436355"/>
                  </a:lnTo>
                  <a:lnTo>
                    <a:pt x="1067033" y="1417614"/>
                  </a:lnTo>
                  <a:lnTo>
                    <a:pt x="1108046" y="1396358"/>
                  </a:lnTo>
                  <a:lnTo>
                    <a:pt x="1147526" y="1372684"/>
                  </a:lnTo>
                  <a:lnTo>
                    <a:pt x="1185373" y="1346691"/>
                  </a:lnTo>
                  <a:lnTo>
                    <a:pt x="1221490" y="1318477"/>
                  </a:lnTo>
                  <a:lnTo>
                    <a:pt x="1255778" y="1288140"/>
                  </a:lnTo>
                  <a:lnTo>
                    <a:pt x="1288140" y="1255778"/>
                  </a:lnTo>
                  <a:lnTo>
                    <a:pt x="1318477" y="1221490"/>
                  </a:lnTo>
                  <a:lnTo>
                    <a:pt x="1346691" y="1185373"/>
                  </a:lnTo>
                  <a:lnTo>
                    <a:pt x="1372684" y="1147526"/>
                  </a:lnTo>
                  <a:lnTo>
                    <a:pt x="1396358" y="1108046"/>
                  </a:lnTo>
                  <a:lnTo>
                    <a:pt x="1417614" y="1067033"/>
                  </a:lnTo>
                  <a:lnTo>
                    <a:pt x="1436355" y="1024584"/>
                  </a:lnTo>
                  <a:lnTo>
                    <a:pt x="1452481" y="980797"/>
                  </a:lnTo>
                  <a:lnTo>
                    <a:pt x="1465896" y="935771"/>
                  </a:lnTo>
                  <a:lnTo>
                    <a:pt x="1476500" y="889604"/>
                  </a:lnTo>
                  <a:lnTo>
                    <a:pt x="1484197" y="842393"/>
                  </a:lnTo>
                  <a:lnTo>
                    <a:pt x="1488886" y="794238"/>
                  </a:lnTo>
                  <a:lnTo>
                    <a:pt x="1490472" y="745236"/>
                  </a:lnTo>
                  <a:lnTo>
                    <a:pt x="1488886" y="696233"/>
                  </a:lnTo>
                  <a:lnTo>
                    <a:pt x="1484197" y="648078"/>
                  </a:lnTo>
                  <a:lnTo>
                    <a:pt x="1476500" y="600867"/>
                  </a:lnTo>
                  <a:lnTo>
                    <a:pt x="1465896" y="554700"/>
                  </a:lnTo>
                  <a:lnTo>
                    <a:pt x="1452481" y="509674"/>
                  </a:lnTo>
                  <a:lnTo>
                    <a:pt x="1436355" y="465887"/>
                  </a:lnTo>
                  <a:lnTo>
                    <a:pt x="1417614" y="423438"/>
                  </a:lnTo>
                  <a:lnTo>
                    <a:pt x="1396358" y="382425"/>
                  </a:lnTo>
                  <a:lnTo>
                    <a:pt x="1372684" y="342945"/>
                  </a:lnTo>
                  <a:lnTo>
                    <a:pt x="1346691" y="305098"/>
                  </a:lnTo>
                  <a:lnTo>
                    <a:pt x="1318477" y="268981"/>
                  </a:lnTo>
                  <a:lnTo>
                    <a:pt x="1288140" y="234693"/>
                  </a:lnTo>
                  <a:lnTo>
                    <a:pt x="1255778" y="202331"/>
                  </a:lnTo>
                  <a:lnTo>
                    <a:pt x="1221490" y="171994"/>
                  </a:lnTo>
                  <a:lnTo>
                    <a:pt x="1185373" y="143780"/>
                  </a:lnTo>
                  <a:lnTo>
                    <a:pt x="1147526" y="117787"/>
                  </a:lnTo>
                  <a:lnTo>
                    <a:pt x="1108046" y="94113"/>
                  </a:lnTo>
                  <a:lnTo>
                    <a:pt x="1067033" y="72857"/>
                  </a:lnTo>
                  <a:lnTo>
                    <a:pt x="1024584" y="54116"/>
                  </a:lnTo>
                  <a:lnTo>
                    <a:pt x="980797" y="37990"/>
                  </a:lnTo>
                  <a:lnTo>
                    <a:pt x="935771" y="24575"/>
                  </a:lnTo>
                  <a:lnTo>
                    <a:pt x="889604" y="13971"/>
                  </a:lnTo>
                  <a:lnTo>
                    <a:pt x="842393" y="6274"/>
                  </a:lnTo>
                  <a:lnTo>
                    <a:pt x="794238" y="1585"/>
                  </a:lnTo>
                  <a:lnTo>
                    <a:pt x="74523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57644" y="2930652"/>
              <a:ext cx="854963" cy="854964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6319520" y="4544314"/>
            <a:ext cx="2330450" cy="1122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99900"/>
              </a:lnSpc>
              <a:spcBef>
                <a:spcPts val="100"/>
              </a:spcBef>
            </a:pPr>
            <a:r>
              <a:rPr dirty="0" sz="1800" b="1">
                <a:latin typeface="Segoe UI"/>
                <a:cs typeface="Segoe UI"/>
              </a:rPr>
              <a:t>EVERYTHING</a:t>
            </a:r>
            <a:r>
              <a:rPr dirty="0" sz="1800" spc="5" b="1">
                <a:latin typeface="Segoe UI"/>
                <a:cs typeface="Segoe UI"/>
              </a:rPr>
              <a:t> </a:t>
            </a:r>
            <a:r>
              <a:rPr dirty="0" sz="1800" spc="-25" b="1">
                <a:latin typeface="Segoe UI"/>
                <a:cs typeface="Segoe UI"/>
              </a:rPr>
              <a:t>IN </a:t>
            </a:r>
            <a:r>
              <a:rPr dirty="0" sz="1800" spc="-10" b="1">
                <a:latin typeface="Segoe UI"/>
                <a:cs typeface="Segoe UI"/>
              </a:rPr>
              <a:t>PROCESS/CONTINUO </a:t>
            </a:r>
            <a:r>
              <a:rPr dirty="0" sz="1800" b="1">
                <a:latin typeface="Segoe UI"/>
                <a:cs typeface="Segoe UI"/>
              </a:rPr>
              <a:t>US</a:t>
            </a:r>
            <a:r>
              <a:rPr dirty="0" sz="1800" spc="-2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IS</a:t>
            </a:r>
            <a:r>
              <a:rPr dirty="0" sz="1800" spc="-1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ALREADY</a:t>
            </a:r>
            <a:r>
              <a:rPr dirty="0" sz="1800" spc="-10" b="1">
                <a:latin typeface="Segoe UI"/>
                <a:cs typeface="Segoe UI"/>
              </a:rPr>
              <a:t> </a:t>
            </a:r>
            <a:r>
              <a:rPr dirty="0" sz="1800" spc="-25" b="1">
                <a:latin typeface="Segoe UI"/>
                <a:cs typeface="Segoe UI"/>
              </a:rPr>
              <a:t>OFF </a:t>
            </a:r>
            <a:r>
              <a:rPr dirty="0" sz="1800" b="1">
                <a:latin typeface="Segoe UI"/>
                <a:cs typeface="Segoe UI"/>
              </a:rPr>
              <a:t>THE</a:t>
            </a:r>
            <a:r>
              <a:rPr dirty="0" sz="1800" spc="5" b="1">
                <a:latin typeface="Segoe UI"/>
                <a:cs typeface="Segoe UI"/>
              </a:rPr>
              <a:t> </a:t>
            </a:r>
            <a:r>
              <a:rPr dirty="0" sz="1800" spc="-10" b="1">
                <a:latin typeface="Segoe UI"/>
                <a:cs typeface="Segoe UI"/>
              </a:rPr>
              <a:t>BOARD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9610343" y="2613660"/>
            <a:ext cx="1490980" cy="1490980"/>
            <a:chOff x="9610343" y="2613660"/>
            <a:chExt cx="1490980" cy="1490980"/>
          </a:xfrm>
        </p:grpSpPr>
        <p:sp>
          <p:nvSpPr>
            <p:cNvPr id="16" name="object 16" descr=""/>
            <p:cNvSpPr/>
            <p:nvPr/>
          </p:nvSpPr>
          <p:spPr>
            <a:xfrm>
              <a:off x="9610343" y="2613660"/>
              <a:ext cx="1490980" cy="1490980"/>
            </a:xfrm>
            <a:custGeom>
              <a:avLst/>
              <a:gdLst/>
              <a:ahLst/>
              <a:cxnLst/>
              <a:rect l="l" t="t" r="r" b="b"/>
              <a:pathLst>
                <a:path w="1490979" h="1490979">
                  <a:moveTo>
                    <a:pt x="745235" y="0"/>
                  </a:moveTo>
                  <a:lnTo>
                    <a:pt x="696233" y="1585"/>
                  </a:lnTo>
                  <a:lnTo>
                    <a:pt x="648078" y="6274"/>
                  </a:lnTo>
                  <a:lnTo>
                    <a:pt x="600867" y="13971"/>
                  </a:lnTo>
                  <a:lnTo>
                    <a:pt x="554700" y="24575"/>
                  </a:lnTo>
                  <a:lnTo>
                    <a:pt x="509674" y="37990"/>
                  </a:lnTo>
                  <a:lnTo>
                    <a:pt x="465887" y="54116"/>
                  </a:lnTo>
                  <a:lnTo>
                    <a:pt x="423438" y="72857"/>
                  </a:lnTo>
                  <a:lnTo>
                    <a:pt x="382425" y="94113"/>
                  </a:lnTo>
                  <a:lnTo>
                    <a:pt x="342945" y="117787"/>
                  </a:lnTo>
                  <a:lnTo>
                    <a:pt x="305098" y="143780"/>
                  </a:lnTo>
                  <a:lnTo>
                    <a:pt x="268981" y="171994"/>
                  </a:lnTo>
                  <a:lnTo>
                    <a:pt x="234693" y="202331"/>
                  </a:lnTo>
                  <a:lnTo>
                    <a:pt x="202331" y="234693"/>
                  </a:lnTo>
                  <a:lnTo>
                    <a:pt x="171994" y="268981"/>
                  </a:lnTo>
                  <a:lnTo>
                    <a:pt x="143780" y="305098"/>
                  </a:lnTo>
                  <a:lnTo>
                    <a:pt x="117787" y="342945"/>
                  </a:lnTo>
                  <a:lnTo>
                    <a:pt x="94113" y="382425"/>
                  </a:lnTo>
                  <a:lnTo>
                    <a:pt x="72857" y="423438"/>
                  </a:lnTo>
                  <a:lnTo>
                    <a:pt x="54116" y="465887"/>
                  </a:lnTo>
                  <a:lnTo>
                    <a:pt x="37990" y="509674"/>
                  </a:lnTo>
                  <a:lnTo>
                    <a:pt x="24575" y="554700"/>
                  </a:lnTo>
                  <a:lnTo>
                    <a:pt x="13971" y="600867"/>
                  </a:lnTo>
                  <a:lnTo>
                    <a:pt x="6274" y="648078"/>
                  </a:lnTo>
                  <a:lnTo>
                    <a:pt x="1585" y="696233"/>
                  </a:lnTo>
                  <a:lnTo>
                    <a:pt x="0" y="745236"/>
                  </a:lnTo>
                  <a:lnTo>
                    <a:pt x="1585" y="794238"/>
                  </a:lnTo>
                  <a:lnTo>
                    <a:pt x="6274" y="842393"/>
                  </a:lnTo>
                  <a:lnTo>
                    <a:pt x="13971" y="889604"/>
                  </a:lnTo>
                  <a:lnTo>
                    <a:pt x="24575" y="935771"/>
                  </a:lnTo>
                  <a:lnTo>
                    <a:pt x="37990" y="980797"/>
                  </a:lnTo>
                  <a:lnTo>
                    <a:pt x="54116" y="1024584"/>
                  </a:lnTo>
                  <a:lnTo>
                    <a:pt x="72857" y="1067033"/>
                  </a:lnTo>
                  <a:lnTo>
                    <a:pt x="94113" y="1108046"/>
                  </a:lnTo>
                  <a:lnTo>
                    <a:pt x="117787" y="1147526"/>
                  </a:lnTo>
                  <a:lnTo>
                    <a:pt x="143780" y="1185373"/>
                  </a:lnTo>
                  <a:lnTo>
                    <a:pt x="171994" y="1221490"/>
                  </a:lnTo>
                  <a:lnTo>
                    <a:pt x="202331" y="1255778"/>
                  </a:lnTo>
                  <a:lnTo>
                    <a:pt x="234693" y="1288140"/>
                  </a:lnTo>
                  <a:lnTo>
                    <a:pt x="268981" y="1318477"/>
                  </a:lnTo>
                  <a:lnTo>
                    <a:pt x="305098" y="1346691"/>
                  </a:lnTo>
                  <a:lnTo>
                    <a:pt x="342945" y="1372684"/>
                  </a:lnTo>
                  <a:lnTo>
                    <a:pt x="382425" y="1396358"/>
                  </a:lnTo>
                  <a:lnTo>
                    <a:pt x="423438" y="1417614"/>
                  </a:lnTo>
                  <a:lnTo>
                    <a:pt x="465887" y="1436355"/>
                  </a:lnTo>
                  <a:lnTo>
                    <a:pt x="509674" y="1452481"/>
                  </a:lnTo>
                  <a:lnTo>
                    <a:pt x="554700" y="1465896"/>
                  </a:lnTo>
                  <a:lnTo>
                    <a:pt x="600867" y="1476500"/>
                  </a:lnTo>
                  <a:lnTo>
                    <a:pt x="648078" y="1484197"/>
                  </a:lnTo>
                  <a:lnTo>
                    <a:pt x="696233" y="1488886"/>
                  </a:lnTo>
                  <a:lnTo>
                    <a:pt x="745235" y="1490471"/>
                  </a:lnTo>
                  <a:lnTo>
                    <a:pt x="794238" y="1488886"/>
                  </a:lnTo>
                  <a:lnTo>
                    <a:pt x="842393" y="1484197"/>
                  </a:lnTo>
                  <a:lnTo>
                    <a:pt x="889604" y="1476500"/>
                  </a:lnTo>
                  <a:lnTo>
                    <a:pt x="935771" y="1465896"/>
                  </a:lnTo>
                  <a:lnTo>
                    <a:pt x="980797" y="1452481"/>
                  </a:lnTo>
                  <a:lnTo>
                    <a:pt x="1024584" y="1436355"/>
                  </a:lnTo>
                  <a:lnTo>
                    <a:pt x="1067033" y="1417614"/>
                  </a:lnTo>
                  <a:lnTo>
                    <a:pt x="1108046" y="1396358"/>
                  </a:lnTo>
                  <a:lnTo>
                    <a:pt x="1147526" y="1372684"/>
                  </a:lnTo>
                  <a:lnTo>
                    <a:pt x="1185373" y="1346691"/>
                  </a:lnTo>
                  <a:lnTo>
                    <a:pt x="1221490" y="1318477"/>
                  </a:lnTo>
                  <a:lnTo>
                    <a:pt x="1255778" y="1288140"/>
                  </a:lnTo>
                  <a:lnTo>
                    <a:pt x="1288140" y="1255778"/>
                  </a:lnTo>
                  <a:lnTo>
                    <a:pt x="1318477" y="1221490"/>
                  </a:lnTo>
                  <a:lnTo>
                    <a:pt x="1346691" y="1185373"/>
                  </a:lnTo>
                  <a:lnTo>
                    <a:pt x="1372684" y="1147526"/>
                  </a:lnTo>
                  <a:lnTo>
                    <a:pt x="1396358" y="1108046"/>
                  </a:lnTo>
                  <a:lnTo>
                    <a:pt x="1417614" y="1067033"/>
                  </a:lnTo>
                  <a:lnTo>
                    <a:pt x="1436355" y="1024584"/>
                  </a:lnTo>
                  <a:lnTo>
                    <a:pt x="1452481" y="980797"/>
                  </a:lnTo>
                  <a:lnTo>
                    <a:pt x="1465896" y="935771"/>
                  </a:lnTo>
                  <a:lnTo>
                    <a:pt x="1476500" y="889604"/>
                  </a:lnTo>
                  <a:lnTo>
                    <a:pt x="1484197" y="842393"/>
                  </a:lnTo>
                  <a:lnTo>
                    <a:pt x="1488886" y="794238"/>
                  </a:lnTo>
                  <a:lnTo>
                    <a:pt x="1490472" y="745236"/>
                  </a:lnTo>
                  <a:lnTo>
                    <a:pt x="1488886" y="696233"/>
                  </a:lnTo>
                  <a:lnTo>
                    <a:pt x="1484197" y="648078"/>
                  </a:lnTo>
                  <a:lnTo>
                    <a:pt x="1476500" y="600867"/>
                  </a:lnTo>
                  <a:lnTo>
                    <a:pt x="1465896" y="554700"/>
                  </a:lnTo>
                  <a:lnTo>
                    <a:pt x="1452481" y="509674"/>
                  </a:lnTo>
                  <a:lnTo>
                    <a:pt x="1436355" y="465887"/>
                  </a:lnTo>
                  <a:lnTo>
                    <a:pt x="1417614" y="423438"/>
                  </a:lnTo>
                  <a:lnTo>
                    <a:pt x="1396358" y="382425"/>
                  </a:lnTo>
                  <a:lnTo>
                    <a:pt x="1372684" y="342945"/>
                  </a:lnTo>
                  <a:lnTo>
                    <a:pt x="1346691" y="305098"/>
                  </a:lnTo>
                  <a:lnTo>
                    <a:pt x="1318477" y="268981"/>
                  </a:lnTo>
                  <a:lnTo>
                    <a:pt x="1288140" y="234693"/>
                  </a:lnTo>
                  <a:lnTo>
                    <a:pt x="1255778" y="202331"/>
                  </a:lnTo>
                  <a:lnTo>
                    <a:pt x="1221490" y="171994"/>
                  </a:lnTo>
                  <a:lnTo>
                    <a:pt x="1185373" y="143780"/>
                  </a:lnTo>
                  <a:lnTo>
                    <a:pt x="1147526" y="117787"/>
                  </a:lnTo>
                  <a:lnTo>
                    <a:pt x="1108046" y="94113"/>
                  </a:lnTo>
                  <a:lnTo>
                    <a:pt x="1067033" y="72857"/>
                  </a:lnTo>
                  <a:lnTo>
                    <a:pt x="1024584" y="54116"/>
                  </a:lnTo>
                  <a:lnTo>
                    <a:pt x="980797" y="37990"/>
                  </a:lnTo>
                  <a:lnTo>
                    <a:pt x="935771" y="24575"/>
                  </a:lnTo>
                  <a:lnTo>
                    <a:pt x="889604" y="13971"/>
                  </a:lnTo>
                  <a:lnTo>
                    <a:pt x="842393" y="6274"/>
                  </a:lnTo>
                  <a:lnTo>
                    <a:pt x="794238" y="1585"/>
                  </a:lnTo>
                  <a:lnTo>
                    <a:pt x="74523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28859" y="2930652"/>
              <a:ext cx="854963" cy="854964"/>
            </a:xfrm>
            <a:prstGeom prst="rect">
              <a:avLst/>
            </a:prstGeom>
          </p:spPr>
        </p:pic>
      </p:grpSp>
      <p:sp>
        <p:nvSpPr>
          <p:cNvPr id="18" name="object 18" descr=""/>
          <p:cNvSpPr txBox="1"/>
          <p:nvPr/>
        </p:nvSpPr>
        <p:spPr>
          <a:xfrm>
            <a:off x="9128886" y="4544314"/>
            <a:ext cx="2454910" cy="8470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>
              <a:lnSpc>
                <a:spcPct val="99700"/>
              </a:lnSpc>
              <a:spcBef>
                <a:spcPts val="105"/>
              </a:spcBef>
            </a:pPr>
            <a:r>
              <a:rPr dirty="0" sz="1800" b="1">
                <a:latin typeface="Segoe UI"/>
                <a:cs typeface="Segoe UI"/>
              </a:rPr>
              <a:t>EVERY</a:t>
            </a:r>
            <a:r>
              <a:rPr dirty="0" sz="1800" spc="-30" b="1">
                <a:latin typeface="Segoe UI"/>
                <a:cs typeface="Segoe UI"/>
              </a:rPr>
              <a:t> </a:t>
            </a:r>
            <a:r>
              <a:rPr dirty="0" sz="1800" spc="-10" b="1">
                <a:latin typeface="Segoe UI"/>
                <a:cs typeface="Segoe UI"/>
              </a:rPr>
              <a:t>INITIATIVE</a:t>
            </a:r>
            <a:r>
              <a:rPr dirty="0" sz="1800" spc="-30" b="1">
                <a:latin typeface="Segoe UI"/>
                <a:cs typeface="Segoe UI"/>
              </a:rPr>
              <a:t> </a:t>
            </a:r>
            <a:r>
              <a:rPr dirty="0" sz="1800" spc="-25" b="1">
                <a:latin typeface="Segoe UI"/>
                <a:cs typeface="Segoe UI"/>
              </a:rPr>
              <a:t>HAS </a:t>
            </a:r>
            <a:r>
              <a:rPr dirty="0" sz="1800" b="1">
                <a:latin typeface="Segoe UI"/>
                <a:cs typeface="Segoe UI"/>
              </a:rPr>
              <a:t>AN</a:t>
            </a:r>
            <a:r>
              <a:rPr dirty="0" sz="1800" spc="-10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OWNER</a:t>
            </a:r>
            <a:r>
              <a:rPr dirty="0" sz="1800" spc="-1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WHO</a:t>
            </a:r>
            <a:r>
              <a:rPr dirty="0" sz="1800" spc="-5" b="1">
                <a:latin typeface="Segoe UI"/>
                <a:cs typeface="Segoe UI"/>
              </a:rPr>
              <a:t> </a:t>
            </a:r>
            <a:r>
              <a:rPr dirty="0" sz="1800" b="1">
                <a:latin typeface="Segoe UI"/>
                <a:cs typeface="Segoe UI"/>
              </a:rPr>
              <a:t>IS</a:t>
            </a:r>
            <a:r>
              <a:rPr dirty="0" sz="1800" spc="-5" b="1">
                <a:latin typeface="Segoe UI"/>
                <a:cs typeface="Segoe UI"/>
              </a:rPr>
              <a:t> </a:t>
            </a:r>
            <a:r>
              <a:rPr dirty="0" sz="1800" spc="-50" b="1">
                <a:latin typeface="Segoe UI"/>
                <a:cs typeface="Segoe UI"/>
              </a:rPr>
              <a:t>A </a:t>
            </a:r>
            <a:r>
              <a:rPr dirty="0" sz="1800" spc="-25" b="1">
                <a:latin typeface="Segoe UI"/>
                <a:cs typeface="Segoe UI"/>
              </a:rPr>
              <a:t>SME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FD15DB62F48748BC9B22585128CFD2" ma:contentTypeVersion="6" ma:contentTypeDescription="Create a new document." ma:contentTypeScope="" ma:versionID="c315e44622a470e0d6b535b13251b5c0">
  <xsd:schema xmlns:xsd="http://www.w3.org/2001/XMLSchema" xmlns:xs="http://www.w3.org/2001/XMLSchema" xmlns:p="http://schemas.microsoft.com/office/2006/metadata/properties" xmlns:ns2="3c5c8685-8db4-4597-a197-7dea180b5250" xmlns:ns3="fce15768-b5a4-4f28-a384-7906e05d6cbd" targetNamespace="http://schemas.microsoft.com/office/2006/metadata/properties" ma:root="true" ma:fieldsID="3dc4166b03e33a84984f87b71d27a78c" ns2:_="" ns3:_="">
    <xsd:import namespace="3c5c8685-8db4-4597-a197-7dea180b5250"/>
    <xsd:import namespace="fce15768-b5a4-4f28-a384-7906e05d6c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5c8685-8db4-4597-a197-7dea180b52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e15768-b5a4-4f28-a384-7906e05d6c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08ABE6-A2AA-413A-A34D-10C04AA4A9E2}"/>
</file>

<file path=customXml/itemProps2.xml><?xml version="1.0" encoding="utf-8"?>
<ds:datastoreItem xmlns:ds="http://schemas.openxmlformats.org/officeDocument/2006/customXml" ds:itemID="{73112670-A348-4C66-8E5C-4BDAA5E26D1D}"/>
</file>

<file path=customXml/itemProps3.xml><?xml version="1.0" encoding="utf-8"?>
<ds:datastoreItem xmlns:ds="http://schemas.openxmlformats.org/officeDocument/2006/customXml" ds:itemID="{BB4C6E76-6AB4-4275-807B-0D70234C4F8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D'Angelo</dc:creator>
  <dcterms:created xsi:type="dcterms:W3CDTF">2023-03-08T12:58:19Z</dcterms:created>
  <dcterms:modified xsi:type="dcterms:W3CDTF">2023-03-08T12:58:19Z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2023-03-08T00:00:00Z</vt:filetime>
  </property>
  <property fmtid="{D5CDD505-2E9C-101B-9397-08002B2CF9AE}" pid="5" name="Producer">
    <vt:lpwstr>Microsoft® PowerPoint® 2016</vt:lpwstr>
  </property>
  <property fmtid="{D5CDD505-2E9C-101B-9397-08002B2CF9AE}" pid="6" name="ContentTypeId">
    <vt:lpwstr>0x0101005DFD15DB62F48748BC9B22585128CFD2</vt:lpwstr>
  </property>
</Properties>
</file>