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80" r:id="rId5"/>
    <p:sldMasterId id="2147483788" r:id="rId6"/>
  </p:sldMasterIdLst>
  <p:notesMasterIdLst>
    <p:notesMasterId r:id="rId45"/>
  </p:notesMasterIdLst>
  <p:handoutMasterIdLst>
    <p:handoutMasterId r:id="rId46"/>
  </p:handoutMasterIdLst>
  <p:sldIdLst>
    <p:sldId id="387" r:id="rId7"/>
    <p:sldId id="364" r:id="rId8"/>
    <p:sldId id="365" r:id="rId9"/>
    <p:sldId id="366" r:id="rId10"/>
    <p:sldId id="384" r:id="rId11"/>
    <p:sldId id="367" r:id="rId12"/>
    <p:sldId id="388" r:id="rId13"/>
    <p:sldId id="371" r:id="rId14"/>
    <p:sldId id="369" r:id="rId15"/>
    <p:sldId id="391" r:id="rId16"/>
    <p:sldId id="374" r:id="rId17"/>
    <p:sldId id="379" r:id="rId18"/>
    <p:sldId id="380" r:id="rId19"/>
    <p:sldId id="390" r:id="rId20"/>
    <p:sldId id="383" r:id="rId21"/>
    <p:sldId id="378" r:id="rId22"/>
    <p:sldId id="385" r:id="rId23"/>
    <p:sldId id="376" r:id="rId24"/>
    <p:sldId id="363" r:id="rId25"/>
    <p:sldId id="362" r:id="rId26"/>
    <p:sldId id="256" r:id="rId27"/>
    <p:sldId id="257" r:id="rId28"/>
    <p:sldId id="263" r:id="rId29"/>
    <p:sldId id="262" r:id="rId30"/>
    <p:sldId id="261" r:id="rId31"/>
    <p:sldId id="260" r:id="rId32"/>
    <p:sldId id="259" r:id="rId33"/>
    <p:sldId id="258" r:id="rId34"/>
    <p:sldId id="266" r:id="rId35"/>
    <p:sldId id="268" r:id="rId36"/>
    <p:sldId id="265" r:id="rId37"/>
    <p:sldId id="267" r:id="rId38"/>
    <p:sldId id="392" r:id="rId39"/>
    <p:sldId id="393" r:id="rId40"/>
    <p:sldId id="394" r:id="rId41"/>
    <p:sldId id="277" r:id="rId42"/>
    <p:sldId id="278" r:id="rId43"/>
    <p:sldId id="279" r:id="rId44"/>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1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8" autoAdjust="0"/>
    <p:restoredTop sz="85814" autoAdjust="0"/>
  </p:normalViewPr>
  <p:slideViewPr>
    <p:cSldViewPr snapToGrid="0" snapToObjects="1">
      <p:cViewPr varScale="1">
        <p:scale>
          <a:sx n="67" d="100"/>
          <a:sy n="67" d="100"/>
        </p:scale>
        <p:origin x="99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780"/>
    </p:cViewPr>
  </p:sorterViewPr>
  <p:notesViewPr>
    <p:cSldViewPr snapToGrid="0" snapToObjects="1">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B3721401-25F7-40CD-85DE-E447B2E24F4C}" type="datetimeFigureOut">
              <a:rPr lang="en-US" smtClean="0"/>
              <a:t>3/8/2023</a:t>
            </a:fld>
            <a:endParaRPr lang="en-US"/>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BD12D26F-BDAC-444F-8BC5-1BD418C3AE8B}" type="slidenum">
              <a:rPr lang="en-US" smtClean="0"/>
              <a:t>‹#›</a:t>
            </a:fld>
            <a:endParaRPr lang="en-US"/>
          </a:p>
        </p:txBody>
      </p:sp>
    </p:spTree>
    <p:extLst>
      <p:ext uri="{BB962C8B-B14F-4D97-AF65-F5344CB8AC3E}">
        <p14:creationId xmlns:p14="http://schemas.microsoft.com/office/powerpoint/2010/main" val="736036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1" cy="3505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5265810" y="0"/>
            <a:ext cx="4028441" cy="350520"/>
          </a:xfrm>
          <a:prstGeom prst="rect">
            <a:avLst/>
          </a:prstGeom>
        </p:spPr>
        <p:txBody>
          <a:bodyPr vert="horz" lIns="93166" tIns="46583" rIns="93166" bIns="46583" rtlCol="0"/>
          <a:lstStyle>
            <a:lvl1pPr algn="r">
              <a:defRPr sz="1200"/>
            </a:lvl1pPr>
          </a:lstStyle>
          <a:p>
            <a:fld id="{2170BD6D-CBF9-4B86-81D4-576143544778}" type="datetimeFigureOut">
              <a:rPr lang="en-US" smtClean="0"/>
              <a:t>3/8/2023</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929641" y="3329941"/>
            <a:ext cx="7437120" cy="31546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4"/>
            <a:ext cx="4028441" cy="3505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4"/>
            <a:ext cx="4028441" cy="350520"/>
          </a:xfrm>
          <a:prstGeom prst="rect">
            <a:avLst/>
          </a:prstGeom>
        </p:spPr>
        <p:txBody>
          <a:bodyPr vert="horz" lIns="93166" tIns="46583" rIns="93166" bIns="46583" rtlCol="0" anchor="b"/>
          <a:lstStyle>
            <a:lvl1pPr algn="r">
              <a:defRPr sz="1200"/>
            </a:lvl1pPr>
          </a:lstStyle>
          <a:p>
            <a:fld id="{09B85AB9-A8AB-49F7-ACEF-C63CBC9733FE}" type="slidenum">
              <a:rPr lang="en-US" smtClean="0"/>
              <a:t>‹#›</a:t>
            </a:fld>
            <a:endParaRPr lang="en-US"/>
          </a:p>
        </p:txBody>
      </p:sp>
    </p:spTree>
    <p:extLst>
      <p:ext uri="{BB962C8B-B14F-4D97-AF65-F5344CB8AC3E}">
        <p14:creationId xmlns:p14="http://schemas.microsoft.com/office/powerpoint/2010/main" val="2138657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jc.com/news/company-poised-to-purchase-doravilles-assembly-project-develop-film-studios/HUWWMVN2ABH4HBGXUUWFQVPVP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85AB9-A8AB-49F7-ACEF-C63CBC9733FE}" type="slidenum">
              <a:rPr lang="en-US" smtClean="0"/>
              <a:t>1</a:t>
            </a:fld>
            <a:endParaRPr lang="en-US"/>
          </a:p>
        </p:txBody>
      </p:sp>
    </p:spTree>
    <p:extLst>
      <p:ext uri="{BB962C8B-B14F-4D97-AF65-F5344CB8AC3E}">
        <p14:creationId xmlns:p14="http://schemas.microsoft.com/office/powerpoint/2010/main" val="422399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2080 crew members , shot almost an entire year in the state </a:t>
            </a:r>
          </a:p>
          <a:p>
            <a:r>
              <a:rPr lang="en-US" dirty="0"/>
              <a:t>Spent over $192 m</a:t>
            </a:r>
          </a:p>
          <a:p>
            <a:r>
              <a:rPr lang="en-US" dirty="0"/>
              <a:t>Cast, crew, &amp; extras make up $127 m of that</a:t>
            </a:r>
          </a:p>
          <a:p>
            <a:r>
              <a:rPr lang="en-US" dirty="0"/>
              <a:t>Hotel rooms, 15 603 days, over 1.9 m on housing </a:t>
            </a:r>
          </a:p>
        </p:txBody>
      </p:sp>
      <p:sp>
        <p:nvSpPr>
          <p:cNvPr id="4" name="Slide Number Placeholder 3"/>
          <p:cNvSpPr>
            <a:spLocks noGrp="1"/>
          </p:cNvSpPr>
          <p:nvPr>
            <p:ph type="sldNum" sz="quarter" idx="5"/>
          </p:nvPr>
        </p:nvSpPr>
        <p:spPr/>
        <p:txBody>
          <a:bodyPr/>
          <a:lstStyle/>
          <a:p>
            <a:fld id="{09B85AB9-A8AB-49F7-ACEF-C63CBC9733FE}" type="slidenum">
              <a:rPr lang="en-US" smtClean="0"/>
              <a:t>10</a:t>
            </a:fld>
            <a:endParaRPr lang="en-US"/>
          </a:p>
        </p:txBody>
      </p:sp>
    </p:spTree>
    <p:extLst>
      <p:ext uri="{BB962C8B-B14F-4D97-AF65-F5344CB8AC3E}">
        <p14:creationId xmlns:p14="http://schemas.microsoft.com/office/powerpoint/2010/main" val="446544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11</a:t>
            </a:fld>
            <a:endParaRPr lang="en-US"/>
          </a:p>
        </p:txBody>
      </p:sp>
    </p:spTree>
    <p:extLst>
      <p:ext uri="{BB962C8B-B14F-4D97-AF65-F5344CB8AC3E}">
        <p14:creationId xmlns:p14="http://schemas.microsoft.com/office/powerpoint/2010/main" val="369689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B85AB9-A8AB-49F7-ACEF-C63CBC9733FE}" type="slidenum">
              <a:rPr lang="en-US" smtClean="0"/>
              <a:t>12</a:t>
            </a:fld>
            <a:endParaRPr lang="en-US"/>
          </a:p>
        </p:txBody>
      </p:sp>
    </p:spTree>
    <p:extLst>
      <p:ext uri="{BB962C8B-B14F-4D97-AF65-F5344CB8AC3E}">
        <p14:creationId xmlns:p14="http://schemas.microsoft.com/office/powerpoint/2010/main" val="703834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March of 2021, Gray TV announced it would build at least 10 film stages on 128 acres of </a:t>
            </a:r>
            <a:r>
              <a:rPr lang="en-US" sz="12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undeveloped property</a:t>
            </a:r>
            <a:r>
              <a:rPr lang="en-US" sz="1200" dirty="0">
                <a:effectLst/>
                <a:latin typeface="Calibri" panose="020F0502020204030204" pitchFamily="34" charset="0"/>
                <a:ea typeface="Calibri" panose="020F0502020204030204" pitchFamily="34" charset="0"/>
                <a:cs typeface="Times New Roman" panose="02020603050405020304" pitchFamily="18" charset="0"/>
              </a:rPr>
              <a:t> in Doraville at the site of the former GM factory. The first phase of Gray’s plans also include buildings that focus on e-gaming, digital media and robotics.  Gray purchased the adjacent property- Third Rail Studios- and have incorporated that property into the overall development. They have already begun development of more than 1 million square feet of stage, mill and office space on the site.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November 2021, former Third Rail developers announced that they would be developing a new gold LEED- certified soundstage complex, Electric Owl, on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Redan</a:t>
            </a:r>
            <a:r>
              <a:rPr lang="en-US" sz="1200" dirty="0">
                <a:effectLst/>
                <a:latin typeface="Calibri" panose="020F0502020204030204" pitchFamily="34" charset="0"/>
                <a:ea typeface="Calibri" panose="020F0502020204030204" pitchFamily="34" charset="0"/>
                <a:cs typeface="Times New Roman" panose="02020603050405020304" pitchFamily="18" charset="0"/>
              </a:rPr>
              <a:t> Road in Stone Mountain.  This facility will initially house about 300k square feet of stages.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Also in November of 2021, Reynolds Capital announced that they would be investing $60 million in a new soundstage development in Athens, GA.  Athena Studios will initially host approximately 350k square feet of stage and mill space. Reynolds will also develop a building for UGA and the Georgia Film Academy to teach students film making, which they are providing at no cost to the institutions. Athena Studios is scheduled to be completed in November of 2022. </a:t>
            </a:r>
          </a:p>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13</a:t>
            </a:fld>
            <a:endParaRPr lang="en-US"/>
          </a:p>
        </p:txBody>
      </p:sp>
    </p:spTree>
    <p:extLst>
      <p:ext uri="{BB962C8B-B14F-4D97-AF65-F5344CB8AC3E}">
        <p14:creationId xmlns:p14="http://schemas.microsoft.com/office/powerpoint/2010/main" val="4108750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Georgia has the benefit of having an experienced workforce,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which is growing due to schools state wide adding film courses, and due to the Georgia Film Academy.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GFA is a partnership-- HD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28 campuses, </a:t>
            </a:r>
          </a:p>
          <a:p>
            <a:pPr marL="0" marR="0">
              <a:lnSpc>
                <a:spcPct val="107000"/>
              </a:lnSpc>
              <a:spcBef>
                <a:spcPts val="0"/>
              </a:spcBef>
              <a:spcAft>
                <a:spcPts val="800"/>
              </a:spcAft>
            </a:pPr>
            <a:r>
              <a:rPr lang="en-US" sz="12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Initial attempt here in Savannah from what I have been told was that there were not enough students to warrant launching the program, and couldn’t get a contract with union 491, as of last week BOR got it worked out. The current partner schools in this region are now Georgia Southern, Savannah State, College of Coastal Georgia and Ogeechee Technical.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15</a:t>
            </a:fld>
            <a:endParaRPr lang="en-US"/>
          </a:p>
        </p:txBody>
      </p:sp>
    </p:spTree>
    <p:extLst>
      <p:ext uri="{BB962C8B-B14F-4D97-AF65-F5344CB8AC3E}">
        <p14:creationId xmlns:p14="http://schemas.microsoft.com/office/powerpoint/2010/main" val="2081052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Savannah College of Arts and Design (SCAD) is also currently undergoing a major expansion on the Savannah Film Studios that will make it the largest, most comprehensive university film studio complex in the nation. </a:t>
            </a:r>
          </a:p>
          <a:p>
            <a:endParaRPr lang="en-US" dirty="0"/>
          </a:p>
          <a:p>
            <a:r>
              <a:rPr lang="en-US" dirty="0"/>
              <a:t>UGA now has an MFA program</a:t>
            </a:r>
            <a:r>
              <a:rPr lang="en-US" baseline="0" dirty="0"/>
              <a:t> </a:t>
            </a:r>
            <a:r>
              <a:rPr lang="en-US" baseline="0"/>
              <a:t>in Screenwriting </a:t>
            </a:r>
            <a:endParaRPr lang="en-US"/>
          </a:p>
        </p:txBody>
      </p:sp>
      <p:sp>
        <p:nvSpPr>
          <p:cNvPr id="4" name="Slide Number Placeholder 3"/>
          <p:cNvSpPr>
            <a:spLocks noGrp="1"/>
          </p:cNvSpPr>
          <p:nvPr>
            <p:ph type="sldNum" sz="quarter" idx="10"/>
          </p:nvPr>
        </p:nvSpPr>
        <p:spPr/>
        <p:txBody>
          <a:bodyPr/>
          <a:lstStyle/>
          <a:p>
            <a:fld id="{09B85AB9-A8AB-49F7-ACEF-C63CBC9733FE}" type="slidenum">
              <a:rPr lang="en-US" smtClean="0"/>
              <a:t>16</a:t>
            </a:fld>
            <a:endParaRPr lang="en-US"/>
          </a:p>
        </p:txBody>
      </p:sp>
    </p:spTree>
    <p:extLst>
      <p:ext uri="{BB962C8B-B14F-4D97-AF65-F5344CB8AC3E}">
        <p14:creationId xmlns:p14="http://schemas.microsoft.com/office/powerpoint/2010/main" val="2428647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B85AB9-A8AB-49F7-ACEF-C63CBC9733FE}" type="slidenum">
              <a:rPr lang="en-US" smtClean="0"/>
              <a:t>17</a:t>
            </a:fld>
            <a:endParaRPr lang="en-US"/>
          </a:p>
        </p:txBody>
      </p:sp>
    </p:spTree>
    <p:extLst>
      <p:ext uri="{BB962C8B-B14F-4D97-AF65-F5344CB8AC3E}">
        <p14:creationId xmlns:p14="http://schemas.microsoft.com/office/powerpoint/2010/main" val="2235794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18</a:t>
            </a:fld>
            <a:endParaRPr lang="en-US"/>
          </a:p>
        </p:txBody>
      </p:sp>
    </p:spTree>
    <p:extLst>
      <p:ext uri="{BB962C8B-B14F-4D97-AF65-F5344CB8AC3E}">
        <p14:creationId xmlns:p14="http://schemas.microsoft.com/office/powerpoint/2010/main" val="4048672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19</a:t>
            </a:fld>
            <a:endParaRPr lang="en-US"/>
          </a:p>
        </p:txBody>
      </p:sp>
    </p:spTree>
    <p:extLst>
      <p:ext uri="{BB962C8B-B14F-4D97-AF65-F5344CB8AC3E}">
        <p14:creationId xmlns:p14="http://schemas.microsoft.com/office/powerpoint/2010/main" val="204510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B85AB9-A8AB-49F7-ACEF-C63CBC9733FE}" type="slidenum">
              <a:rPr lang="en-US" smtClean="0"/>
              <a:t>20</a:t>
            </a:fld>
            <a:endParaRPr lang="en-US"/>
          </a:p>
        </p:txBody>
      </p:sp>
    </p:spTree>
    <p:extLst>
      <p:ext uri="{BB962C8B-B14F-4D97-AF65-F5344CB8AC3E}">
        <p14:creationId xmlns:p14="http://schemas.microsoft.com/office/powerpoint/2010/main" val="99180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Global/trade/tourism/centers of innovation/GCA</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Industry Trad</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e Tourism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2</a:t>
            </a:fld>
            <a:endParaRPr lang="en-US" dirty="0"/>
          </a:p>
        </p:txBody>
      </p:sp>
    </p:spTree>
    <p:extLst>
      <p:ext uri="{BB962C8B-B14F-4D97-AF65-F5344CB8AC3E}">
        <p14:creationId xmlns:p14="http://schemas.microsoft.com/office/powerpoint/2010/main" val="331450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Some think that the film industry in Georgia is a recent phenomenon</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 started in 1973</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3</a:t>
            </a:fld>
            <a:endParaRPr lang="en-US" dirty="0"/>
          </a:p>
        </p:txBody>
      </p:sp>
    </p:spTree>
    <p:extLst>
      <p:ext uri="{BB962C8B-B14F-4D97-AF65-F5344CB8AC3E}">
        <p14:creationId xmlns:p14="http://schemas.microsoft.com/office/powerpoint/2010/main" val="788865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1990s, Canada</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By the way, these savings are typically cooked into the budget—our incentive means that they’ll spend 30%</a:t>
            </a:r>
            <a:r>
              <a:rPr lang="en-US" sz="1200" dirty="0">
                <a:effectLst/>
                <a:latin typeface="Calibri" panose="020F0502020204030204" pitchFamily="34" charset="0"/>
                <a:ea typeface="Calibri" panose="020F0502020204030204" pitchFamily="34" charset="0"/>
                <a:cs typeface="Times New Roman" panose="02020603050405020304" pitchFamily="18" charset="0"/>
              </a:rPr>
              <a:t> more money here.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4</a:t>
            </a:fld>
            <a:endParaRPr lang="en-US" dirty="0"/>
          </a:p>
        </p:txBody>
      </p:sp>
    </p:spTree>
    <p:extLst>
      <p:ext uri="{BB962C8B-B14F-4D97-AF65-F5344CB8AC3E}">
        <p14:creationId xmlns:p14="http://schemas.microsoft.com/office/powerpoint/2010/main" val="113268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5</a:t>
            </a:fld>
            <a:endParaRPr lang="en-US" dirty="0"/>
          </a:p>
        </p:txBody>
      </p:sp>
    </p:spTree>
    <p:extLst>
      <p:ext uri="{BB962C8B-B14F-4D97-AF65-F5344CB8AC3E}">
        <p14:creationId xmlns:p14="http://schemas.microsoft.com/office/powerpoint/2010/main" val="4154107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6</a:t>
            </a:fld>
            <a:endParaRPr lang="en-US" dirty="0"/>
          </a:p>
        </p:txBody>
      </p:sp>
    </p:spTree>
    <p:extLst>
      <p:ext uri="{BB962C8B-B14F-4D97-AF65-F5344CB8AC3E}">
        <p14:creationId xmlns:p14="http://schemas.microsoft.com/office/powerpoint/2010/main" val="41689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B85AB9-A8AB-49F7-ACEF-C63CBC9733FE}" type="slidenum">
              <a:rPr lang="en-US" smtClean="0"/>
              <a:t>7</a:t>
            </a:fld>
            <a:endParaRPr lang="en-US"/>
          </a:p>
        </p:txBody>
      </p:sp>
    </p:spTree>
    <p:extLst>
      <p:ext uri="{BB962C8B-B14F-4D97-AF65-F5344CB8AC3E}">
        <p14:creationId xmlns:p14="http://schemas.microsoft.com/office/powerpoint/2010/main" val="194303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Hundreds of companies</a:t>
            </a:r>
            <a:r>
              <a:rPr lang="en-US" sz="1200" dirty="0">
                <a:effectLst/>
                <a:latin typeface="Calibri" panose="020F0502020204030204" pitchFamily="34" charset="0"/>
                <a:ea typeface="Calibri" panose="020F0502020204030204" pitchFamily="34" charset="0"/>
                <a:cs typeface="Times New Roman" panose="02020603050405020304" pitchFamily="18" charset="0"/>
              </a:rPr>
              <a:t> located or expanded in Georgia to provide support to these companies—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when the incentive passed in 2008, it happened at the perfect time.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050" baseline="0" dirty="0">
                <a:effectLst/>
                <a:latin typeface="Calibri" panose="020F0502020204030204" pitchFamily="34" charset="0"/>
                <a:ea typeface="Calibri" panose="020F0502020204030204" pitchFamily="34" charset="0"/>
                <a:cs typeface="Times New Roman" panose="02020603050405020304" pitchFamily="18" charset="0"/>
              </a:rPr>
              <a:t> When </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Hollywood was experiencing a huge disruption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Netflix, Hulu, Amazon, YouTube, Apple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050" dirty="0">
                <a:effectLst/>
                <a:latin typeface="Calibri" panose="020F0502020204030204" pitchFamily="34" charset="0"/>
                <a:ea typeface="Calibri" panose="020F0502020204030204" pitchFamily="34" charset="0"/>
                <a:cs typeface="Times New Roman" panose="02020603050405020304" pitchFamily="18" charset="0"/>
              </a:rPr>
              <a:t>and that created a </a:t>
            </a:r>
            <a:r>
              <a:rPr lang="en-US" sz="105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tremendous need for content</a:t>
            </a:r>
            <a:r>
              <a:rPr lang="en-US" sz="1050" dirty="0">
                <a:effectLst/>
                <a:latin typeface="Calibri" panose="020F0502020204030204" pitchFamily="34" charset="0"/>
                <a:ea typeface="Calibri" panose="020F0502020204030204" pitchFamily="34" charset="0"/>
                <a:cs typeface="Times New Roman" panose="02020603050405020304" pitchFamily="18" charset="0"/>
              </a:rPr>
              <a:t> and consequently, it </a:t>
            </a:r>
            <a:r>
              <a:rPr lang="en-US" sz="105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created great opportunities for Georgia</a:t>
            </a: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It </a:t>
            </a:r>
            <a:r>
              <a:rPr lang="en-US" sz="105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also started in a time when a lot of Georgians and local businesses really needed the work,</a:t>
            </a: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and the great thing about the film business is </a:t>
            </a:r>
            <a:r>
              <a:rPr lang="en-US" sz="105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that it comes in fast, is super labor intensive, and it spends a lot of money on a lot of different kinds of businesses.</a:t>
            </a: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r>
              <a:rPr lang="en-US" sz="1050" kern="1200" dirty="0">
                <a:solidFill>
                  <a:srgbClr val="000000"/>
                </a:solidFill>
                <a:effectLst/>
                <a:latin typeface="Calibri" panose="020F0502020204030204" pitchFamily="34" charset="0"/>
                <a:ea typeface="+mn-ea"/>
                <a:cs typeface="+mn-cs"/>
              </a:rPr>
              <a:t>According to the MPAA, there are nearly 3,000 film/TV production industry businesses in Georgia. </a:t>
            </a:r>
            <a:r>
              <a:rPr lang="en-US" sz="1050" b="1" kern="1200" dirty="0">
                <a:solidFill>
                  <a:srgbClr val="000000"/>
                </a:solidFill>
                <a:effectLst/>
                <a:latin typeface="Calibri" panose="020F0502020204030204" pitchFamily="34" charset="0"/>
                <a:ea typeface="+mn-ea"/>
                <a:cs typeface="+mn-cs"/>
              </a:rPr>
              <a:t>And just the six companies that make up the MPAA pay on average $770 million per year to over 6000 vendors in the state, which means that half the vendors they using are not movie companies.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Now, Cherokee County gets a good share of the business, but even if a project is not shooting in your area, there are probably businesses that are being supported by the film industry.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Former Senator Charlie Bethel</a:t>
            </a:r>
            <a:r>
              <a:rPr lang="en-US" sz="1050" b="1" baseline="0" dirty="0">
                <a:effectLst/>
                <a:latin typeface="Calibri" panose="020F0502020204030204" pitchFamily="34" charset="0"/>
                <a:ea typeface="Calibri" panose="020F0502020204030204" pitchFamily="34" charset="0"/>
                <a:cs typeface="Times New Roman" panose="02020603050405020304" pitchFamily="18" charset="0"/>
              </a:rPr>
              <a:t> story. </a:t>
            </a:r>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8</a:t>
            </a:fld>
            <a:endParaRPr lang="en-US" dirty="0"/>
          </a:p>
        </p:txBody>
      </p:sp>
    </p:spTree>
    <p:extLst>
      <p:ext uri="{BB962C8B-B14F-4D97-AF65-F5344CB8AC3E}">
        <p14:creationId xmlns:p14="http://schemas.microsoft.com/office/powerpoint/2010/main" val="2090066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example, the film Gemini Man which was based in Savannah, spend more than 26 Million, with 330 vendors in 64 cities across the state. Towns such as Rex,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Ludowici</a:t>
            </a:r>
            <a:r>
              <a:rPr lang="en-US" sz="1100" dirty="0">
                <a:effectLst/>
                <a:latin typeface="Calibri" panose="020F0502020204030204" pitchFamily="34" charset="0"/>
                <a:ea typeface="Calibri" panose="020F0502020204030204" pitchFamily="34" charset="0"/>
                <a:cs typeface="Times New Roman" panose="02020603050405020304" pitchFamily="18" charset="0"/>
              </a:rPr>
              <a:t>, Garden City, Collins, Crescent, Brooklet, and Glennville.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They employed 615 cast and crew equaling 14,741 man days.   They were responsible for more than 10,000 car rental days, and 25,000 room nights.  Think about that—what it means for our tourism industry- this is one project of 391 shot in Georgia that year—and it accounted for more than 25,000 room nights.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9B85AB9-A8AB-49F7-ACEF-C63CBC9733FE}" type="slidenum">
              <a:rPr lang="en-US" smtClean="0"/>
              <a:t>9</a:t>
            </a:fld>
            <a:endParaRPr lang="en-US"/>
          </a:p>
        </p:txBody>
      </p:sp>
    </p:spTree>
    <p:extLst>
      <p:ext uri="{BB962C8B-B14F-4D97-AF65-F5344CB8AC3E}">
        <p14:creationId xmlns:p14="http://schemas.microsoft.com/office/powerpoint/2010/main" val="2547722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936442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605E45-3B50-437B-B1A5-22A5F27348EF}" type="datetime1">
              <a:rPr lang="en-US" smtClean="0"/>
              <a:t>3/8/2023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708721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836926C-F0A4-46DF-AA18-5F191807BE69}" type="datetime1">
              <a:rPr lang="en-US" smtClean="0"/>
              <a:t>3/8/2023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990356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384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491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0C4B8BD-1315-4381-92E4-14CB50809EC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FEC7E-8574-4FAD-B4CA-2B69D8ECA0D9}" type="slidenum">
              <a:rPr lang="en-US" smtClean="0"/>
              <a:t>‹#›</a:t>
            </a:fld>
            <a:endParaRPr lang="en-US"/>
          </a:p>
        </p:txBody>
      </p:sp>
    </p:spTree>
    <p:extLst>
      <p:ext uri="{BB962C8B-B14F-4D97-AF65-F5344CB8AC3E}">
        <p14:creationId xmlns:p14="http://schemas.microsoft.com/office/powerpoint/2010/main" val="25974441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8C50-2669-DBD5-508C-E1F1382BBA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2927D-565E-C4D0-02B1-141CFEC67E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0CAFA-6641-A64F-FD65-09BE05F20258}"/>
              </a:ext>
            </a:extLst>
          </p:cNvPr>
          <p:cNvSpPr>
            <a:spLocks noGrp="1"/>
          </p:cNvSpPr>
          <p:nvPr>
            <p:ph type="dt" sz="half" idx="10"/>
          </p:nvPr>
        </p:nvSpPr>
        <p:spPr/>
        <p:txBody>
          <a:bodyPr/>
          <a:lstStyle/>
          <a:p>
            <a:fld id="{50BA1F88-B015-0B4B-8CD8-9D38871CEC27}" type="datetimeFigureOut">
              <a:rPr lang="en-US" smtClean="0"/>
              <a:t>3/8/2023</a:t>
            </a:fld>
            <a:endParaRPr lang="en-US"/>
          </a:p>
        </p:txBody>
      </p:sp>
      <p:sp>
        <p:nvSpPr>
          <p:cNvPr id="5" name="Footer Placeholder 4">
            <a:extLst>
              <a:ext uri="{FF2B5EF4-FFF2-40B4-BE49-F238E27FC236}">
                <a16:creationId xmlns:a16="http://schemas.microsoft.com/office/drawing/2014/main" id="{E115DFD0-C661-605A-AC82-5460510E7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8FCD0-FA7E-C6C3-1C08-3E40BFACD583}"/>
              </a:ext>
            </a:extLst>
          </p:cNvPr>
          <p:cNvSpPr>
            <a:spLocks noGrp="1"/>
          </p:cNvSpPr>
          <p:nvPr>
            <p:ph type="sldNum" sz="quarter" idx="12"/>
          </p:nvPr>
        </p:nvSpPr>
        <p:spPr/>
        <p:txBody>
          <a:bodyPr/>
          <a:lstStyle/>
          <a:p>
            <a:fld id="{90D1CD0C-69D1-6F4A-AD0C-ED8ACA015B9C}" type="slidenum">
              <a:rPr lang="en-US" smtClean="0"/>
              <a:t>‹#›</a:t>
            </a:fld>
            <a:endParaRPr lang="en-US"/>
          </a:p>
        </p:txBody>
      </p:sp>
    </p:spTree>
    <p:extLst>
      <p:ext uri="{BB962C8B-B14F-4D97-AF65-F5344CB8AC3E}">
        <p14:creationId xmlns:p14="http://schemas.microsoft.com/office/powerpoint/2010/main" val="2692987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279299069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1911589390"/>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392360615"/>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209597734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2305419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334936324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79690921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445206256"/>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88E8B50-D645-4C79-AEA4-B115E05A07DA}" type="datetime1">
              <a:rPr lang="en-US" smtClean="0"/>
              <a:t>3/8/2023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138796858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9060C3-2764-4A44-8A51-FC04F1D6895A}" type="datetime1">
              <a:rPr lang="en-US" smtClean="0"/>
              <a:t>3/8/2023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412418441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605E45-3B50-437B-B1A5-22A5F27348EF}" type="datetime1">
              <a:rPr lang="en-US" smtClean="0"/>
              <a:t>3/8/2023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722474318"/>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836926C-F0A4-46DF-AA18-5F191807BE69}" type="datetime1">
              <a:rPr lang="en-US" smtClean="0"/>
              <a:t>3/8/2023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3864091557"/>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4976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271262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158109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297418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161773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88E8B50-D645-4C79-AEA4-B115E05A07DA}" type="datetime1">
              <a:rPr lang="en-US" smtClean="0"/>
              <a:t>3/8/2023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337187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9060C3-2764-4A44-8A51-FC04F1D6895A}" type="datetime1">
              <a:rPr lang="en-US" smtClean="0"/>
              <a:t>3/8/2023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53AB47-111F-2A42-B4DF-3B05F9D6985E}" type="slidenum">
              <a:rPr lang="en-US" smtClean="0"/>
              <a:t>‹#›</a:t>
            </a:fld>
            <a:endParaRPr lang="en-US"/>
          </a:p>
        </p:txBody>
      </p:sp>
    </p:spTree>
    <p:extLst>
      <p:ext uri="{BB962C8B-B14F-4D97-AF65-F5344CB8AC3E}">
        <p14:creationId xmlns:p14="http://schemas.microsoft.com/office/powerpoint/2010/main" val="256024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6103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AB47-111F-2A42-B4DF-3B05F9D6985E}" type="slidenum">
              <a:rPr lang="en-US" smtClean="0"/>
              <a:t>‹#›</a:t>
            </a:fld>
            <a:endParaRPr lang="en-US"/>
          </a:p>
        </p:txBody>
      </p:sp>
    </p:spTree>
    <p:extLst>
      <p:ext uri="{BB962C8B-B14F-4D97-AF65-F5344CB8AC3E}">
        <p14:creationId xmlns:p14="http://schemas.microsoft.com/office/powerpoint/2010/main" val="2465732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0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796299"/>
      </p:ext>
    </p:extLst>
  </p:cSld>
  <p:clrMap bg1="lt1" tx1="dk1" bg2="lt2" tx2="dk2" accent1="accent1" accent2="accent2" accent3="accent3" accent4="accent4" accent5="accent5" accent6="accent6" hlink="hlink" folHlink="folHlink"/>
  <p:sldLayoutIdLst>
    <p:sldLayoutId id="2147483787" r:id="rId1"/>
    <p:sldLayoutId id="2147483801" r:id="rId2"/>
    <p:sldLayoutId id="214748380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6103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AB47-111F-2A42-B4DF-3B05F9D6985E}" type="slidenum">
              <a:rPr lang="en-US" smtClean="0"/>
              <a:t>‹#›</a:t>
            </a:fld>
            <a:endParaRPr lang="en-US"/>
          </a:p>
        </p:txBody>
      </p:sp>
    </p:spTree>
    <p:extLst>
      <p:ext uri="{BB962C8B-B14F-4D97-AF65-F5344CB8AC3E}">
        <p14:creationId xmlns:p14="http://schemas.microsoft.com/office/powerpoint/2010/main" val="395219870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gwinnettfilm.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E0EB-98E9-429E-80BD-2E7AAAE1CE3E}"/>
              </a:ext>
            </a:extLst>
          </p:cNvPr>
          <p:cNvSpPr>
            <a:spLocks noGrp="1"/>
          </p:cNvSpPr>
          <p:nvPr>
            <p:ph type="ctrTitle"/>
          </p:nvPr>
        </p:nvSpPr>
        <p:spPr>
          <a:xfrm>
            <a:off x="516835" y="1020071"/>
            <a:ext cx="7722704" cy="2498380"/>
          </a:xfrm>
        </p:spPr>
        <p:txBody>
          <a:bodyPr>
            <a:normAutofit fontScale="90000"/>
          </a:bodyPr>
          <a:lstStyle/>
          <a:p>
            <a:br>
              <a:rPr lang="en-US" dirty="0"/>
            </a:br>
            <a:br>
              <a:rPr lang="en-US" dirty="0"/>
            </a:br>
            <a:br>
              <a:rPr lang="en-US" dirty="0"/>
            </a:br>
            <a:br>
              <a:rPr lang="en-US" dirty="0"/>
            </a:br>
            <a:br>
              <a:rPr lang="en-US" dirty="0"/>
            </a:br>
            <a:r>
              <a:rPr lang="en-US" dirty="0">
                <a:solidFill>
                  <a:srgbClr val="7030A0"/>
                </a:solidFill>
              </a:rPr>
              <a:t>How Georgia Has Lured Hollywood’s Magic and What This Means for Our Economy</a:t>
            </a:r>
            <a:br>
              <a:rPr lang="en-US" dirty="0"/>
            </a:br>
            <a:br>
              <a:rPr lang="en-US" dirty="0"/>
            </a:br>
            <a:br>
              <a:rPr lang="en-US" dirty="0"/>
            </a:br>
            <a:br>
              <a:rPr lang="en-US" dirty="0"/>
            </a:br>
            <a:br>
              <a:rPr lang="en-US" dirty="0">
                <a:solidFill>
                  <a:srgbClr val="7030A0"/>
                </a:solidFill>
              </a:rPr>
            </a:br>
            <a:r>
              <a:rPr lang="en-US" dirty="0">
                <a:solidFill>
                  <a:srgbClr val="7030A0"/>
                </a:solidFill>
              </a:rPr>
              <a:t>GCCMA  3 8 2023</a:t>
            </a:r>
            <a:endParaRPr lang="en-US" sz="2700" dirty="0">
              <a:solidFill>
                <a:srgbClr val="7030A0"/>
              </a:solidFill>
            </a:endParaRPr>
          </a:p>
        </p:txBody>
      </p:sp>
      <p:sp>
        <p:nvSpPr>
          <p:cNvPr id="4" name="Slide Number Placeholder 3">
            <a:extLst>
              <a:ext uri="{FF2B5EF4-FFF2-40B4-BE49-F238E27FC236}">
                <a16:creationId xmlns:a16="http://schemas.microsoft.com/office/drawing/2014/main" id="{8423E9DE-745F-443A-999A-F45B61509748}"/>
              </a:ext>
            </a:extLst>
          </p:cNvPr>
          <p:cNvSpPr>
            <a:spLocks noGrp="1"/>
          </p:cNvSpPr>
          <p:nvPr>
            <p:ph type="sldNum" sz="quarter" idx="12"/>
          </p:nvPr>
        </p:nvSpPr>
        <p:spPr/>
        <p:txBody>
          <a:bodyPr/>
          <a:lstStyle/>
          <a:p>
            <a:fld id="{7653AB47-111F-2A42-B4DF-3B05F9D6985E}" type="slidenum">
              <a:rPr lang="en-US" smtClean="0"/>
              <a:t>1</a:t>
            </a:fld>
            <a:endParaRPr lang="en-US" dirty="0"/>
          </a:p>
        </p:txBody>
      </p:sp>
    </p:spTree>
    <p:extLst>
      <p:ext uri="{BB962C8B-B14F-4D97-AF65-F5344CB8AC3E}">
        <p14:creationId xmlns:p14="http://schemas.microsoft.com/office/powerpoint/2010/main" val="1692996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1BBAB9-394A-47FB-A667-E22EAEAE796A}"/>
              </a:ext>
            </a:extLst>
          </p:cNvPr>
          <p:cNvSpPr>
            <a:spLocks noGrp="1"/>
          </p:cNvSpPr>
          <p:nvPr>
            <p:ph type="sldNum" sz="quarter" idx="12"/>
          </p:nvPr>
        </p:nvSpPr>
        <p:spPr/>
        <p:txBody>
          <a:bodyPr/>
          <a:lstStyle/>
          <a:p>
            <a:fld id="{7653AB47-111F-2A42-B4DF-3B05F9D6985E}" type="slidenum">
              <a:rPr lang="en-US" smtClean="0"/>
              <a:t>10</a:t>
            </a:fld>
            <a:endParaRPr lang="en-US"/>
          </a:p>
        </p:txBody>
      </p:sp>
      <p:pic>
        <p:nvPicPr>
          <p:cNvPr id="9" name="Picture 8">
            <a:extLst>
              <a:ext uri="{FF2B5EF4-FFF2-40B4-BE49-F238E27FC236}">
                <a16:creationId xmlns:a16="http://schemas.microsoft.com/office/drawing/2014/main" id="{47D02F0D-1917-4D6D-B311-8426D103CD79}"/>
              </a:ext>
            </a:extLst>
          </p:cNvPr>
          <p:cNvPicPr>
            <a:picLocks noChangeAspect="1"/>
          </p:cNvPicPr>
          <p:nvPr/>
        </p:nvPicPr>
        <p:blipFill>
          <a:blip r:embed="rId3"/>
          <a:stretch>
            <a:fillRect/>
          </a:stretch>
        </p:blipFill>
        <p:spPr>
          <a:xfrm>
            <a:off x="129210" y="491986"/>
            <a:ext cx="5377070" cy="2688535"/>
          </a:xfrm>
          <a:prstGeom prst="rect">
            <a:avLst/>
          </a:prstGeom>
        </p:spPr>
      </p:pic>
      <p:pic>
        <p:nvPicPr>
          <p:cNvPr id="4" name="Picture 3">
            <a:extLst>
              <a:ext uri="{FF2B5EF4-FFF2-40B4-BE49-F238E27FC236}">
                <a16:creationId xmlns:a16="http://schemas.microsoft.com/office/drawing/2014/main" id="{3A5C6AB9-AFEF-44F6-9BE9-70D9630E15A8}"/>
              </a:ext>
            </a:extLst>
          </p:cNvPr>
          <p:cNvPicPr>
            <a:picLocks noChangeAspect="1"/>
          </p:cNvPicPr>
          <p:nvPr/>
        </p:nvPicPr>
        <p:blipFill>
          <a:blip r:embed="rId4"/>
          <a:stretch>
            <a:fillRect/>
          </a:stretch>
        </p:blipFill>
        <p:spPr>
          <a:xfrm>
            <a:off x="4946959" y="1610139"/>
            <a:ext cx="3869050" cy="3468757"/>
          </a:xfrm>
          <a:prstGeom prst="rect">
            <a:avLst/>
          </a:prstGeom>
        </p:spPr>
      </p:pic>
      <p:sp>
        <p:nvSpPr>
          <p:cNvPr id="5" name="TextBox 4">
            <a:extLst>
              <a:ext uri="{FF2B5EF4-FFF2-40B4-BE49-F238E27FC236}">
                <a16:creationId xmlns:a16="http://schemas.microsoft.com/office/drawing/2014/main" id="{256A9D82-D884-469A-8A41-9719B9D179CB}"/>
              </a:ext>
            </a:extLst>
          </p:cNvPr>
          <p:cNvSpPr txBox="1"/>
          <p:nvPr/>
        </p:nvSpPr>
        <p:spPr>
          <a:xfrm>
            <a:off x="556591" y="3677479"/>
            <a:ext cx="3717235" cy="2308324"/>
          </a:xfrm>
          <a:prstGeom prst="rect">
            <a:avLst/>
          </a:prstGeom>
          <a:noFill/>
        </p:spPr>
        <p:txBody>
          <a:bodyPr wrap="square" rtlCol="0">
            <a:spAutoFit/>
          </a:bodyPr>
          <a:lstStyle/>
          <a:p>
            <a:r>
              <a:rPr lang="en-US" sz="2400" b="1" dirty="0"/>
              <a:t>2080 Crew Members</a:t>
            </a:r>
          </a:p>
          <a:p>
            <a:endParaRPr lang="en-US" sz="2400" b="1" dirty="0"/>
          </a:p>
          <a:p>
            <a:r>
              <a:rPr lang="en-US" sz="2400" b="1" dirty="0"/>
              <a:t>Spent over $192 m in the state</a:t>
            </a:r>
          </a:p>
          <a:p>
            <a:endParaRPr lang="en-US" sz="2400" b="1" dirty="0"/>
          </a:p>
          <a:p>
            <a:r>
              <a:rPr lang="en-US" sz="2400" b="1" dirty="0"/>
              <a:t>Labor = $127 m</a:t>
            </a:r>
          </a:p>
        </p:txBody>
      </p:sp>
    </p:spTree>
    <p:extLst>
      <p:ext uri="{BB962C8B-B14F-4D97-AF65-F5344CB8AC3E}">
        <p14:creationId xmlns:p14="http://schemas.microsoft.com/office/powerpoint/2010/main" val="195313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1950" y="649301"/>
            <a:ext cx="4762499" cy="1355826"/>
          </a:xfrm>
        </p:spPr>
        <p:txBody>
          <a:bodyPr>
            <a:normAutofit/>
          </a:bodyPr>
          <a:lstStyle/>
          <a:p>
            <a:r>
              <a:rPr lang="en-US" dirty="0"/>
              <a:t>STAGES</a:t>
            </a:r>
          </a:p>
        </p:txBody>
      </p:sp>
      <p:sp>
        <p:nvSpPr>
          <p:cNvPr id="3" name="Content Placeholder 2"/>
          <p:cNvSpPr>
            <a:spLocks noGrp="1"/>
          </p:cNvSpPr>
          <p:nvPr>
            <p:ph idx="1"/>
          </p:nvPr>
        </p:nvSpPr>
        <p:spPr>
          <a:xfrm>
            <a:off x="4240306" y="2317515"/>
            <a:ext cx="4694143" cy="792149"/>
          </a:xfrm>
        </p:spPr>
        <p:txBody>
          <a:bodyPr>
            <a:normAutofit/>
          </a:bodyPr>
          <a:lstStyle/>
          <a:p>
            <a:pPr marL="0" indent="0">
              <a:buNone/>
            </a:pPr>
            <a:r>
              <a:rPr lang="en-US" sz="1800" i="1" dirty="0"/>
              <a:t>Empty real estate in 2008 helped us win business while stages were built and retrofitted</a:t>
            </a:r>
          </a:p>
          <a:p>
            <a:pPr marL="457200" lvl="1" indent="0">
              <a:buNone/>
            </a:pPr>
            <a:endParaRPr lang="en-US" sz="2000" dirty="0">
              <a:solidFill>
                <a:schemeClr val="accent6">
                  <a:lumMod val="75000"/>
                </a:schemeClr>
              </a:solidFill>
            </a:endParaRPr>
          </a:p>
          <a:p>
            <a:pPr marL="457200" lvl="1" indent="0">
              <a:buNone/>
            </a:pPr>
            <a:endParaRPr lang="en-US" sz="2000" dirty="0">
              <a:solidFill>
                <a:schemeClr val="accent6">
                  <a:lumMod val="75000"/>
                </a:schemeClr>
              </a:solidFill>
            </a:endParaRPr>
          </a:p>
          <a:p>
            <a:pPr marL="457200" lvl="1" indent="0">
              <a:buNone/>
            </a:pPr>
            <a:endParaRPr lang="en-US" sz="2000" dirty="0">
              <a:solidFill>
                <a:schemeClr val="accent6">
                  <a:lumMod val="75000"/>
                </a:schemeClr>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7653AB47-111F-2A42-B4DF-3B05F9D6985E}" type="slidenum">
              <a:rPr lang="en-US" smtClean="0"/>
              <a:t>11</a:t>
            </a:fld>
            <a:endParaRPr lang="en-US" dirty="0"/>
          </a:p>
        </p:txBody>
      </p:sp>
      <p:sp>
        <p:nvSpPr>
          <p:cNvPr id="5" name="TextBox 4"/>
          <p:cNvSpPr txBox="1"/>
          <p:nvPr/>
        </p:nvSpPr>
        <p:spPr>
          <a:xfrm>
            <a:off x="457761" y="3286200"/>
            <a:ext cx="3087358" cy="2677656"/>
          </a:xfrm>
          <a:prstGeom prst="rect">
            <a:avLst/>
          </a:prstGeom>
          <a:noFill/>
        </p:spPr>
        <p:txBody>
          <a:bodyPr wrap="square" numCol="1" rtlCol="0">
            <a:spAutoFit/>
          </a:bodyPr>
          <a:lstStyle/>
          <a:p>
            <a:pPr marL="800100" lvl="1" indent="-230188">
              <a:buFont typeface="Arial" panose="020B0604020202020204" pitchFamily="34" charset="0"/>
              <a:buChar char="•"/>
            </a:pPr>
            <a:r>
              <a:rPr lang="en-US" sz="1200" dirty="0"/>
              <a:t>EUE Screen Gems </a:t>
            </a:r>
          </a:p>
          <a:p>
            <a:pPr marL="800100" lvl="1" indent="-230188">
              <a:buFont typeface="Arial" panose="020B0604020202020204" pitchFamily="34" charset="0"/>
              <a:buChar char="•"/>
            </a:pPr>
            <a:r>
              <a:rPr lang="en-US" sz="1200" dirty="0"/>
              <a:t>Tyler Perry Studios</a:t>
            </a:r>
          </a:p>
          <a:p>
            <a:pPr marL="800100" lvl="1" indent="-230188">
              <a:buFont typeface="Arial" panose="020B0604020202020204" pitchFamily="34" charset="0"/>
              <a:buChar char="•"/>
            </a:pPr>
            <a:r>
              <a:rPr lang="en-US" sz="1200" dirty="0"/>
              <a:t>Eagle Rock Studios</a:t>
            </a:r>
          </a:p>
          <a:p>
            <a:pPr marL="800100" lvl="1" indent="-230188">
              <a:buFont typeface="Arial" panose="020B0604020202020204" pitchFamily="34" charset="0"/>
              <a:buChar char="•"/>
            </a:pPr>
            <a:r>
              <a:rPr lang="en-US" sz="1200" dirty="0"/>
              <a:t>Eastside Stageworks</a:t>
            </a:r>
          </a:p>
          <a:p>
            <a:pPr marL="800100" lvl="1" indent="-230188">
              <a:buFont typeface="Arial" panose="020B0604020202020204" pitchFamily="34" charset="0"/>
              <a:buChar char="•"/>
            </a:pPr>
            <a:r>
              <a:rPr lang="en-US" sz="1200" dirty="0"/>
              <a:t>Mailing Avenue Stageworks</a:t>
            </a:r>
          </a:p>
          <a:p>
            <a:pPr marL="800100" lvl="1" indent="-230188">
              <a:buFont typeface="Arial" panose="020B0604020202020204" pitchFamily="34" charset="0"/>
              <a:buChar char="•"/>
            </a:pPr>
            <a:r>
              <a:rPr lang="en-US" sz="1200" dirty="0"/>
              <a:t>Westside Stageworks</a:t>
            </a:r>
          </a:p>
          <a:p>
            <a:pPr marL="800100" lvl="1" indent="-230188">
              <a:buFont typeface="Arial" panose="020B0604020202020204" pitchFamily="34" charset="0"/>
              <a:buChar char="•"/>
            </a:pPr>
            <a:r>
              <a:rPr lang="en-US" sz="1200" dirty="0"/>
              <a:t>Trilith Studios</a:t>
            </a:r>
          </a:p>
          <a:p>
            <a:pPr marL="800100" lvl="1" indent="-230188">
              <a:buFont typeface="Arial" panose="020B0604020202020204" pitchFamily="34" charset="0"/>
              <a:buChar char="•"/>
            </a:pPr>
            <a:r>
              <a:rPr lang="en-US" sz="1200" dirty="0"/>
              <a:t>Atlanta Metro Studios</a:t>
            </a:r>
          </a:p>
          <a:p>
            <a:pPr marL="800100" lvl="1" indent="-230188">
              <a:buFont typeface="Arial" panose="020B0604020202020204" pitchFamily="34" charset="0"/>
              <a:buChar char="•"/>
            </a:pPr>
            <a:r>
              <a:rPr lang="en-US" sz="1200" dirty="0"/>
              <a:t>Third Rail Studios </a:t>
            </a:r>
          </a:p>
          <a:p>
            <a:pPr marL="800100" lvl="1" indent="-230188">
              <a:buFont typeface="Arial" panose="020B0604020202020204" pitchFamily="34" charset="0"/>
              <a:buChar char="•"/>
            </a:pPr>
            <a:r>
              <a:rPr lang="en-US" sz="1200" dirty="0"/>
              <a:t>Blackhall Studios</a:t>
            </a:r>
          </a:p>
          <a:p>
            <a:pPr marL="800100" lvl="1" indent="-230188">
              <a:buFont typeface="Arial" panose="020B0604020202020204" pitchFamily="34" charset="0"/>
              <a:buChar char="•"/>
            </a:pPr>
            <a:r>
              <a:rPr lang="en-US" sz="1200" dirty="0"/>
              <a:t>Areu Bros. Studios</a:t>
            </a:r>
          </a:p>
          <a:p>
            <a:pPr marL="800100" lvl="1" indent="-230188">
              <a:buFont typeface="Arial" panose="020B0604020202020204" pitchFamily="34" charset="0"/>
              <a:buChar char="•"/>
            </a:pPr>
            <a:r>
              <a:rPr lang="en-US" sz="1200" dirty="0"/>
              <a:t>OFS</a:t>
            </a:r>
          </a:p>
          <a:p>
            <a:pPr marL="800100" lvl="1" indent="-230188">
              <a:buFont typeface="Arial" panose="020B0604020202020204" pitchFamily="34" charset="0"/>
              <a:buChar char="•"/>
            </a:pPr>
            <a:r>
              <a:rPr lang="en-US" sz="1200" dirty="0"/>
              <a:t>Upper Westside Filmworks</a:t>
            </a:r>
          </a:p>
          <a:p>
            <a:pPr marL="800100" lvl="1" indent="-230188">
              <a:buFont typeface="Arial" panose="020B0604020202020204" pitchFamily="34" charset="0"/>
              <a:buChar char="•"/>
            </a:pPr>
            <a:r>
              <a:rPr lang="en-US" sz="1200" dirty="0" err="1"/>
              <a:t>Cinelease</a:t>
            </a:r>
            <a:r>
              <a:rPr lang="en-US" sz="1200" dirty="0"/>
              <a:t> Three Ring Studios</a:t>
            </a:r>
          </a:p>
        </p:txBody>
      </p:sp>
      <p:sp>
        <p:nvSpPr>
          <p:cNvPr id="6" name="TextBox 5"/>
          <p:cNvSpPr txBox="1"/>
          <p:nvPr/>
        </p:nvSpPr>
        <p:spPr>
          <a:xfrm>
            <a:off x="4387641" y="3464940"/>
            <a:ext cx="4399472" cy="830997"/>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sz="2400" dirty="0"/>
              <a:t>Over 3 M sf of and purpose-built stage space</a:t>
            </a:r>
          </a:p>
        </p:txBody>
      </p:sp>
      <p:pic>
        <p:nvPicPr>
          <p:cNvPr id="8" name="Picture 7">
            <a:extLst>
              <a:ext uri="{FF2B5EF4-FFF2-40B4-BE49-F238E27FC236}">
                <a16:creationId xmlns:a16="http://schemas.microsoft.com/office/drawing/2014/main" id="{F05F0F4B-03D2-4172-A0D0-69AE10317EFC}"/>
              </a:ext>
            </a:extLst>
          </p:cNvPr>
          <p:cNvPicPr>
            <a:picLocks noChangeAspect="1"/>
          </p:cNvPicPr>
          <p:nvPr/>
        </p:nvPicPr>
        <p:blipFill>
          <a:blip r:embed="rId3"/>
          <a:stretch>
            <a:fillRect/>
          </a:stretch>
        </p:blipFill>
        <p:spPr>
          <a:xfrm>
            <a:off x="457761" y="200615"/>
            <a:ext cx="3608978" cy="2897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357775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53AB47-111F-2A42-B4DF-3B05F9D6985E}" type="slidenum">
              <a:rPr lang="en-US" smtClean="0"/>
              <a:t>12</a:t>
            </a:fld>
            <a:endParaRPr lang="en-US"/>
          </a:p>
        </p:txBody>
      </p:sp>
      <p:pic>
        <p:nvPicPr>
          <p:cNvPr id="3" name="Picture 2"/>
          <p:cNvPicPr>
            <a:picLocks noChangeAspect="1"/>
          </p:cNvPicPr>
          <p:nvPr/>
        </p:nvPicPr>
        <p:blipFill>
          <a:blip r:embed="rId3"/>
          <a:stretch>
            <a:fillRect/>
          </a:stretch>
        </p:blipFill>
        <p:spPr>
          <a:xfrm>
            <a:off x="0" y="257802"/>
            <a:ext cx="4932091" cy="2926334"/>
          </a:xfrm>
          <a:prstGeom prst="rect">
            <a:avLst/>
          </a:prstGeom>
        </p:spPr>
      </p:pic>
      <p:pic>
        <p:nvPicPr>
          <p:cNvPr id="4" name="Picture 3"/>
          <p:cNvPicPr>
            <a:picLocks noChangeAspect="1"/>
          </p:cNvPicPr>
          <p:nvPr/>
        </p:nvPicPr>
        <p:blipFill>
          <a:blip r:embed="rId4"/>
          <a:stretch>
            <a:fillRect/>
          </a:stretch>
        </p:blipFill>
        <p:spPr>
          <a:xfrm>
            <a:off x="4932091" y="257802"/>
            <a:ext cx="4131133" cy="2878568"/>
          </a:xfrm>
          <a:prstGeom prst="rect">
            <a:avLst/>
          </a:prstGeom>
        </p:spPr>
      </p:pic>
      <p:pic>
        <p:nvPicPr>
          <p:cNvPr id="5" name="Picture 4"/>
          <p:cNvPicPr>
            <a:picLocks noChangeAspect="1"/>
          </p:cNvPicPr>
          <p:nvPr/>
        </p:nvPicPr>
        <p:blipFill>
          <a:blip r:embed="rId5"/>
          <a:stretch>
            <a:fillRect/>
          </a:stretch>
        </p:blipFill>
        <p:spPr>
          <a:xfrm>
            <a:off x="4221406" y="2706489"/>
            <a:ext cx="4663588" cy="3579963"/>
          </a:xfrm>
          <a:prstGeom prst="rect">
            <a:avLst/>
          </a:prstGeom>
        </p:spPr>
      </p:pic>
      <p:pic>
        <p:nvPicPr>
          <p:cNvPr id="6" name="Picture 5"/>
          <p:cNvPicPr>
            <a:picLocks noChangeAspect="1"/>
          </p:cNvPicPr>
          <p:nvPr/>
        </p:nvPicPr>
        <p:blipFill>
          <a:blip r:embed="rId6"/>
          <a:stretch>
            <a:fillRect/>
          </a:stretch>
        </p:blipFill>
        <p:spPr>
          <a:xfrm>
            <a:off x="1495573" y="2751328"/>
            <a:ext cx="2715103" cy="3728897"/>
          </a:xfrm>
          <a:prstGeom prst="rect">
            <a:avLst/>
          </a:prstGeom>
        </p:spPr>
      </p:pic>
    </p:spTree>
    <p:extLst>
      <p:ext uri="{BB962C8B-B14F-4D97-AF65-F5344CB8AC3E}">
        <p14:creationId xmlns:p14="http://schemas.microsoft.com/office/powerpoint/2010/main" val="303659707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53AB47-111F-2A42-B4DF-3B05F9D6985E}" type="slidenum">
              <a:rPr lang="en-US" smtClean="0"/>
              <a:t>13</a:t>
            </a:fld>
            <a:endParaRPr lang="en-US"/>
          </a:p>
        </p:txBody>
      </p:sp>
      <p:pic>
        <p:nvPicPr>
          <p:cNvPr id="3" name="Picture 2"/>
          <p:cNvPicPr>
            <a:picLocks noChangeAspect="1"/>
          </p:cNvPicPr>
          <p:nvPr/>
        </p:nvPicPr>
        <p:blipFill>
          <a:blip r:embed="rId3"/>
          <a:stretch>
            <a:fillRect/>
          </a:stretch>
        </p:blipFill>
        <p:spPr>
          <a:xfrm>
            <a:off x="69011" y="3342"/>
            <a:ext cx="5919729" cy="3883489"/>
          </a:xfrm>
          <a:prstGeom prst="rect">
            <a:avLst/>
          </a:prstGeom>
        </p:spPr>
      </p:pic>
      <p:pic>
        <p:nvPicPr>
          <p:cNvPr id="4" name="Picture 3"/>
          <p:cNvPicPr>
            <a:picLocks noChangeAspect="1"/>
          </p:cNvPicPr>
          <p:nvPr/>
        </p:nvPicPr>
        <p:blipFill>
          <a:blip r:embed="rId4"/>
          <a:stretch>
            <a:fillRect/>
          </a:stretch>
        </p:blipFill>
        <p:spPr>
          <a:xfrm>
            <a:off x="4718316" y="3619243"/>
            <a:ext cx="4115157" cy="2621507"/>
          </a:xfrm>
          <a:prstGeom prst="rect">
            <a:avLst/>
          </a:prstGeom>
        </p:spPr>
      </p:pic>
      <p:pic>
        <p:nvPicPr>
          <p:cNvPr id="5" name="Picture 4"/>
          <p:cNvPicPr>
            <a:picLocks noChangeAspect="1"/>
          </p:cNvPicPr>
          <p:nvPr/>
        </p:nvPicPr>
        <p:blipFill>
          <a:blip r:embed="rId5"/>
          <a:stretch>
            <a:fillRect/>
          </a:stretch>
        </p:blipFill>
        <p:spPr>
          <a:xfrm>
            <a:off x="639382" y="3886831"/>
            <a:ext cx="3932261" cy="2621507"/>
          </a:xfrm>
          <a:prstGeom prst="rect">
            <a:avLst/>
          </a:prstGeom>
        </p:spPr>
      </p:pic>
      <p:pic>
        <p:nvPicPr>
          <p:cNvPr id="6" name="Picture 5"/>
          <p:cNvPicPr>
            <a:picLocks noChangeAspect="1"/>
          </p:cNvPicPr>
          <p:nvPr/>
        </p:nvPicPr>
        <p:blipFill>
          <a:blip r:embed="rId6"/>
          <a:stretch>
            <a:fillRect/>
          </a:stretch>
        </p:blipFill>
        <p:spPr>
          <a:xfrm>
            <a:off x="5992491" y="1154990"/>
            <a:ext cx="2840982" cy="2011854"/>
          </a:xfrm>
          <a:prstGeom prst="rect">
            <a:avLst/>
          </a:prstGeom>
        </p:spPr>
      </p:pic>
    </p:spTree>
    <p:extLst>
      <p:ext uri="{BB962C8B-B14F-4D97-AF65-F5344CB8AC3E}">
        <p14:creationId xmlns:p14="http://schemas.microsoft.com/office/powerpoint/2010/main" val="319780871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15C53E-F54F-42C8-9EE2-C13E2CDD5560}"/>
              </a:ext>
            </a:extLst>
          </p:cNvPr>
          <p:cNvSpPr>
            <a:spLocks noGrp="1"/>
          </p:cNvSpPr>
          <p:nvPr>
            <p:ph type="sldNum" sz="quarter" idx="12"/>
          </p:nvPr>
        </p:nvSpPr>
        <p:spPr/>
        <p:txBody>
          <a:bodyPr/>
          <a:lstStyle/>
          <a:p>
            <a:fld id="{7653AB47-111F-2A42-B4DF-3B05F9D6985E}" type="slidenum">
              <a:rPr lang="en-US" smtClean="0"/>
              <a:t>14</a:t>
            </a:fld>
            <a:endParaRPr lang="en-US"/>
          </a:p>
        </p:txBody>
      </p:sp>
      <p:pic>
        <p:nvPicPr>
          <p:cNvPr id="3" name="Picture 2">
            <a:extLst>
              <a:ext uri="{FF2B5EF4-FFF2-40B4-BE49-F238E27FC236}">
                <a16:creationId xmlns:a16="http://schemas.microsoft.com/office/drawing/2014/main" id="{764DE49F-2BE1-4DF3-8F84-9B30CF5A263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6470" y="407504"/>
            <a:ext cx="4075042" cy="3478696"/>
          </a:xfrm>
          <a:prstGeom prst="rect">
            <a:avLst/>
          </a:prstGeom>
          <a:noFill/>
        </p:spPr>
      </p:pic>
      <p:pic>
        <p:nvPicPr>
          <p:cNvPr id="4" name="Picture 3">
            <a:extLst>
              <a:ext uri="{FF2B5EF4-FFF2-40B4-BE49-F238E27FC236}">
                <a16:creationId xmlns:a16="http://schemas.microsoft.com/office/drawing/2014/main" id="{89535C9E-9F9C-4DE1-B353-6FEE1ECE87E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50159" y="407504"/>
            <a:ext cx="3817371" cy="3478696"/>
          </a:xfrm>
          <a:prstGeom prst="rect">
            <a:avLst/>
          </a:prstGeom>
          <a:noFill/>
        </p:spPr>
      </p:pic>
      <p:sp>
        <p:nvSpPr>
          <p:cNvPr id="5" name="Rectangle 4">
            <a:extLst>
              <a:ext uri="{FF2B5EF4-FFF2-40B4-BE49-F238E27FC236}">
                <a16:creationId xmlns:a16="http://schemas.microsoft.com/office/drawing/2014/main" id="{3B89E5F2-5E9E-4C06-B5CB-B963C0AA21B9}"/>
              </a:ext>
            </a:extLst>
          </p:cNvPr>
          <p:cNvSpPr/>
          <p:nvPr/>
        </p:nvSpPr>
        <p:spPr>
          <a:xfrm>
            <a:off x="457201" y="3975652"/>
            <a:ext cx="6192077" cy="1967846"/>
          </a:xfrm>
          <a:prstGeom prst="rect">
            <a:avLst/>
          </a:prstGeom>
        </p:spPr>
        <p:txBody>
          <a:bodyPr wrap="square">
            <a:spAutoFit/>
          </a:bodyPr>
          <a:lstStyle/>
          <a:p>
            <a:pPr marL="342900" marR="0" lvl="0" indent="-342900">
              <a:lnSpc>
                <a:spcPct val="107000"/>
              </a:lnSpc>
              <a:spcBef>
                <a:spcPts val="0"/>
              </a:spcBef>
              <a:spcAft>
                <a:spcPts val="800"/>
              </a:spcAft>
              <a:buFont typeface="Work Sans Light"/>
              <a:buChar char="-"/>
            </a:pPr>
            <a:r>
              <a:rPr lang="en-US" sz="1100" dirty="0">
                <a:latin typeface="Calibri" panose="020F0502020204030204" pitchFamily="34" charset="0"/>
                <a:ea typeface="Calibri" panose="020F0502020204030204" pitchFamily="34" charset="0"/>
                <a:cs typeface="Times New Roman (Body CS)"/>
              </a:rPr>
              <a:t>32 stages totaling 653,150 SF (this includes 8 new stages currently under construction)</a:t>
            </a:r>
          </a:p>
          <a:p>
            <a:pPr marL="342900" marR="0" lvl="0" indent="-342900">
              <a:lnSpc>
                <a:spcPct val="107000"/>
              </a:lnSpc>
              <a:spcBef>
                <a:spcPts val="0"/>
              </a:spcBef>
              <a:spcAft>
                <a:spcPts val="800"/>
              </a:spcAft>
              <a:buFont typeface="Work Sans Light"/>
              <a:buChar char="-"/>
            </a:pPr>
            <a:r>
              <a:rPr lang="en-US" sz="1100" dirty="0">
                <a:latin typeface="Calibri" panose="020F0502020204030204" pitchFamily="34" charset="0"/>
                <a:ea typeface="Calibri" panose="020F0502020204030204" pitchFamily="34" charset="0"/>
                <a:cs typeface="Times New Roman (Body CS)"/>
              </a:rPr>
              <a:t>40 ancillary buildings that include workshops, offices, and vendor warehouse space</a:t>
            </a:r>
          </a:p>
          <a:p>
            <a:pPr marL="342900" marR="0" lvl="0" indent="-342900">
              <a:lnSpc>
                <a:spcPct val="107000"/>
              </a:lnSpc>
              <a:spcBef>
                <a:spcPts val="0"/>
              </a:spcBef>
              <a:spcAft>
                <a:spcPts val="800"/>
              </a:spcAft>
              <a:buFont typeface="Work Sans Light"/>
              <a:buChar char="-"/>
            </a:pPr>
            <a:r>
              <a:rPr lang="en-US" sz="1100" dirty="0">
                <a:latin typeface="Calibri" panose="020F0502020204030204" pitchFamily="34" charset="0"/>
                <a:ea typeface="Calibri" panose="020F0502020204030204" pitchFamily="34" charset="0"/>
                <a:cs typeface="Times New Roman (Body CS)"/>
              </a:rPr>
              <a:t>35 different local, national, and global companies based at Trilith Studios </a:t>
            </a:r>
          </a:p>
          <a:p>
            <a:pPr marL="342900" marR="0" lvl="0" indent="-342900">
              <a:lnSpc>
                <a:spcPct val="107000"/>
              </a:lnSpc>
              <a:spcBef>
                <a:spcPts val="0"/>
              </a:spcBef>
              <a:spcAft>
                <a:spcPts val="800"/>
              </a:spcAft>
              <a:buFont typeface="Work Sans Light"/>
              <a:buChar char="-"/>
            </a:pPr>
            <a:r>
              <a:rPr lang="en-US" sz="1100" dirty="0">
                <a:latin typeface="Calibri" panose="020F0502020204030204" pitchFamily="34" charset="0"/>
                <a:ea typeface="Calibri" panose="020F0502020204030204" pitchFamily="34" charset="0"/>
                <a:cs typeface="Times New Roman (Body CS)"/>
              </a:rPr>
              <a:t>277 Single Family Houses Built and Under Contract</a:t>
            </a:r>
          </a:p>
          <a:p>
            <a:pPr marL="342900" marR="0" lvl="0" indent="-342900">
              <a:lnSpc>
                <a:spcPct val="107000"/>
              </a:lnSpc>
              <a:spcBef>
                <a:spcPts val="0"/>
              </a:spcBef>
              <a:spcAft>
                <a:spcPts val="800"/>
              </a:spcAft>
              <a:buFont typeface="Work Sans Light"/>
              <a:buChar char="-"/>
            </a:pPr>
            <a:r>
              <a:rPr lang="en-US" sz="1100" dirty="0">
                <a:latin typeface="Calibri" panose="020F0502020204030204" pitchFamily="34" charset="0"/>
                <a:ea typeface="Calibri" panose="020F0502020204030204" pitchFamily="34" charset="0"/>
                <a:cs typeface="Times New Roman (Body CS)"/>
              </a:rPr>
              <a:t>57,000 square feet of retail buildings to house over 30 restaurant and retail tenants</a:t>
            </a:r>
          </a:p>
          <a:p>
            <a:pPr marL="342900" marR="0" lvl="0" indent="-342900">
              <a:lnSpc>
                <a:spcPct val="107000"/>
              </a:lnSpc>
              <a:spcBef>
                <a:spcPts val="0"/>
              </a:spcBef>
              <a:spcAft>
                <a:spcPts val="800"/>
              </a:spcAft>
              <a:buFont typeface="Work Sans Light"/>
              <a:buChar char="-"/>
            </a:pPr>
            <a:r>
              <a:rPr lang="en-US" sz="1100" dirty="0">
                <a:latin typeface="Calibri" panose="020F0502020204030204" pitchFamily="34" charset="0"/>
                <a:ea typeface="Calibri" panose="020F0502020204030204" pitchFamily="34" charset="0"/>
                <a:cs typeface="Times New Roman (Body CS)"/>
              </a:rPr>
              <a:t>60,000 square foot Piedmont Wellness Center facility </a:t>
            </a:r>
          </a:p>
          <a:p>
            <a:pPr marL="342900" marR="0" lvl="0" indent="-342900">
              <a:lnSpc>
                <a:spcPct val="107000"/>
              </a:lnSpc>
              <a:spcBef>
                <a:spcPts val="0"/>
              </a:spcBef>
              <a:spcAft>
                <a:spcPts val="800"/>
              </a:spcAft>
              <a:buFont typeface="Work Sans Light"/>
              <a:buChar char="-"/>
            </a:pPr>
            <a:r>
              <a:rPr lang="en-US" sz="1100" dirty="0">
                <a:latin typeface="Calibri" panose="020F0502020204030204" pitchFamily="34" charset="0"/>
                <a:ea typeface="Calibri" panose="020F0502020204030204" pitchFamily="34" charset="0"/>
                <a:cs typeface="Times New Roman (Body CS)"/>
              </a:rPr>
              <a:t>192 Room Boutique Hotel, including 35 extended stay rooms </a:t>
            </a:r>
          </a:p>
        </p:txBody>
      </p:sp>
    </p:spTree>
    <p:extLst>
      <p:ext uri="{BB962C8B-B14F-4D97-AF65-F5344CB8AC3E}">
        <p14:creationId xmlns:p14="http://schemas.microsoft.com/office/powerpoint/2010/main" val="1469888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53AB47-111F-2A42-B4DF-3B05F9D6985E}" type="slidenum">
              <a:rPr lang="en-US" smtClean="0"/>
              <a:t>15</a:t>
            </a:fld>
            <a:endParaRPr lang="en-US"/>
          </a:p>
        </p:txBody>
      </p:sp>
      <p:pic>
        <p:nvPicPr>
          <p:cNvPr id="3" name="Picture 2"/>
          <p:cNvPicPr>
            <a:picLocks noChangeAspect="1"/>
          </p:cNvPicPr>
          <p:nvPr/>
        </p:nvPicPr>
        <p:blipFill>
          <a:blip r:embed="rId3"/>
          <a:stretch>
            <a:fillRect/>
          </a:stretch>
        </p:blipFill>
        <p:spPr>
          <a:xfrm>
            <a:off x="-191165" y="-138611"/>
            <a:ext cx="9526329" cy="7135221"/>
          </a:xfrm>
          <a:prstGeom prst="rect">
            <a:avLst/>
          </a:prstGeom>
        </p:spPr>
      </p:pic>
    </p:spTree>
    <p:extLst>
      <p:ext uri="{BB962C8B-B14F-4D97-AF65-F5344CB8AC3E}">
        <p14:creationId xmlns:p14="http://schemas.microsoft.com/office/powerpoint/2010/main" val="362647979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53AB47-111F-2A42-B4DF-3B05F9D6985E}" type="slidenum">
              <a:rPr lang="en-US" smtClean="0"/>
              <a:t>16</a:t>
            </a:fld>
            <a:endParaRPr lang="en-US"/>
          </a:p>
        </p:txBody>
      </p:sp>
      <p:pic>
        <p:nvPicPr>
          <p:cNvPr id="5" name="Content Placeholder 2"/>
          <p:cNvPicPr>
            <a:picLocks noChangeAspect="1"/>
          </p:cNvPicPr>
          <p:nvPr/>
        </p:nvPicPr>
        <p:blipFill>
          <a:blip r:embed="rId3"/>
          <a:stretch>
            <a:fillRect/>
          </a:stretch>
        </p:blipFill>
        <p:spPr>
          <a:xfrm>
            <a:off x="-15898" y="1354348"/>
            <a:ext cx="7399052" cy="4485735"/>
          </a:xfrm>
          <a:prstGeom prst="rect">
            <a:avLst/>
          </a:prstGeom>
        </p:spPr>
      </p:pic>
      <p:pic>
        <p:nvPicPr>
          <p:cNvPr id="6" name="Picture 5"/>
          <p:cNvPicPr>
            <a:picLocks noChangeAspect="1"/>
          </p:cNvPicPr>
          <p:nvPr/>
        </p:nvPicPr>
        <p:blipFill>
          <a:blip r:embed="rId4"/>
          <a:stretch>
            <a:fillRect/>
          </a:stretch>
        </p:blipFill>
        <p:spPr>
          <a:xfrm>
            <a:off x="5492551" y="484191"/>
            <a:ext cx="2725148" cy="1956986"/>
          </a:xfrm>
          <a:prstGeom prst="rect">
            <a:avLst/>
          </a:prstGeom>
        </p:spPr>
      </p:pic>
    </p:spTree>
    <p:extLst>
      <p:ext uri="{BB962C8B-B14F-4D97-AF65-F5344CB8AC3E}">
        <p14:creationId xmlns:p14="http://schemas.microsoft.com/office/powerpoint/2010/main" val="365697592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Camera Ready:</a:t>
            </a:r>
            <a:r>
              <a:rPr lang="en-US" b="1" dirty="0"/>
              <a:t> </a:t>
            </a:r>
            <a:r>
              <a:rPr lang="en-US" sz="2700" i="1" dirty="0"/>
              <a:t>All 159 counties online</a:t>
            </a:r>
          </a:p>
        </p:txBody>
      </p:sp>
      <p:sp>
        <p:nvSpPr>
          <p:cNvPr id="4" name="Slide Number Placeholder 3"/>
          <p:cNvSpPr>
            <a:spLocks noGrp="1"/>
          </p:cNvSpPr>
          <p:nvPr>
            <p:ph type="sldNum" sz="quarter" idx="12"/>
          </p:nvPr>
        </p:nvSpPr>
        <p:spPr/>
        <p:txBody>
          <a:bodyPr/>
          <a:lstStyle/>
          <a:p>
            <a:fld id="{7653AB47-111F-2A42-B4DF-3B05F9D6985E}" type="slidenum">
              <a:rPr lang="en-US" smtClean="0"/>
              <a:t>17</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7795" y="1417638"/>
            <a:ext cx="8073777" cy="4428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843557"/>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918" y="573740"/>
            <a:ext cx="5109881" cy="843897"/>
          </a:xfrm>
        </p:spPr>
        <p:txBody>
          <a:bodyPr>
            <a:normAutofit/>
          </a:bodyPr>
          <a:lstStyle/>
          <a:p>
            <a:r>
              <a:rPr lang="en-US" sz="3600" u="sng" dirty="0"/>
              <a:t>Exploregeorgia.org/film</a:t>
            </a:r>
          </a:p>
        </p:txBody>
      </p:sp>
      <p:sp>
        <p:nvSpPr>
          <p:cNvPr id="4" name="Slide Number Placeholder 3"/>
          <p:cNvSpPr>
            <a:spLocks noGrp="1"/>
          </p:cNvSpPr>
          <p:nvPr>
            <p:ph type="sldNum" sz="quarter" idx="12"/>
          </p:nvPr>
        </p:nvSpPr>
        <p:spPr/>
        <p:txBody>
          <a:bodyPr/>
          <a:lstStyle/>
          <a:p>
            <a:fld id="{7653AB47-111F-2A42-B4DF-3B05F9D6985E}" type="slidenum">
              <a:rPr lang="en-US" smtClean="0"/>
              <a:t>18</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4639"/>
            <a:ext cx="3576918" cy="5961530"/>
          </a:xfrm>
          <a:prstGeom prst="rect">
            <a:avLst/>
          </a:prstGeom>
          <a:ln>
            <a:solidFill>
              <a:schemeClr val="tx1"/>
            </a:solidFill>
          </a:ln>
        </p:spPr>
      </p:pic>
      <p:sp>
        <p:nvSpPr>
          <p:cNvPr id="6" name="TextBox 5"/>
          <p:cNvSpPr txBox="1"/>
          <p:nvPr/>
        </p:nvSpPr>
        <p:spPr>
          <a:xfrm>
            <a:off x="3962400" y="1631074"/>
            <a:ext cx="433891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Release Dates</a:t>
            </a:r>
          </a:p>
          <a:p>
            <a:pPr marL="285750" indent="-285750">
              <a:buFont typeface="Arial" panose="020B0604020202020204" pitchFamily="34" charset="0"/>
              <a:buChar char="•"/>
            </a:pPr>
            <a:r>
              <a:rPr lang="en-US" sz="2800" dirty="0"/>
              <a:t>Now Showing/Coming (trailers)</a:t>
            </a:r>
          </a:p>
          <a:p>
            <a:pPr marL="285750" indent="-285750">
              <a:buFont typeface="Arial" panose="020B0604020202020204" pitchFamily="34" charset="0"/>
              <a:buChar char="•"/>
            </a:pPr>
            <a:r>
              <a:rPr lang="en-US" sz="2800" dirty="0"/>
              <a:t>Now Filming</a:t>
            </a:r>
          </a:p>
          <a:p>
            <a:pPr marL="285750" indent="-285750">
              <a:buFont typeface="Arial" panose="020B0604020202020204" pitchFamily="34" charset="0"/>
              <a:buChar char="•"/>
            </a:pPr>
            <a:r>
              <a:rPr lang="en-US" sz="2800" dirty="0"/>
              <a:t>Exclusive Videos</a:t>
            </a:r>
          </a:p>
          <a:p>
            <a:pPr marL="285750" indent="-285750">
              <a:buFont typeface="Arial" panose="020B0604020202020204" pitchFamily="34" charset="0"/>
              <a:buChar char="•"/>
            </a:pPr>
            <a:r>
              <a:rPr lang="en-US" sz="2800" dirty="0"/>
              <a:t>Contests</a:t>
            </a:r>
          </a:p>
          <a:p>
            <a:pPr marL="285750" indent="-285750">
              <a:buFont typeface="Arial" panose="020B0604020202020204" pitchFamily="34" charset="0"/>
              <a:buChar char="•"/>
            </a:pPr>
            <a:r>
              <a:rPr lang="en-US" sz="2800" dirty="0"/>
              <a:t>Film Festivals</a:t>
            </a:r>
          </a:p>
          <a:p>
            <a:pPr marL="285750" indent="-285750">
              <a:buFont typeface="Arial" panose="020B0604020202020204" pitchFamily="34" charset="0"/>
              <a:buChar char="•"/>
            </a:pPr>
            <a:r>
              <a:rPr lang="en-US" sz="2800" dirty="0"/>
              <a:t>Filmography (1972 – now)</a:t>
            </a:r>
          </a:p>
          <a:p>
            <a:pPr marL="285750" indent="-285750">
              <a:buFont typeface="Arial" panose="020B0604020202020204" pitchFamily="34" charset="0"/>
              <a:buChar char="•"/>
            </a:pPr>
            <a:r>
              <a:rPr lang="en-US" sz="2800" dirty="0"/>
              <a:t>Film Tour Itineraries</a:t>
            </a:r>
          </a:p>
        </p:txBody>
      </p:sp>
    </p:spTree>
    <p:extLst>
      <p:ext uri="{BB962C8B-B14F-4D97-AF65-F5344CB8AC3E}">
        <p14:creationId xmlns:p14="http://schemas.microsoft.com/office/powerpoint/2010/main" val="1645914138"/>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3" name="Content Placeholder 2"/>
          <p:cNvSpPr>
            <a:spLocks noGrp="1"/>
          </p:cNvSpPr>
          <p:nvPr>
            <p:ph idx="1"/>
          </p:nvPr>
        </p:nvSpPr>
        <p:spPr/>
        <p:txBody>
          <a:bodyPr/>
          <a:lstStyle/>
          <a:p>
            <a:r>
              <a:rPr lang="en-US" dirty="0"/>
              <a:t>Official website:  georgia.org/</a:t>
            </a:r>
            <a:r>
              <a:rPr lang="en-US" dirty="0" err="1"/>
              <a:t>fmde</a:t>
            </a:r>
            <a:endParaRPr lang="en-US" dirty="0"/>
          </a:p>
          <a:p>
            <a:r>
              <a:rPr lang="en-US" dirty="0"/>
              <a:t>Crew/Business Listings: georgia.org/reel-crew-production-directory</a:t>
            </a:r>
          </a:p>
          <a:p>
            <a:r>
              <a:rPr lang="en-US" dirty="0"/>
              <a:t>Camera Ready:  georgia.org/</a:t>
            </a:r>
            <a:r>
              <a:rPr lang="en-US" dirty="0" err="1"/>
              <a:t>cameraready</a:t>
            </a:r>
            <a:endParaRPr lang="en-US" dirty="0"/>
          </a:p>
          <a:p>
            <a:r>
              <a:rPr lang="en-US" dirty="0"/>
              <a:t>Facebook:  facebook.com/</a:t>
            </a:r>
            <a:r>
              <a:rPr lang="en-US" dirty="0" err="1"/>
              <a:t>gafmde</a:t>
            </a:r>
            <a:endParaRPr lang="en-US" dirty="0"/>
          </a:p>
          <a:p>
            <a:r>
              <a:rPr lang="en-US" dirty="0"/>
              <a:t>Twitter: @</a:t>
            </a:r>
            <a:r>
              <a:rPr lang="en-US" dirty="0" err="1"/>
              <a:t>gafmde</a:t>
            </a:r>
            <a:endParaRPr lang="en-US" dirty="0"/>
          </a:p>
          <a:p>
            <a:endParaRPr lang="en-US" dirty="0"/>
          </a:p>
        </p:txBody>
      </p:sp>
      <p:sp>
        <p:nvSpPr>
          <p:cNvPr id="4" name="Slide Number Placeholder 3"/>
          <p:cNvSpPr>
            <a:spLocks noGrp="1"/>
          </p:cNvSpPr>
          <p:nvPr>
            <p:ph type="sldNum" sz="quarter" idx="12"/>
          </p:nvPr>
        </p:nvSpPr>
        <p:spPr/>
        <p:txBody>
          <a:bodyPr/>
          <a:lstStyle/>
          <a:p>
            <a:fld id="{7653AB47-111F-2A42-B4DF-3B05F9D6985E}" type="slidenum">
              <a:rPr lang="en-US" smtClean="0"/>
              <a:t>19</a:t>
            </a:fld>
            <a:endParaRPr lang="en-US"/>
          </a:p>
        </p:txBody>
      </p:sp>
    </p:spTree>
    <p:extLst>
      <p:ext uri="{BB962C8B-B14F-4D97-AF65-F5344CB8AC3E}">
        <p14:creationId xmlns:p14="http://schemas.microsoft.com/office/powerpoint/2010/main" val="3403643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53AB47-111F-2A42-B4DF-3B05F9D6985E}" type="slidenum">
              <a:rPr lang="en-US" smtClean="0"/>
              <a:t>2</a:t>
            </a:fld>
            <a:endParaRPr lang="en-US" dirty="0"/>
          </a:p>
        </p:txBody>
      </p:sp>
      <p:sp>
        <p:nvSpPr>
          <p:cNvPr id="8" name="Title 7"/>
          <p:cNvSpPr>
            <a:spLocks noGrp="1"/>
          </p:cNvSpPr>
          <p:nvPr>
            <p:ph type="title"/>
          </p:nvPr>
        </p:nvSpPr>
        <p:spPr>
          <a:xfrm>
            <a:off x="5088269" y="369125"/>
            <a:ext cx="3457575" cy="2463830"/>
          </a:xfrm>
        </p:spPr>
        <p:txBody>
          <a:bodyPr>
            <a:normAutofit/>
          </a:bodyPr>
          <a:lstStyle/>
          <a:p>
            <a:pPr algn="l"/>
            <a:r>
              <a:rPr lang="en-US" sz="3600" dirty="0"/>
              <a:t>Georgia Department of Economic Development</a:t>
            </a:r>
          </a:p>
        </p:txBody>
      </p:sp>
      <p:sp>
        <p:nvSpPr>
          <p:cNvPr id="9" name="TextBox 8"/>
          <p:cNvSpPr txBox="1"/>
          <p:nvPr/>
        </p:nvSpPr>
        <p:spPr>
          <a:xfrm>
            <a:off x="277091" y="3965881"/>
            <a:ext cx="4247283" cy="1200329"/>
          </a:xfrm>
          <a:prstGeom prst="rect">
            <a:avLst/>
          </a:prstGeom>
          <a:noFill/>
        </p:spPr>
        <p:txBody>
          <a:bodyPr wrap="square" rtlCol="0">
            <a:spAutoFit/>
          </a:bodyPr>
          <a:lstStyle/>
          <a:p>
            <a:pPr algn="r"/>
            <a:r>
              <a:rPr lang="en-US" sz="3600" dirty="0"/>
              <a:t>The state’s sales and marketing arm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0" y="196407"/>
            <a:ext cx="4388769" cy="3120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027885" y="2976114"/>
            <a:ext cx="4002656" cy="2862322"/>
          </a:xfrm>
          <a:prstGeom prst="rect">
            <a:avLst/>
          </a:prstGeom>
          <a:noFill/>
        </p:spPr>
        <p:txBody>
          <a:bodyPr wrap="square" numCol="2" rtlCol="0">
            <a:spAutoFit/>
          </a:bodyPr>
          <a:lstStyle/>
          <a:p>
            <a:pPr marL="285750" indent="-285750">
              <a:buFont typeface="Arial" panose="020B0604020202020204" pitchFamily="34" charset="0"/>
              <a:buChar char="•"/>
            </a:pPr>
            <a:r>
              <a:rPr lang="en-US" sz="2000" dirty="0"/>
              <a:t>Aerospace</a:t>
            </a:r>
          </a:p>
          <a:p>
            <a:pPr marL="285750" indent="-285750">
              <a:buFont typeface="Arial" panose="020B0604020202020204" pitchFamily="34" charset="0"/>
              <a:buChar char="•"/>
            </a:pPr>
            <a:r>
              <a:rPr lang="en-US" sz="2000" dirty="0"/>
              <a:t>Agribusiness</a:t>
            </a:r>
          </a:p>
          <a:p>
            <a:pPr marL="285750" indent="-285750">
              <a:buFont typeface="Arial" panose="020B0604020202020204" pitchFamily="34" charset="0"/>
              <a:buChar char="•"/>
            </a:pPr>
            <a:r>
              <a:rPr lang="en-US" sz="2000" dirty="0"/>
              <a:t>Arts</a:t>
            </a:r>
          </a:p>
          <a:p>
            <a:pPr marL="285750" indent="-285750">
              <a:buFont typeface="Arial" panose="020B0604020202020204" pitchFamily="34" charset="0"/>
              <a:buChar char="•"/>
            </a:pPr>
            <a:r>
              <a:rPr lang="en-US" sz="2000" dirty="0"/>
              <a:t>Automotive</a:t>
            </a:r>
          </a:p>
          <a:p>
            <a:pPr marL="285750" indent="-285750">
              <a:buFont typeface="Arial" panose="020B0604020202020204" pitchFamily="34" charset="0"/>
              <a:buChar char="•"/>
            </a:pPr>
            <a:r>
              <a:rPr lang="en-US" sz="2000" dirty="0"/>
              <a:t>Defense</a:t>
            </a:r>
          </a:p>
          <a:p>
            <a:pPr marL="285750" indent="-285750">
              <a:buFont typeface="Arial" panose="020B0604020202020204" pitchFamily="34" charset="0"/>
              <a:buChar char="•"/>
            </a:pPr>
            <a:r>
              <a:rPr lang="en-US" sz="2000" dirty="0"/>
              <a:t>Energy</a:t>
            </a:r>
          </a:p>
          <a:p>
            <a:pPr marL="285750" indent="-285750">
              <a:buFont typeface="Arial" panose="020B0604020202020204" pitchFamily="34" charset="0"/>
              <a:buChar char="•"/>
            </a:pPr>
            <a:r>
              <a:rPr lang="en-US" sz="2000" dirty="0"/>
              <a:t>Film &amp; Entertainment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Life Sciences</a:t>
            </a:r>
          </a:p>
          <a:p>
            <a:pPr marL="285750" indent="-285750">
              <a:buFont typeface="Arial" panose="020B0604020202020204" pitchFamily="34" charset="0"/>
              <a:buChar char="•"/>
            </a:pPr>
            <a:r>
              <a:rPr lang="en-US" sz="2000" dirty="0"/>
              <a:t>Logistics &amp; Supply Chain</a:t>
            </a:r>
          </a:p>
          <a:p>
            <a:pPr marL="285750" indent="-285750">
              <a:buFont typeface="Arial" panose="020B0604020202020204" pitchFamily="34" charset="0"/>
              <a:buChar char="•"/>
            </a:pPr>
            <a:r>
              <a:rPr lang="en-US" sz="2000" dirty="0"/>
              <a:t>Manufacturing</a:t>
            </a:r>
          </a:p>
          <a:p>
            <a:pPr marL="285750" indent="-285750">
              <a:buFont typeface="Arial" panose="020B0604020202020204" pitchFamily="34" charset="0"/>
              <a:buChar char="•"/>
            </a:pPr>
            <a:r>
              <a:rPr lang="en-US" sz="2000" dirty="0"/>
              <a:t>Technology</a:t>
            </a:r>
          </a:p>
          <a:p>
            <a:pPr marL="285750" indent="-285750">
              <a:buFont typeface="Arial" panose="020B0604020202020204" pitchFamily="34" charset="0"/>
              <a:buChar char="•"/>
            </a:pPr>
            <a:r>
              <a:rPr lang="en-US" sz="2000" dirty="0"/>
              <a:t>Tourism</a:t>
            </a:r>
          </a:p>
        </p:txBody>
      </p:sp>
    </p:spTree>
    <p:extLst>
      <p:ext uri="{BB962C8B-B14F-4D97-AF65-F5344CB8AC3E}">
        <p14:creationId xmlns:p14="http://schemas.microsoft.com/office/powerpoint/2010/main" val="1614187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664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1562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18051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7902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17831888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9158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0675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2284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2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307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1952" y="966158"/>
            <a:ext cx="3163079" cy="2080804"/>
          </a:xfrm>
        </p:spPr>
        <p:txBody>
          <a:bodyPr>
            <a:noAutofit/>
          </a:bodyPr>
          <a:lstStyle/>
          <a:p>
            <a:pPr algn="l"/>
            <a:r>
              <a:rPr lang="en-US" sz="3600" dirty="0"/>
              <a:t>The Georgia </a:t>
            </a:r>
            <a:br>
              <a:rPr lang="en-US" sz="3600" dirty="0"/>
            </a:br>
            <a:r>
              <a:rPr lang="en-US" sz="3600" dirty="0"/>
              <a:t>Film Office</a:t>
            </a:r>
          </a:p>
        </p:txBody>
      </p:sp>
      <p:sp>
        <p:nvSpPr>
          <p:cNvPr id="3" name="Content Placeholder 2"/>
          <p:cNvSpPr>
            <a:spLocks noGrp="1"/>
          </p:cNvSpPr>
          <p:nvPr>
            <p:ph idx="1"/>
          </p:nvPr>
        </p:nvSpPr>
        <p:spPr>
          <a:xfrm>
            <a:off x="1471033" y="3630706"/>
            <a:ext cx="6779492" cy="2638988"/>
          </a:xfrm>
        </p:spPr>
        <p:txBody>
          <a:bodyPr>
            <a:normAutofit/>
          </a:bodyPr>
          <a:lstStyle/>
          <a:p>
            <a:r>
              <a:rPr lang="en-US" sz="2400" dirty="0"/>
              <a:t>Formed in 1973</a:t>
            </a:r>
          </a:p>
          <a:p>
            <a:r>
              <a:rPr lang="en-US" sz="2400" dirty="0"/>
              <a:t>Free services, including:</a:t>
            </a:r>
          </a:p>
          <a:p>
            <a:pPr lvl="1"/>
            <a:r>
              <a:rPr lang="en-US" sz="2000" dirty="0"/>
              <a:t>Location assistance</a:t>
            </a:r>
          </a:p>
          <a:p>
            <a:pPr lvl="1"/>
            <a:r>
              <a:rPr lang="en-US" sz="2000" dirty="0"/>
              <a:t>Resources for finding crew/jobs</a:t>
            </a:r>
          </a:p>
          <a:p>
            <a:pPr lvl="1"/>
            <a:r>
              <a:rPr lang="en-US" sz="2000" dirty="0"/>
              <a:t>Resources for finding stages/production office</a:t>
            </a:r>
          </a:p>
          <a:p>
            <a:pPr lvl="1"/>
            <a:r>
              <a:rPr lang="en-US" sz="2000" dirty="0"/>
              <a:t>Administering tax incentive program</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53AB47-111F-2A42-B4DF-3B05F9D698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28" y="445895"/>
            <a:ext cx="4498051" cy="303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8842697"/>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568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394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09256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EDDB6FC5-90A6-7374-3B7C-A770075B3101}"/>
              </a:ext>
            </a:extLst>
          </p:cNvPr>
          <p:cNvPicPr>
            <a:picLocks noChangeAspect="1"/>
          </p:cNvPicPr>
          <p:nvPr/>
        </p:nvPicPr>
        <p:blipFill>
          <a:blip r:embed="rId2"/>
          <a:stretch>
            <a:fillRect/>
          </a:stretch>
        </p:blipFill>
        <p:spPr>
          <a:xfrm>
            <a:off x="4762" y="0"/>
            <a:ext cx="9139238" cy="6858000"/>
          </a:xfrm>
          <a:prstGeom prst="rect">
            <a:avLst/>
          </a:prstGeom>
        </p:spPr>
      </p:pic>
    </p:spTree>
    <p:extLst>
      <p:ext uri="{BB962C8B-B14F-4D97-AF65-F5344CB8AC3E}">
        <p14:creationId xmlns:p14="http://schemas.microsoft.com/office/powerpoint/2010/main" val="829522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F182EE6-85CA-F26A-FF9A-D98144E1F120}"/>
              </a:ext>
            </a:extLst>
          </p:cNvPr>
          <p:cNvPicPr>
            <a:picLocks noChangeAspect="1"/>
          </p:cNvPicPr>
          <p:nvPr/>
        </p:nvPicPr>
        <p:blipFill>
          <a:blip r:embed="rId2"/>
          <a:stretch>
            <a:fillRect/>
          </a:stretch>
        </p:blipFill>
        <p:spPr>
          <a:xfrm>
            <a:off x="4762" y="0"/>
            <a:ext cx="9139238" cy="6858000"/>
          </a:xfrm>
          <a:prstGeom prst="rect">
            <a:avLst/>
          </a:prstGeom>
        </p:spPr>
      </p:pic>
    </p:spTree>
    <p:extLst>
      <p:ext uri="{BB962C8B-B14F-4D97-AF65-F5344CB8AC3E}">
        <p14:creationId xmlns:p14="http://schemas.microsoft.com/office/powerpoint/2010/main" val="2884541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10;&#10;Description automatically generated">
            <a:extLst>
              <a:ext uri="{FF2B5EF4-FFF2-40B4-BE49-F238E27FC236}">
                <a16:creationId xmlns:a16="http://schemas.microsoft.com/office/drawing/2014/main" id="{B559ED4F-B5DB-C8C9-7D7B-9E6190B1E26D}"/>
              </a:ext>
            </a:extLst>
          </p:cNvPr>
          <p:cNvPicPr>
            <a:picLocks noChangeAspect="1"/>
          </p:cNvPicPr>
          <p:nvPr/>
        </p:nvPicPr>
        <p:blipFill>
          <a:blip r:embed="rId2"/>
          <a:stretch>
            <a:fillRect/>
          </a:stretch>
        </p:blipFill>
        <p:spPr>
          <a:xfrm>
            <a:off x="4762" y="0"/>
            <a:ext cx="9139238" cy="6858000"/>
          </a:xfrm>
          <a:prstGeom prst="rect">
            <a:avLst/>
          </a:prstGeom>
        </p:spPr>
      </p:pic>
    </p:spTree>
    <p:extLst>
      <p:ext uri="{BB962C8B-B14F-4D97-AF65-F5344CB8AC3E}">
        <p14:creationId xmlns:p14="http://schemas.microsoft.com/office/powerpoint/2010/main" val="3987290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outdoor, person&#10;&#10;Description automatically generated">
            <a:extLst>
              <a:ext uri="{FF2B5EF4-FFF2-40B4-BE49-F238E27FC236}">
                <a16:creationId xmlns:a16="http://schemas.microsoft.com/office/drawing/2014/main" id="{1D00D26B-62A1-EDD3-58C9-C8FA9D524B96}"/>
              </a:ext>
            </a:extLst>
          </p:cNvPr>
          <p:cNvPicPr>
            <a:picLocks noChangeAspect="1"/>
          </p:cNvPicPr>
          <p:nvPr/>
        </p:nvPicPr>
        <p:blipFill>
          <a:blip r:embed="rId2"/>
          <a:stretch>
            <a:fillRect/>
          </a:stretch>
        </p:blipFill>
        <p:spPr>
          <a:xfrm>
            <a:off x="4762" y="0"/>
            <a:ext cx="9139238" cy="6781800"/>
          </a:xfrm>
          <a:prstGeom prst="rect">
            <a:avLst/>
          </a:prstGeom>
        </p:spPr>
      </p:pic>
    </p:spTree>
    <p:extLst>
      <p:ext uri="{BB962C8B-B14F-4D97-AF65-F5344CB8AC3E}">
        <p14:creationId xmlns:p14="http://schemas.microsoft.com/office/powerpoint/2010/main" val="3329564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4D77F64A-9B28-CC1C-D12C-F43E148C63B7}"/>
              </a:ext>
            </a:extLst>
          </p:cNvPr>
          <p:cNvPicPr>
            <a:picLocks noChangeAspect="1"/>
          </p:cNvPicPr>
          <p:nvPr/>
        </p:nvPicPr>
        <p:blipFill>
          <a:blip r:embed="rId2"/>
          <a:stretch>
            <a:fillRect/>
          </a:stretch>
        </p:blipFill>
        <p:spPr>
          <a:xfrm>
            <a:off x="4762" y="0"/>
            <a:ext cx="9139238" cy="6858000"/>
          </a:xfrm>
          <a:prstGeom prst="rect">
            <a:avLst/>
          </a:prstGeom>
        </p:spPr>
      </p:pic>
    </p:spTree>
    <p:extLst>
      <p:ext uri="{BB962C8B-B14F-4D97-AF65-F5344CB8AC3E}">
        <p14:creationId xmlns:p14="http://schemas.microsoft.com/office/powerpoint/2010/main" val="3719126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hlinkClick r:id="rId2"/>
            <a:extLst>
              <a:ext uri="{FF2B5EF4-FFF2-40B4-BE49-F238E27FC236}">
                <a16:creationId xmlns:a16="http://schemas.microsoft.com/office/drawing/2014/main" id="{6D1C985D-4798-3B3B-6982-51D988B8061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13141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2118" y="212268"/>
            <a:ext cx="5638800" cy="1755028"/>
          </a:xfrm>
        </p:spPr>
        <p:txBody>
          <a:bodyPr>
            <a:normAutofit/>
          </a:bodyPr>
          <a:lstStyle/>
          <a:p>
            <a:r>
              <a:rPr lang="en-US" dirty="0"/>
              <a:t>Industry Shift</a:t>
            </a:r>
            <a:br>
              <a:rPr lang="en-US" dirty="0"/>
            </a:br>
            <a:r>
              <a:rPr lang="en-US" sz="2700" i="1" dirty="0"/>
              <a:t>locations-driven to incentive-driven</a:t>
            </a:r>
          </a:p>
        </p:txBody>
      </p:sp>
      <p:sp>
        <p:nvSpPr>
          <p:cNvPr id="3" name="Slide Number Placeholder 2"/>
          <p:cNvSpPr>
            <a:spLocks noGrp="1"/>
          </p:cNvSpPr>
          <p:nvPr>
            <p:ph type="sldNum" sz="quarter" idx="12"/>
          </p:nvPr>
        </p:nvSpPr>
        <p:spPr/>
        <p:txBody>
          <a:bodyPr/>
          <a:lstStyle/>
          <a:p>
            <a:fld id="{7653AB47-111F-2A42-B4DF-3B05F9D6985E}" type="slidenum">
              <a:rPr lang="en-US" smtClean="0"/>
              <a:t>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80" y="1054526"/>
            <a:ext cx="2864312" cy="4240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3741829" y="1868684"/>
            <a:ext cx="4840524" cy="2821285"/>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dirty="0"/>
              <a:t>1997: Canada introduces world’s first production incentives</a:t>
            </a:r>
          </a:p>
          <a:p>
            <a:pPr marL="285750" indent="-285750">
              <a:spcBef>
                <a:spcPts val="1000"/>
              </a:spcBef>
              <a:buFont typeface="Arial" panose="020B0604020202020204" pitchFamily="34" charset="0"/>
              <a:buChar char="•"/>
            </a:pPr>
            <a:r>
              <a:rPr lang="en-US" dirty="0"/>
              <a:t>2004: Georgia loses Ray Charles biopic to LA due to incentive</a:t>
            </a:r>
          </a:p>
          <a:p>
            <a:pPr marL="285750" indent="-285750">
              <a:spcBef>
                <a:spcPts val="1000"/>
              </a:spcBef>
              <a:buFont typeface="Arial" panose="020B0604020202020204" pitchFamily="34" charset="0"/>
              <a:buChar char="•"/>
            </a:pPr>
            <a:r>
              <a:rPr lang="en-US" dirty="0"/>
              <a:t>2005: First version of GA incentive passes</a:t>
            </a:r>
          </a:p>
          <a:p>
            <a:pPr marL="285750" indent="-285750">
              <a:spcBef>
                <a:spcPts val="1000"/>
              </a:spcBef>
              <a:buFont typeface="Arial" panose="020B0604020202020204" pitchFamily="34" charset="0"/>
              <a:buChar char="•"/>
            </a:pPr>
            <a:r>
              <a:rPr lang="en-US" dirty="0"/>
              <a:t>2008: Current version of GA incentive passes</a:t>
            </a:r>
          </a:p>
          <a:p>
            <a:pPr marL="285750" indent="-285750">
              <a:spcBef>
                <a:spcPts val="1000"/>
              </a:spcBef>
              <a:buFont typeface="Arial" panose="020B0604020202020204" pitchFamily="34" charset="0"/>
              <a:buChar char="•"/>
            </a:pPr>
            <a:r>
              <a:rPr lang="en-US" dirty="0"/>
              <a:t>Today: More than half US states and dozens of countries offer some form of incentives</a:t>
            </a:r>
          </a:p>
        </p:txBody>
      </p:sp>
    </p:spTree>
    <p:extLst>
      <p:ext uri="{BB962C8B-B14F-4D97-AF65-F5344CB8AC3E}">
        <p14:creationId xmlns:p14="http://schemas.microsoft.com/office/powerpoint/2010/main" val="2526642152"/>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9288" y="531060"/>
            <a:ext cx="3913936" cy="1665292"/>
          </a:xfrm>
        </p:spPr>
        <p:txBody>
          <a:bodyPr>
            <a:normAutofit/>
          </a:bodyPr>
          <a:lstStyle/>
          <a:p>
            <a:br>
              <a:rPr lang="en-US" sz="4000" dirty="0"/>
            </a:br>
            <a:r>
              <a:rPr lang="en-US" sz="4000" dirty="0"/>
              <a:t>INCENTIVE</a:t>
            </a:r>
            <a:endParaRPr lang="en-US" sz="4000" i="1" dirty="0"/>
          </a:p>
        </p:txBody>
      </p:sp>
      <p:sp>
        <p:nvSpPr>
          <p:cNvPr id="3" name="Content Placeholder 2"/>
          <p:cNvSpPr>
            <a:spLocks noGrp="1"/>
          </p:cNvSpPr>
          <p:nvPr>
            <p:ph idx="1"/>
          </p:nvPr>
        </p:nvSpPr>
        <p:spPr>
          <a:xfrm>
            <a:off x="752474" y="3429000"/>
            <a:ext cx="7934325" cy="2697162"/>
          </a:xfrm>
        </p:spPr>
        <p:txBody>
          <a:bodyPr>
            <a:normAutofit/>
          </a:bodyPr>
          <a:lstStyle/>
          <a:p>
            <a:pPr>
              <a:spcBef>
                <a:spcPts val="1000"/>
              </a:spcBef>
            </a:pPr>
            <a:r>
              <a:rPr lang="en-US" dirty="0"/>
              <a:t>Minimum spend: $500,000</a:t>
            </a:r>
          </a:p>
          <a:p>
            <a:pPr>
              <a:spcBef>
                <a:spcPts val="1000"/>
              </a:spcBef>
            </a:pPr>
            <a:r>
              <a:rPr lang="en-US" dirty="0"/>
              <a:t>Two levels: 20% - base amount</a:t>
            </a:r>
          </a:p>
          <a:p>
            <a:pPr>
              <a:spcBef>
                <a:spcPts val="1000"/>
              </a:spcBef>
            </a:pPr>
            <a:r>
              <a:rPr lang="en-US" dirty="0"/>
              <a:t>30% maximum (with 10% promotional uplift)</a:t>
            </a:r>
          </a:p>
          <a:p>
            <a:pPr marL="0" indent="0">
              <a:buNone/>
            </a:pPr>
            <a:endParaRPr lang="en-US" dirty="0"/>
          </a:p>
        </p:txBody>
      </p:sp>
      <p:sp>
        <p:nvSpPr>
          <p:cNvPr id="4" name="Slide Number Placeholder 3"/>
          <p:cNvSpPr>
            <a:spLocks noGrp="1"/>
          </p:cNvSpPr>
          <p:nvPr>
            <p:ph type="sldNum" sz="quarter" idx="12"/>
          </p:nvPr>
        </p:nvSpPr>
        <p:spPr/>
        <p:txBody>
          <a:bodyPr/>
          <a:lstStyle/>
          <a:p>
            <a:fld id="{7653AB47-111F-2A42-B4DF-3B05F9D6985E}" type="slidenum">
              <a:rPr lang="en-US" smtClean="0"/>
              <a:t>5</a:t>
            </a:fld>
            <a:endParaRPr lang="en-US" dirty="0"/>
          </a:p>
        </p:txBody>
      </p:sp>
      <p:cxnSp>
        <p:nvCxnSpPr>
          <p:cNvPr id="7" name="Straight Arrow Connector 6"/>
          <p:cNvCxnSpPr/>
          <p:nvPr/>
        </p:nvCxnSpPr>
        <p:spPr>
          <a:xfrm>
            <a:off x="2276358" y="5429251"/>
            <a:ext cx="5325374" cy="9915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02720" y="2082069"/>
            <a:ext cx="3587072" cy="523220"/>
          </a:xfrm>
          <a:prstGeom prst="rect">
            <a:avLst/>
          </a:prstGeom>
          <a:noFill/>
        </p:spPr>
        <p:txBody>
          <a:bodyPr wrap="none" rtlCol="0">
            <a:spAutoFit/>
          </a:bodyPr>
          <a:lstStyle/>
          <a:p>
            <a:r>
              <a:rPr lang="en-US" sz="2800" i="1" dirty="0"/>
              <a:t>keeping us competitive </a:t>
            </a:r>
            <a:endParaRPr lang="en-US" sz="2800" dirty="0"/>
          </a:p>
        </p:txBody>
      </p:sp>
      <p:pic>
        <p:nvPicPr>
          <p:cNvPr id="9" name="Picture 8">
            <a:extLst>
              <a:ext uri="{FF2B5EF4-FFF2-40B4-BE49-F238E27FC236}">
                <a16:creationId xmlns:a16="http://schemas.microsoft.com/office/drawing/2014/main" id="{3176FF22-68BC-4F0F-BCBF-F36C236F90C1}"/>
              </a:ext>
            </a:extLst>
          </p:cNvPr>
          <p:cNvPicPr>
            <a:picLocks noChangeAspect="1"/>
          </p:cNvPicPr>
          <p:nvPr/>
        </p:nvPicPr>
        <p:blipFill>
          <a:blip r:embed="rId3"/>
          <a:stretch>
            <a:fillRect/>
          </a:stretch>
        </p:blipFill>
        <p:spPr>
          <a:xfrm>
            <a:off x="169148" y="168623"/>
            <a:ext cx="4448982" cy="2965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07561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979" y="1034136"/>
            <a:ext cx="4297656" cy="1438274"/>
          </a:xfrm>
        </p:spPr>
        <p:txBody>
          <a:bodyPr>
            <a:normAutofit/>
          </a:bodyPr>
          <a:lstStyle/>
          <a:p>
            <a:r>
              <a:rPr lang="en-US" sz="4000" dirty="0"/>
              <a:t>2008</a:t>
            </a:r>
            <a:br>
              <a:rPr lang="en-US" sz="4000" dirty="0"/>
            </a:br>
            <a:r>
              <a:rPr lang="en-US" sz="4000" dirty="0"/>
              <a:t>INCENTIVE</a:t>
            </a:r>
          </a:p>
        </p:txBody>
      </p:sp>
      <p:sp>
        <p:nvSpPr>
          <p:cNvPr id="3" name="Content Placeholder 2"/>
          <p:cNvSpPr>
            <a:spLocks noGrp="1"/>
          </p:cNvSpPr>
          <p:nvPr>
            <p:ph idx="1"/>
          </p:nvPr>
        </p:nvSpPr>
        <p:spPr>
          <a:xfrm>
            <a:off x="457200" y="3577770"/>
            <a:ext cx="8229600" cy="2312041"/>
          </a:xfrm>
        </p:spPr>
        <p:txBody>
          <a:bodyPr>
            <a:normAutofit fontScale="92500" lnSpcReduction="20000"/>
          </a:bodyPr>
          <a:lstStyle/>
          <a:p>
            <a:pPr>
              <a:spcBef>
                <a:spcPts val="1000"/>
              </a:spcBef>
            </a:pPr>
            <a:r>
              <a:rPr lang="en-US" dirty="0"/>
              <a:t>Can be used to pay tax bill, transferred, or sold </a:t>
            </a:r>
          </a:p>
          <a:p>
            <a:pPr>
              <a:spcBef>
                <a:spcPts val="1000"/>
              </a:spcBef>
            </a:pPr>
            <a:r>
              <a:rPr lang="en-US" dirty="0"/>
              <a:t>To monetize, studios sell to an individual or corporation with a GA tax liability</a:t>
            </a:r>
          </a:p>
          <a:p>
            <a:pPr>
              <a:spcBef>
                <a:spcPts val="1000"/>
              </a:spcBef>
            </a:pPr>
            <a:r>
              <a:rPr lang="en-US" dirty="0"/>
              <a:t>Buyers can purchase for about .85 - .92 on the dollar</a:t>
            </a:r>
          </a:p>
        </p:txBody>
      </p:sp>
      <p:sp>
        <p:nvSpPr>
          <p:cNvPr id="4" name="Slide Number Placeholder 3"/>
          <p:cNvSpPr>
            <a:spLocks noGrp="1"/>
          </p:cNvSpPr>
          <p:nvPr>
            <p:ph type="sldNum" sz="quarter" idx="12"/>
          </p:nvPr>
        </p:nvSpPr>
        <p:spPr/>
        <p:txBody>
          <a:bodyPr/>
          <a:lstStyle/>
          <a:p>
            <a:fld id="{7653AB47-111F-2A42-B4DF-3B05F9D6985E}" type="slidenum">
              <a:rPr lang="en-US" smtClean="0"/>
              <a:t>6</a:t>
            </a:fld>
            <a:endParaRPr lang="en-US" dirty="0"/>
          </a:p>
        </p:txBody>
      </p:sp>
      <p:sp>
        <p:nvSpPr>
          <p:cNvPr id="6" name="TextBox 5"/>
          <p:cNvSpPr txBox="1"/>
          <p:nvPr/>
        </p:nvSpPr>
        <p:spPr>
          <a:xfrm>
            <a:off x="4684979" y="2363636"/>
            <a:ext cx="4297656" cy="800219"/>
          </a:xfrm>
          <a:prstGeom prst="rect">
            <a:avLst/>
          </a:prstGeom>
          <a:noFill/>
        </p:spPr>
        <p:txBody>
          <a:bodyPr wrap="square" rtlCol="0">
            <a:spAutoFit/>
          </a:bodyPr>
          <a:lstStyle/>
          <a:p>
            <a:pPr algn="ctr"/>
            <a:r>
              <a:rPr lang="en-US" sz="2800" i="1" dirty="0"/>
              <a:t>Not a rebate – a tax credit</a:t>
            </a:r>
          </a:p>
          <a:p>
            <a:endParaRPr lang="en-US" dirty="0"/>
          </a:p>
        </p:txBody>
      </p:sp>
      <p:pic>
        <p:nvPicPr>
          <p:cNvPr id="8" name="Picture 7">
            <a:extLst>
              <a:ext uri="{FF2B5EF4-FFF2-40B4-BE49-F238E27FC236}">
                <a16:creationId xmlns:a16="http://schemas.microsoft.com/office/drawing/2014/main" id="{3DD19DAB-BF40-4996-8C43-7BCCF9BC407C}"/>
              </a:ext>
            </a:extLst>
          </p:cNvPr>
          <p:cNvPicPr>
            <a:picLocks noChangeAspect="1"/>
          </p:cNvPicPr>
          <p:nvPr/>
        </p:nvPicPr>
        <p:blipFill>
          <a:blip r:embed="rId3"/>
          <a:stretch>
            <a:fillRect/>
          </a:stretch>
        </p:blipFill>
        <p:spPr>
          <a:xfrm>
            <a:off x="109573" y="230686"/>
            <a:ext cx="4263185" cy="2842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54618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2295D0-C42B-4371-A489-DFF253B7AAED}"/>
              </a:ext>
            </a:extLst>
          </p:cNvPr>
          <p:cNvSpPr>
            <a:spLocks noGrp="1"/>
          </p:cNvSpPr>
          <p:nvPr>
            <p:ph type="sldNum" sz="quarter" idx="12"/>
          </p:nvPr>
        </p:nvSpPr>
        <p:spPr/>
        <p:txBody>
          <a:bodyPr/>
          <a:lstStyle/>
          <a:p>
            <a:fld id="{7653AB47-111F-2A42-B4DF-3B05F9D6985E}" type="slidenum">
              <a:rPr lang="en-US" smtClean="0"/>
              <a:t>7</a:t>
            </a:fld>
            <a:endParaRPr lang="en-US" dirty="0"/>
          </a:p>
        </p:txBody>
      </p:sp>
      <p:graphicFrame>
        <p:nvGraphicFramePr>
          <p:cNvPr id="3" name="Object 2">
            <a:extLst>
              <a:ext uri="{FF2B5EF4-FFF2-40B4-BE49-F238E27FC236}">
                <a16:creationId xmlns:a16="http://schemas.microsoft.com/office/drawing/2014/main" id="{6C12D2B4-AE3E-4B3B-91FA-D53CCB03F947}"/>
              </a:ext>
            </a:extLst>
          </p:cNvPr>
          <p:cNvGraphicFramePr>
            <a:graphicFrameLocks noChangeAspect="1"/>
          </p:cNvGraphicFramePr>
          <p:nvPr>
            <p:extLst>
              <p:ext uri="{D42A27DB-BD31-4B8C-83A1-F6EECF244321}">
                <p14:modId xmlns:p14="http://schemas.microsoft.com/office/powerpoint/2010/main" val="4154731451"/>
              </p:ext>
            </p:extLst>
          </p:nvPr>
        </p:nvGraphicFramePr>
        <p:xfrm>
          <a:off x="-88492" y="0"/>
          <a:ext cx="9232492" cy="7134199"/>
        </p:xfrm>
        <a:graphic>
          <a:graphicData uri="http://schemas.openxmlformats.org/presentationml/2006/ole">
            <mc:AlternateContent xmlns:mc="http://schemas.openxmlformats.org/markup-compatibility/2006">
              <mc:Choice xmlns:v="urn:schemas-microsoft-com:vml" Requires="v">
                <p:oleObj spid="_x0000_s43013" name="Acrobat Document" r:id="rId4" imgW="7543540" imgH="5829184" progId="Acrobat.Document.DC">
                  <p:embed/>
                </p:oleObj>
              </mc:Choice>
              <mc:Fallback>
                <p:oleObj name="Acrobat Document" r:id="rId4" imgW="7543540" imgH="5829184" progId="Acrobat.Document.DC">
                  <p:embed/>
                  <p:pic>
                    <p:nvPicPr>
                      <p:cNvPr id="3" name="Object 2">
                        <a:extLst>
                          <a:ext uri="{FF2B5EF4-FFF2-40B4-BE49-F238E27FC236}">
                            <a16:creationId xmlns:a16="http://schemas.microsoft.com/office/drawing/2014/main" id="{6C12D2B4-AE3E-4B3B-91FA-D53CCB03F947}"/>
                          </a:ext>
                        </a:extLst>
                      </p:cNvPr>
                      <p:cNvPicPr/>
                      <p:nvPr/>
                    </p:nvPicPr>
                    <p:blipFill>
                      <a:blip r:embed="rId5"/>
                      <a:stretch>
                        <a:fillRect/>
                      </a:stretch>
                    </p:blipFill>
                    <p:spPr>
                      <a:xfrm>
                        <a:off x="-88492" y="0"/>
                        <a:ext cx="9232492" cy="7134199"/>
                      </a:xfrm>
                      <a:prstGeom prst="rect">
                        <a:avLst/>
                      </a:prstGeom>
                    </p:spPr>
                  </p:pic>
                </p:oleObj>
              </mc:Fallback>
            </mc:AlternateContent>
          </a:graphicData>
        </a:graphic>
      </p:graphicFrame>
    </p:spTree>
    <p:extLst>
      <p:ext uri="{BB962C8B-B14F-4D97-AF65-F5344CB8AC3E}">
        <p14:creationId xmlns:p14="http://schemas.microsoft.com/office/powerpoint/2010/main" val="1346096400"/>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275" y="274637"/>
            <a:ext cx="4743450" cy="1401764"/>
          </a:xfrm>
        </p:spPr>
        <p:txBody>
          <a:bodyPr>
            <a:normAutofit/>
          </a:bodyPr>
          <a:lstStyle/>
          <a:p>
            <a:r>
              <a:rPr lang="en-US" sz="4200" dirty="0"/>
              <a:t>INFRASTRUCTURE</a:t>
            </a:r>
          </a:p>
        </p:txBody>
      </p:sp>
      <p:sp>
        <p:nvSpPr>
          <p:cNvPr id="3" name="Content Placeholder 2"/>
          <p:cNvSpPr>
            <a:spLocks noGrp="1"/>
          </p:cNvSpPr>
          <p:nvPr>
            <p:ph idx="1"/>
          </p:nvPr>
        </p:nvSpPr>
        <p:spPr>
          <a:xfrm>
            <a:off x="457200" y="2683170"/>
            <a:ext cx="8229600" cy="914203"/>
          </a:xfrm>
        </p:spPr>
        <p:txBody>
          <a:bodyPr>
            <a:normAutofit lnSpcReduction="10000"/>
          </a:bodyPr>
          <a:lstStyle/>
          <a:p>
            <a:pPr marL="0" indent="0">
              <a:buNone/>
            </a:pPr>
            <a:r>
              <a:rPr lang="en-US" sz="1800" dirty="0"/>
              <a:t>According to the MPAA, there are more than 4,800 film/TV production industry businesses in Georgia. These are Georgia companies that employ Georgians and pay their full share of taxes</a:t>
            </a:r>
            <a:r>
              <a:rPr lang="en-US" sz="1800" b="1" dirty="0"/>
              <a:t>.</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53AB47-111F-2A42-B4DF-3B05F9D698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5" y="204510"/>
            <a:ext cx="3929060" cy="2163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33409" y="3642341"/>
            <a:ext cx="7472366" cy="2308324"/>
          </a:xfrm>
          <a:prstGeom prst="rect">
            <a:avLst/>
          </a:prstGeom>
          <a:noFill/>
        </p:spPr>
        <p:txBody>
          <a:bodyPr wrap="square" numCol="2" rtlCol="0">
            <a:spAutoFit/>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Camera rental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Props rental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Costume companies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Casting companies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Post production companies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Catering &amp; craft services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Picture car suppliers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Truck and trailer rentals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Hardware, paint &amp; lumber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Traffic control, portable toilets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Scaffolding, platforms, rigging equipment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Foam fabricators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Printers and sign shops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Military surplus and paramilitary gear suppliers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dobe Song Std L" panose="02020300000000000000" pitchFamily="18" charset="-128"/>
                <a:cs typeface="Calibri" panose="020F0502020204030204" pitchFamily="34" charset="0"/>
              </a:rPr>
              <a:t>Draperies and fabrics</a:t>
            </a:r>
          </a:p>
        </p:txBody>
      </p:sp>
      <p:sp>
        <p:nvSpPr>
          <p:cNvPr id="5" name="TextBox 4"/>
          <p:cNvSpPr txBox="1"/>
          <p:nvPr/>
        </p:nvSpPr>
        <p:spPr>
          <a:xfrm>
            <a:off x="4281110" y="1721369"/>
            <a:ext cx="439178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Georgia companies paying taxes – employing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Georgia residents who pay taxes</a:t>
            </a:r>
          </a:p>
        </p:txBody>
      </p:sp>
    </p:spTree>
    <p:extLst>
      <p:ext uri="{BB962C8B-B14F-4D97-AF65-F5344CB8AC3E}">
        <p14:creationId xmlns:p14="http://schemas.microsoft.com/office/powerpoint/2010/main" val="402084671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3222" y="0"/>
            <a:ext cx="6470780" cy="6858000"/>
          </a:xfrm>
          <a:prstGeom prst="rect">
            <a:avLst/>
          </a:prstGeom>
          <a:solidFill>
            <a:srgbClr val="2A2D3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746" y="251506"/>
            <a:ext cx="1005548" cy="371719"/>
          </a:xfrm>
          <a:prstGeom prst="rect">
            <a:avLst/>
          </a:prstGeom>
        </p:spPr>
      </p:pic>
      <p:cxnSp>
        <p:nvCxnSpPr>
          <p:cNvPr id="8" name="Straight Connector 7"/>
          <p:cNvCxnSpPr/>
          <p:nvPr/>
        </p:nvCxnSpPr>
        <p:spPr>
          <a:xfrm flipV="1">
            <a:off x="7807754" y="765753"/>
            <a:ext cx="1364530" cy="7070"/>
          </a:xfrm>
          <a:prstGeom prst="line">
            <a:avLst/>
          </a:prstGeom>
          <a:ln w="12700" cmpd="sng">
            <a:solidFill>
              <a:schemeClr val="bg1"/>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7" name="Rectangle 16"/>
          <p:cNvSpPr>
            <a:spLocks noChangeAspect="1"/>
          </p:cNvSpPr>
          <p:nvPr/>
        </p:nvSpPr>
        <p:spPr>
          <a:xfrm>
            <a:off x="0" y="0"/>
            <a:ext cx="2673221" cy="6858000"/>
          </a:xfrm>
          <a:prstGeom prst="rect">
            <a:avLst/>
          </a:prstGeom>
          <a:solidFill>
            <a:srgbClr val="2A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 Placeholder 3"/>
          <p:cNvSpPr txBox="1">
            <a:spLocks/>
          </p:cNvSpPr>
          <p:nvPr/>
        </p:nvSpPr>
        <p:spPr>
          <a:xfrm>
            <a:off x="2" y="869221"/>
            <a:ext cx="2673221" cy="1719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Shoot date: Feb 26 - April 12, 2018</a:t>
            </a:r>
          </a:p>
        </p:txBody>
      </p:sp>
      <p:sp>
        <p:nvSpPr>
          <p:cNvPr id="22" name="TextBox 21"/>
          <p:cNvSpPr txBox="1"/>
          <p:nvPr/>
        </p:nvSpPr>
        <p:spPr>
          <a:xfrm>
            <a:off x="2" y="1221938"/>
            <a:ext cx="26732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Georgia Spend:</a:t>
            </a:r>
          </a:p>
        </p:txBody>
      </p:sp>
      <p:sp>
        <p:nvSpPr>
          <p:cNvPr id="23" name="Title 1"/>
          <p:cNvSpPr txBox="1">
            <a:spLocks/>
          </p:cNvSpPr>
          <p:nvPr/>
        </p:nvSpPr>
        <p:spPr>
          <a:xfrm>
            <a:off x="2" y="1423908"/>
            <a:ext cx="2673221" cy="37156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8DC63F"/>
                </a:solidFill>
                <a:effectLst/>
                <a:uLnTx/>
                <a:uFillTx/>
                <a:latin typeface="Arial Black" panose="020B0A04020102020204" pitchFamily="34" charset="0"/>
                <a:ea typeface="+mj-ea"/>
                <a:cs typeface="+mj-cs"/>
              </a:rPr>
              <a:t>$26,583,087</a:t>
            </a:r>
          </a:p>
        </p:txBody>
      </p:sp>
      <p:sp>
        <p:nvSpPr>
          <p:cNvPr id="24" name="TextBox 23"/>
          <p:cNvSpPr txBox="1"/>
          <p:nvPr/>
        </p:nvSpPr>
        <p:spPr>
          <a:xfrm>
            <a:off x="2" y="1986229"/>
            <a:ext cx="26732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Georgia Crew Hired:</a:t>
            </a:r>
          </a:p>
        </p:txBody>
      </p:sp>
      <p:sp>
        <p:nvSpPr>
          <p:cNvPr id="25" name="Title 1"/>
          <p:cNvSpPr txBox="1">
            <a:spLocks/>
          </p:cNvSpPr>
          <p:nvPr/>
        </p:nvSpPr>
        <p:spPr>
          <a:xfrm>
            <a:off x="2" y="2174030"/>
            <a:ext cx="2673221" cy="37156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8DC63F"/>
                </a:solidFill>
                <a:effectLst/>
                <a:uLnTx/>
                <a:uFillTx/>
                <a:latin typeface="Arial Black" panose="020B0A04020102020204" pitchFamily="34" charset="0"/>
                <a:ea typeface="+mj-ea"/>
                <a:cs typeface="+mj-cs"/>
              </a:rPr>
              <a:t>400</a:t>
            </a:r>
          </a:p>
        </p:txBody>
      </p:sp>
      <p:sp>
        <p:nvSpPr>
          <p:cNvPr id="26" name="TextBox 25"/>
          <p:cNvSpPr txBox="1"/>
          <p:nvPr/>
        </p:nvSpPr>
        <p:spPr>
          <a:xfrm>
            <a:off x="2" y="2658960"/>
            <a:ext cx="26732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Georgia Cast/Extras Hired:</a:t>
            </a:r>
          </a:p>
        </p:txBody>
      </p:sp>
      <p:sp>
        <p:nvSpPr>
          <p:cNvPr id="27" name="Title 1"/>
          <p:cNvSpPr txBox="1">
            <a:spLocks/>
          </p:cNvSpPr>
          <p:nvPr/>
        </p:nvSpPr>
        <p:spPr>
          <a:xfrm>
            <a:off x="2" y="2854234"/>
            <a:ext cx="2673221" cy="37156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8DC63F"/>
                </a:solidFill>
                <a:effectLst/>
                <a:uLnTx/>
                <a:uFillTx/>
                <a:latin typeface="Arial Black" panose="020B0A04020102020204" pitchFamily="34" charset="0"/>
                <a:ea typeface="+mj-ea"/>
                <a:cs typeface="+mj-cs"/>
              </a:rPr>
              <a:t>215</a:t>
            </a:r>
          </a:p>
        </p:txBody>
      </p:sp>
      <p:sp>
        <p:nvSpPr>
          <p:cNvPr id="36" name="Title 1"/>
          <p:cNvSpPr txBox="1">
            <a:spLocks/>
          </p:cNvSpPr>
          <p:nvPr/>
        </p:nvSpPr>
        <p:spPr>
          <a:xfrm>
            <a:off x="2" y="320132"/>
            <a:ext cx="2673221" cy="309045"/>
          </a:xfrm>
          <a:prstGeom prst="rect">
            <a:avLst/>
          </a:prstGeom>
        </p:spPr>
        <p:txBody>
          <a:bodyPr vert="horz" lIns="68580" tIns="34290" rIns="68580" bIns="34290" rtlCol="0" anchor="t">
            <a:normAutofit lnSpcReduction="10000"/>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j-ea"/>
                <a:cs typeface="+mj-cs"/>
              </a:rPr>
              <a:t>BY THE NUMBERS</a:t>
            </a:r>
          </a:p>
        </p:txBody>
      </p:sp>
      <p:sp>
        <p:nvSpPr>
          <p:cNvPr id="37" name="Title 1"/>
          <p:cNvSpPr txBox="1">
            <a:spLocks/>
          </p:cNvSpPr>
          <p:nvPr/>
        </p:nvSpPr>
        <p:spPr>
          <a:xfrm>
            <a:off x="2698246" y="303957"/>
            <a:ext cx="4915938" cy="319268"/>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450" normalizeH="0" baseline="0" noProof="0" dirty="0">
                <a:ln>
                  <a:noFill/>
                </a:ln>
                <a:solidFill>
                  <a:prstClr val="white">
                    <a:lumMod val="50000"/>
                  </a:prstClr>
                </a:solidFill>
                <a:effectLst/>
                <a:uLnTx/>
                <a:uFillTx/>
                <a:latin typeface="Arial" panose="020B0604020202020204" pitchFamily="34" charset="0"/>
                <a:ea typeface="+mj-ea"/>
                <a:cs typeface="Arial" panose="020B0604020202020204" pitchFamily="34" charset="0"/>
              </a:rPr>
              <a:t>GEMINI MAN</a:t>
            </a:r>
          </a:p>
        </p:txBody>
      </p:sp>
      <p:sp>
        <p:nvSpPr>
          <p:cNvPr id="38" name="Text Placeholder 3"/>
          <p:cNvSpPr txBox="1">
            <a:spLocks/>
          </p:cNvSpPr>
          <p:nvPr/>
        </p:nvSpPr>
        <p:spPr>
          <a:xfrm>
            <a:off x="2500101" y="560176"/>
            <a:ext cx="1889449" cy="1719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Release date: Oct 4, 2019</a:t>
            </a:r>
          </a:p>
        </p:txBody>
      </p:sp>
      <p:cxnSp>
        <p:nvCxnSpPr>
          <p:cNvPr id="39" name="Straight Connector 38"/>
          <p:cNvCxnSpPr/>
          <p:nvPr/>
        </p:nvCxnSpPr>
        <p:spPr>
          <a:xfrm>
            <a:off x="143437" y="1896410"/>
            <a:ext cx="2386346" cy="0"/>
          </a:xfrm>
          <a:prstGeom prst="line">
            <a:avLst/>
          </a:prstGeom>
          <a:noFill/>
          <a:ln w="12700" cap="flat" cmpd="sng" algn="ctr">
            <a:solidFill>
              <a:schemeClr val="bg1">
                <a:lumMod val="50000"/>
              </a:schemeClr>
            </a:solidFill>
            <a:prstDash val="lgDash"/>
            <a:headEnd type="none"/>
            <a:tailEnd type="none" w="lg" len="lg"/>
          </a:ln>
          <a:effectLst/>
        </p:spPr>
      </p:cxnSp>
      <p:cxnSp>
        <p:nvCxnSpPr>
          <p:cNvPr id="40" name="Straight Connector 39"/>
          <p:cNvCxnSpPr/>
          <p:nvPr/>
        </p:nvCxnSpPr>
        <p:spPr>
          <a:xfrm>
            <a:off x="143437" y="2597249"/>
            <a:ext cx="2386346" cy="0"/>
          </a:xfrm>
          <a:prstGeom prst="line">
            <a:avLst/>
          </a:prstGeom>
          <a:noFill/>
          <a:ln w="12700" cap="flat" cmpd="sng" algn="ctr">
            <a:solidFill>
              <a:schemeClr val="bg1">
                <a:lumMod val="50000"/>
              </a:schemeClr>
            </a:solidFill>
            <a:prstDash val="lgDash"/>
            <a:headEnd type="none"/>
            <a:tailEnd type="none" w="lg" len="lg"/>
          </a:ln>
          <a:effectLst/>
        </p:spPr>
      </p:cxnSp>
      <p:cxnSp>
        <p:nvCxnSpPr>
          <p:cNvPr id="41" name="Straight Connector 40"/>
          <p:cNvCxnSpPr/>
          <p:nvPr/>
        </p:nvCxnSpPr>
        <p:spPr>
          <a:xfrm>
            <a:off x="143437" y="3302629"/>
            <a:ext cx="2386346" cy="0"/>
          </a:xfrm>
          <a:prstGeom prst="line">
            <a:avLst/>
          </a:prstGeom>
          <a:noFill/>
          <a:ln w="12700" cap="flat" cmpd="sng" algn="ctr">
            <a:solidFill>
              <a:schemeClr val="bg1">
                <a:lumMod val="50000"/>
              </a:schemeClr>
            </a:solidFill>
            <a:prstDash val="lgDash"/>
            <a:headEnd type="none"/>
            <a:tailEnd type="none" w="lg" len="lg"/>
          </a:ln>
          <a:effectLst/>
        </p:spPr>
      </p:cxnSp>
      <p:cxnSp>
        <p:nvCxnSpPr>
          <p:cNvPr id="42" name="Straight Connector 41"/>
          <p:cNvCxnSpPr/>
          <p:nvPr/>
        </p:nvCxnSpPr>
        <p:spPr>
          <a:xfrm>
            <a:off x="143437" y="4081829"/>
            <a:ext cx="2386346" cy="0"/>
          </a:xfrm>
          <a:prstGeom prst="line">
            <a:avLst/>
          </a:prstGeom>
          <a:noFill/>
          <a:ln w="12700" cap="flat" cmpd="sng" algn="ctr">
            <a:solidFill>
              <a:schemeClr val="bg1">
                <a:lumMod val="50000"/>
              </a:schemeClr>
            </a:solidFill>
            <a:prstDash val="lgDash"/>
            <a:headEnd type="none"/>
            <a:tailEnd type="none" w="lg" len="lg"/>
          </a:ln>
          <a:effectLst/>
        </p:spPr>
      </p:cxnSp>
      <p:cxnSp>
        <p:nvCxnSpPr>
          <p:cNvPr id="43" name="Straight Connector 42"/>
          <p:cNvCxnSpPr/>
          <p:nvPr/>
        </p:nvCxnSpPr>
        <p:spPr>
          <a:xfrm>
            <a:off x="143437" y="1175798"/>
            <a:ext cx="2386346" cy="0"/>
          </a:xfrm>
          <a:prstGeom prst="line">
            <a:avLst/>
          </a:prstGeom>
          <a:noFill/>
          <a:ln w="12700" cap="flat" cmpd="sng" algn="ctr">
            <a:solidFill>
              <a:schemeClr val="bg1">
                <a:lumMod val="50000"/>
              </a:schemeClr>
            </a:solidFill>
            <a:prstDash val="lgDash"/>
            <a:headEnd type="none"/>
            <a:tailEnd type="none" w="lg" len="lg"/>
          </a:ln>
          <a:effectLst/>
        </p:spPr>
      </p:cxnSp>
      <p:sp>
        <p:nvSpPr>
          <p:cNvPr id="44" name="TextBox 43"/>
          <p:cNvSpPr txBox="1"/>
          <p:nvPr/>
        </p:nvSpPr>
        <p:spPr>
          <a:xfrm>
            <a:off x="2816656" y="1183401"/>
            <a:ext cx="6665994" cy="5632311"/>
          </a:xfrm>
          <a:prstGeom prst="rect">
            <a:avLst/>
          </a:prstGeom>
          <a:noFill/>
        </p:spPr>
        <p:txBody>
          <a:bodyPr wrap="square" numCol="4"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Alpharetta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Athens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Atlanta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Auburn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Baxley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Bloomingdale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Brooklet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Brunswick</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Carrollton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Chamblee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Clermont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Collins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Crescent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Cumming</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Darien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Dawsonville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Decatur</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Doraville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Duluth</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Ellenwood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Fayetteville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Gainesville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Garden City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Glennville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Hagan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Hinesville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Jonesboro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Kennesaw</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Lawrenceville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Ludowici</a:t>
            </a:r>
            <a:endPar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Mableton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Macon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Madison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Marietta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Martinez</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McDonough</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Meridian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Nahunta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Norcross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Palmetto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Peachtree City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Pembroke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Pooler</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Powder Springs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Reidsville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Rex</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Richmond Hill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Rincon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Roswell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 Simons Island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Savannah</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Senoia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Statesboro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Stockbridge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Sylvania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Thunderbolt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Townsend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Tucker</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Tybee Island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Union City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Vinings</a:t>
            </a:r>
            <a:endPar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Waco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Waycross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Woodstock</a:t>
            </a:r>
          </a:p>
        </p:txBody>
      </p:sp>
      <p:sp>
        <p:nvSpPr>
          <p:cNvPr id="45" name="Title 1"/>
          <p:cNvSpPr txBox="1">
            <a:spLocks/>
          </p:cNvSpPr>
          <p:nvPr/>
        </p:nvSpPr>
        <p:spPr>
          <a:xfrm>
            <a:off x="2872642" y="873870"/>
            <a:ext cx="6126737" cy="493654"/>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50" b="1" i="0" u="none" strike="noStrike" kern="1200" cap="none" spc="225" normalizeH="0" baseline="0" noProof="0" dirty="0">
                <a:ln>
                  <a:noFill/>
                </a:ln>
                <a:solidFill>
                  <a:srgbClr val="8DC63F"/>
                </a:solidFill>
                <a:effectLst/>
                <a:uLnTx/>
                <a:uFillTx/>
                <a:latin typeface="Arial" panose="020B0604020202020204" pitchFamily="34" charset="0"/>
                <a:ea typeface="+mj-ea"/>
                <a:cs typeface="Arial" panose="020B0604020202020204" pitchFamily="34" charset="0"/>
              </a:rPr>
              <a:t>MORE THAN 330 VENDORS EMPLOYED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50" b="1" i="0" u="none" strike="noStrike" kern="1200" cap="none" spc="225" normalizeH="0" baseline="0" noProof="0" dirty="0">
                <a:ln>
                  <a:noFill/>
                </a:ln>
                <a:solidFill>
                  <a:srgbClr val="8DC63F"/>
                </a:solidFill>
                <a:effectLst/>
                <a:uLnTx/>
                <a:uFillTx/>
                <a:latin typeface="Arial" panose="020B0604020202020204" pitchFamily="34" charset="0"/>
                <a:ea typeface="+mj-ea"/>
                <a:cs typeface="Arial" panose="020B0604020202020204" pitchFamily="34" charset="0"/>
              </a:rPr>
              <a:t>THESE VENDORS ARE BASED IN 64 CITIES ACROSS THE STATE:</a:t>
            </a:r>
          </a:p>
        </p:txBody>
      </p:sp>
      <p:sp>
        <p:nvSpPr>
          <p:cNvPr id="46" name="TextBox 45"/>
          <p:cNvSpPr txBox="1"/>
          <p:nvPr/>
        </p:nvSpPr>
        <p:spPr>
          <a:xfrm>
            <a:off x="2" y="3397727"/>
            <a:ext cx="26732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Hardware/Lumber/Supplies Spend:</a:t>
            </a:r>
          </a:p>
        </p:txBody>
      </p:sp>
      <p:sp>
        <p:nvSpPr>
          <p:cNvPr id="47" name="Title 1"/>
          <p:cNvSpPr txBox="1">
            <a:spLocks/>
          </p:cNvSpPr>
          <p:nvPr/>
        </p:nvSpPr>
        <p:spPr>
          <a:xfrm>
            <a:off x="2" y="3588753"/>
            <a:ext cx="2673221" cy="37156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8DC63F"/>
                </a:solidFill>
                <a:effectLst/>
                <a:uLnTx/>
                <a:uFillTx/>
                <a:latin typeface="Arial Black" panose="020B0A04020102020204" pitchFamily="34" charset="0"/>
                <a:ea typeface="+mj-ea"/>
                <a:cs typeface="+mj-cs"/>
              </a:rPr>
              <a:t>$1,289,230</a:t>
            </a:r>
          </a:p>
        </p:txBody>
      </p:sp>
      <p:sp>
        <p:nvSpPr>
          <p:cNvPr id="48" name="TextBox 47"/>
          <p:cNvSpPr txBox="1"/>
          <p:nvPr/>
        </p:nvSpPr>
        <p:spPr>
          <a:xfrm>
            <a:off x="2" y="4181521"/>
            <a:ext cx="26732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Transportation/Truck Rental Spend:</a:t>
            </a:r>
          </a:p>
        </p:txBody>
      </p:sp>
      <p:sp>
        <p:nvSpPr>
          <p:cNvPr id="49" name="Title 1"/>
          <p:cNvSpPr txBox="1">
            <a:spLocks/>
          </p:cNvSpPr>
          <p:nvPr/>
        </p:nvSpPr>
        <p:spPr>
          <a:xfrm>
            <a:off x="2" y="4376795"/>
            <a:ext cx="2673221" cy="37156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8DC63F"/>
                </a:solidFill>
                <a:effectLst/>
                <a:uLnTx/>
                <a:uFillTx/>
                <a:latin typeface="Arial Black" panose="020B0A04020102020204" pitchFamily="34" charset="0"/>
                <a:ea typeface="+mj-ea"/>
                <a:cs typeface="+mj-cs"/>
              </a:rPr>
              <a:t>$748,608</a:t>
            </a:r>
          </a:p>
        </p:txBody>
      </p:sp>
      <p:sp>
        <p:nvSpPr>
          <p:cNvPr id="50" name="TextBox 49"/>
          <p:cNvSpPr txBox="1"/>
          <p:nvPr/>
        </p:nvSpPr>
        <p:spPr>
          <a:xfrm>
            <a:off x="2" y="4943628"/>
            <a:ext cx="26732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Catering, Other Food Spend:</a:t>
            </a:r>
          </a:p>
        </p:txBody>
      </p:sp>
      <p:sp>
        <p:nvSpPr>
          <p:cNvPr id="51" name="Title 1"/>
          <p:cNvSpPr txBox="1">
            <a:spLocks/>
          </p:cNvSpPr>
          <p:nvPr/>
        </p:nvSpPr>
        <p:spPr>
          <a:xfrm>
            <a:off x="2" y="5138902"/>
            <a:ext cx="2673221" cy="37156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8DC63F"/>
                </a:solidFill>
                <a:effectLst/>
                <a:uLnTx/>
                <a:uFillTx/>
                <a:latin typeface="Arial Black" panose="020B0A04020102020204" pitchFamily="34" charset="0"/>
                <a:ea typeface="+mj-ea"/>
                <a:cs typeface="+mj-cs"/>
              </a:rPr>
              <a:t>$452,670</a:t>
            </a:r>
          </a:p>
        </p:txBody>
      </p:sp>
      <p:cxnSp>
        <p:nvCxnSpPr>
          <p:cNvPr id="52" name="Straight Connector 51"/>
          <p:cNvCxnSpPr/>
          <p:nvPr/>
        </p:nvCxnSpPr>
        <p:spPr>
          <a:xfrm>
            <a:off x="143437" y="4833267"/>
            <a:ext cx="2386346" cy="0"/>
          </a:xfrm>
          <a:prstGeom prst="line">
            <a:avLst/>
          </a:prstGeom>
          <a:noFill/>
          <a:ln w="12700" cap="flat" cmpd="sng" algn="ctr">
            <a:solidFill>
              <a:schemeClr val="bg1">
                <a:lumMod val="50000"/>
              </a:schemeClr>
            </a:solidFill>
            <a:prstDash val="lgDash"/>
            <a:headEnd type="none"/>
            <a:tailEnd type="none" w="lg" len="lg"/>
          </a:ln>
          <a:effectLst/>
        </p:spPr>
      </p:cxnSp>
      <p:sp>
        <p:nvSpPr>
          <p:cNvPr id="53" name="TextBox 52"/>
          <p:cNvSpPr txBox="1"/>
          <p:nvPr/>
        </p:nvSpPr>
        <p:spPr>
          <a:xfrm>
            <a:off x="2" y="5705736"/>
            <a:ext cx="26732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Lodging (room nights):</a:t>
            </a:r>
          </a:p>
        </p:txBody>
      </p:sp>
      <p:sp>
        <p:nvSpPr>
          <p:cNvPr id="54" name="Title 1"/>
          <p:cNvSpPr txBox="1">
            <a:spLocks/>
          </p:cNvSpPr>
          <p:nvPr/>
        </p:nvSpPr>
        <p:spPr>
          <a:xfrm>
            <a:off x="2" y="5901009"/>
            <a:ext cx="2673221" cy="37156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kern="1200">
                <a:solidFill>
                  <a:schemeClr val="bg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8DC63F"/>
                </a:solidFill>
                <a:effectLst/>
                <a:uLnTx/>
                <a:uFillTx/>
                <a:latin typeface="Arial Black" panose="020B0A04020102020204" pitchFamily="34" charset="0"/>
                <a:ea typeface="+mj-ea"/>
                <a:cs typeface="+mj-cs"/>
              </a:rPr>
              <a:t>25,123</a:t>
            </a:r>
          </a:p>
        </p:txBody>
      </p:sp>
      <p:cxnSp>
        <p:nvCxnSpPr>
          <p:cNvPr id="55" name="Straight Connector 54"/>
          <p:cNvCxnSpPr/>
          <p:nvPr/>
        </p:nvCxnSpPr>
        <p:spPr>
          <a:xfrm>
            <a:off x="143437" y="5598184"/>
            <a:ext cx="2386346" cy="0"/>
          </a:xfrm>
          <a:prstGeom prst="line">
            <a:avLst/>
          </a:prstGeom>
          <a:noFill/>
          <a:ln w="12700" cap="flat" cmpd="sng" algn="ctr">
            <a:solidFill>
              <a:schemeClr val="bg1">
                <a:lumMod val="50000"/>
              </a:schemeClr>
            </a:solidFill>
            <a:prstDash val="lgDash"/>
            <a:headEnd type="none"/>
            <a:tailEnd type="none" w="lg" len="lg"/>
          </a:ln>
          <a:effectLst/>
        </p:spPr>
      </p:cxnSp>
    </p:spTree>
    <p:extLst>
      <p:ext uri="{BB962C8B-B14F-4D97-AF65-F5344CB8AC3E}">
        <p14:creationId xmlns:p14="http://schemas.microsoft.com/office/powerpoint/2010/main" val="975265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FD15DB62F48748BC9B22585128CFD2" ma:contentTypeVersion="6" ma:contentTypeDescription="Create a new document." ma:contentTypeScope="" ma:versionID="c315e44622a470e0d6b535b13251b5c0">
  <xsd:schema xmlns:xsd="http://www.w3.org/2001/XMLSchema" xmlns:xs="http://www.w3.org/2001/XMLSchema" xmlns:p="http://schemas.microsoft.com/office/2006/metadata/properties" xmlns:ns2="3c5c8685-8db4-4597-a197-7dea180b5250" xmlns:ns3="fce15768-b5a4-4f28-a384-7906e05d6cbd" targetNamespace="http://schemas.microsoft.com/office/2006/metadata/properties" ma:root="true" ma:fieldsID="3dc4166b03e33a84984f87b71d27a78c" ns2:_="" ns3:_="">
    <xsd:import namespace="3c5c8685-8db4-4597-a197-7dea180b5250"/>
    <xsd:import namespace="fce15768-b5a4-4f28-a384-7906e05d6c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5c8685-8db4-4597-a197-7dea180b52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ce15768-b5a4-4f28-a384-7906e05d6c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076178-F905-4271-A9C2-BE2E84F9BC0A}">
  <ds:schemaRefs>
    <ds:schemaRef ds:uri="http://schemas.microsoft.com/sharepoint/v3/contenttype/forms"/>
  </ds:schemaRefs>
</ds:datastoreItem>
</file>

<file path=customXml/itemProps2.xml><?xml version="1.0" encoding="utf-8"?>
<ds:datastoreItem xmlns:ds="http://schemas.openxmlformats.org/officeDocument/2006/customXml" ds:itemID="{238EF702-8D1F-4848-91C6-7A472E9B3FB1}">
  <ds:schemaRefs>
    <ds:schemaRef ds:uri="088f2c64-7853-43bc-8ae1-4aaaa1034196"/>
    <ds:schemaRef ds:uri="http://schemas.openxmlformats.org/package/2006/metadata/core-properties"/>
    <ds:schemaRef ds:uri="http://purl.org/dc/terms/"/>
    <ds:schemaRef ds:uri="http://schemas.microsoft.com/office/infopath/2007/PartnerControls"/>
    <ds:schemaRef ds:uri="http://purl.org/dc/dcmitype/"/>
    <ds:schemaRef ds:uri="f8062fc6-56b8-4042-ab9f-9922ae014cd2"/>
    <ds:schemaRef ds:uri="http://purl.org/dc/elements/1.1/"/>
    <ds:schemaRef ds:uri="http://www.w3.org/XML/1998/namespace"/>
    <ds:schemaRef ds:uri="http://schemas.microsoft.com/office/2006/documentManagement/types"/>
    <ds:schemaRef ds:uri="http://schemas.microsoft.com/office/2006/metadata/properties"/>
  </ds:schemaRefs>
</ds:datastoreItem>
</file>

<file path=customXml/itemProps3.xml><?xml version="1.0" encoding="utf-8"?>
<ds:datastoreItem xmlns:ds="http://schemas.openxmlformats.org/officeDocument/2006/customXml" ds:itemID="{A0D5CE4F-9755-4524-A4AD-43D60CAA4CE7}"/>
</file>

<file path=docProps/app.xml><?xml version="1.0" encoding="utf-8"?>
<Properties xmlns="http://schemas.openxmlformats.org/officeDocument/2006/extended-properties" xmlns:vt="http://schemas.openxmlformats.org/officeDocument/2006/docPropsVTypes">
  <Template/>
  <TotalTime>7828</TotalTime>
  <Words>1559</Words>
  <Application>Microsoft Office PowerPoint</Application>
  <PresentationFormat>On-screen Show (4:3)</PresentationFormat>
  <Paragraphs>258</Paragraphs>
  <Slides>38</Slides>
  <Notes>19</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9" baseType="lpstr">
      <vt:lpstr>Adobe Song Std L</vt:lpstr>
      <vt:lpstr>Arial</vt:lpstr>
      <vt:lpstr>Arial Black</vt:lpstr>
      <vt:lpstr>Calibri</vt:lpstr>
      <vt:lpstr>Times New Roman</vt:lpstr>
      <vt:lpstr>Times New Roman (Body CS)</vt:lpstr>
      <vt:lpstr>Work Sans Light</vt:lpstr>
      <vt:lpstr>Office Theme</vt:lpstr>
      <vt:lpstr>11_Office Theme</vt:lpstr>
      <vt:lpstr>1_Office Theme</vt:lpstr>
      <vt:lpstr>Acrobat Document</vt:lpstr>
      <vt:lpstr>     How Georgia Has Lured Hollywood’s Magic and What This Means for Our Economy     GCCMA  3 8 2023</vt:lpstr>
      <vt:lpstr>Georgia Department of Economic Development</vt:lpstr>
      <vt:lpstr>The Georgia  Film Office</vt:lpstr>
      <vt:lpstr>Industry Shift locations-driven to incentive-driven</vt:lpstr>
      <vt:lpstr> INCENTIVE</vt:lpstr>
      <vt:lpstr>2008 INCENTIVE</vt:lpstr>
      <vt:lpstr>PowerPoint Presentation</vt:lpstr>
      <vt:lpstr>INFRASTRUCTURE</vt:lpstr>
      <vt:lpstr>PowerPoint Presentation</vt:lpstr>
      <vt:lpstr>PowerPoint Presentation</vt:lpstr>
      <vt:lpstr>STAGES</vt:lpstr>
      <vt:lpstr>PowerPoint Presentation</vt:lpstr>
      <vt:lpstr>PowerPoint Presentation</vt:lpstr>
      <vt:lpstr>PowerPoint Presentation</vt:lpstr>
      <vt:lpstr>PowerPoint Presentation</vt:lpstr>
      <vt:lpstr>PowerPoint Presentation</vt:lpstr>
      <vt:lpstr>Camera Ready: All 159 counties online</vt:lpstr>
      <vt:lpstr>Exploregeorgia.org/film</vt:lpstr>
      <vt:lpstr>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Bluesky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Silverman</dc:creator>
  <cp:lastModifiedBy>Jasmine Jackson</cp:lastModifiedBy>
  <cp:revision>155</cp:revision>
  <cp:lastPrinted>2022-09-30T14:29:11Z</cp:lastPrinted>
  <dcterms:created xsi:type="dcterms:W3CDTF">2014-08-28T19:44:19Z</dcterms:created>
  <dcterms:modified xsi:type="dcterms:W3CDTF">2023-03-08T13:15:42Z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0x0101005DFD15DB62F48748BC9B22585128CFD2</vt:lpwstr>
  </property>
</Properties>
</file>